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 id="2147483671" r:id="rId5"/>
  </p:sldMasterIdLst>
  <p:notesMasterIdLst>
    <p:notesMasterId r:id="rId34"/>
  </p:notesMasterIdLst>
  <p:sldIdLst>
    <p:sldId id="257" r:id="rId6"/>
    <p:sldId id="267" r:id="rId7"/>
    <p:sldId id="323" r:id="rId8"/>
    <p:sldId id="324" r:id="rId9"/>
    <p:sldId id="326" r:id="rId10"/>
    <p:sldId id="256" r:id="rId11"/>
    <p:sldId id="266" r:id="rId12"/>
    <p:sldId id="261" r:id="rId13"/>
    <p:sldId id="271" r:id="rId14"/>
    <p:sldId id="270" r:id="rId15"/>
    <p:sldId id="272" r:id="rId16"/>
    <p:sldId id="273" r:id="rId17"/>
    <p:sldId id="274" r:id="rId18"/>
    <p:sldId id="275" r:id="rId19"/>
    <p:sldId id="328" r:id="rId20"/>
    <p:sldId id="287" r:id="rId21"/>
    <p:sldId id="288" r:id="rId22"/>
    <p:sldId id="289" r:id="rId23"/>
    <p:sldId id="276" r:id="rId24"/>
    <p:sldId id="279" r:id="rId25"/>
    <p:sldId id="280" r:id="rId26"/>
    <p:sldId id="281" r:id="rId27"/>
    <p:sldId id="282" r:id="rId28"/>
    <p:sldId id="283" r:id="rId29"/>
    <p:sldId id="284" r:id="rId30"/>
    <p:sldId id="285" r:id="rId31"/>
    <p:sldId id="286" r:id="rId32"/>
    <p:sldId id="329"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Comic Sans MS" panose="030F0702030302020204" pitchFamily="66"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D60F23-71FD-C94F-AF0D-04DFA17DCF14}">
          <p14:sldIdLst>
            <p14:sldId id="257"/>
            <p14:sldId id="267"/>
            <p14:sldId id="323"/>
            <p14:sldId id="324"/>
            <p14:sldId id="326"/>
            <p14:sldId id="256"/>
            <p14:sldId id="266"/>
            <p14:sldId id="261"/>
            <p14:sldId id="271"/>
            <p14:sldId id="270"/>
            <p14:sldId id="272"/>
            <p14:sldId id="273"/>
            <p14:sldId id="274"/>
            <p14:sldId id="275"/>
            <p14:sldId id="328"/>
            <p14:sldId id="287"/>
            <p14:sldId id="288"/>
            <p14:sldId id="289"/>
            <p14:sldId id="276"/>
            <p14:sldId id="279"/>
            <p14:sldId id="280"/>
            <p14:sldId id="281"/>
            <p14:sldId id="282"/>
            <p14:sldId id="283"/>
            <p14:sldId id="284"/>
            <p14:sldId id="285"/>
            <p14:sldId id="286"/>
            <p14:sldId id="3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C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B30D05-8331-43AE-8D95-940CE2693599}" v="2" dt="2021-03-14T12:15:10.168"/>
    <p1510:client id="{38AB12E6-24E3-4F5E-BF94-321116CD82C1}" v="2" dt="2021-03-09T13:48:30.921"/>
    <p1510:client id="{85354E37-4DD5-497A-A139-8C6750B125A5}" v="2" dt="2022-03-25T00:26:30.857"/>
  </p1510:revLst>
</p1510:revInfo>
</file>

<file path=ppt/tableStyles.xml><?xml version="1.0" encoding="utf-8"?>
<a:tblStyleLst xmlns:a="http://schemas.openxmlformats.org/drawingml/2006/main" def="{F7DE568D-3459-4302-A168-E482AEB2C682}">
  <a:tblStyle styleId="{F7DE568D-3459-4302-A168-E482AEB2C6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6"/>
  </p:normalViewPr>
  <p:slideViewPr>
    <p:cSldViewPr snapToGrid="0">
      <p:cViewPr varScale="1">
        <p:scale>
          <a:sx n="93" d="100"/>
          <a:sy n="93" d="100"/>
        </p:scale>
        <p:origin x="116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KER Mark [Southern River College]" userId="S::mark.baker@education.wa.edu.au::528937f1-e0e3-4bb2-8fd0-7e06c1154cbb" providerId="AD" clId="Web-{85354E37-4DD5-497A-A139-8C6750B125A5}"/>
    <pc:docChg chg="modSld">
      <pc:chgData name="BAKER Mark [Southern River College]" userId="S::mark.baker@education.wa.edu.au::528937f1-e0e3-4bb2-8fd0-7e06c1154cbb" providerId="AD" clId="Web-{85354E37-4DD5-497A-A139-8C6750B125A5}" dt="2022-03-25T00:26:30.857" v="1" actId="20577"/>
      <pc:docMkLst>
        <pc:docMk/>
      </pc:docMkLst>
      <pc:sldChg chg="modSp">
        <pc:chgData name="BAKER Mark [Southern River College]" userId="S::mark.baker@education.wa.edu.au::528937f1-e0e3-4bb2-8fd0-7e06c1154cbb" providerId="AD" clId="Web-{85354E37-4DD5-497A-A139-8C6750B125A5}" dt="2022-03-25T00:26:30.857" v="1" actId="20577"/>
        <pc:sldMkLst>
          <pc:docMk/>
          <pc:sldMk cId="2816922700" sldId="275"/>
        </pc:sldMkLst>
        <pc:spChg chg="mod">
          <ac:chgData name="BAKER Mark [Southern River College]" userId="S::mark.baker@education.wa.edu.au::528937f1-e0e3-4bb2-8fd0-7e06c1154cbb" providerId="AD" clId="Web-{85354E37-4DD5-497A-A139-8C6750B125A5}" dt="2022-03-25T00:26:30.857" v="1" actId="20577"/>
          <ac:spMkLst>
            <pc:docMk/>
            <pc:sldMk cId="2816922700" sldId="275"/>
            <ac:spMk id="3" creationId="{02E25C5B-7B6C-4B63-A932-D8D374DDED17}"/>
          </ac:spMkLst>
        </pc:spChg>
      </pc:sldChg>
    </pc:docChg>
  </pc:docChgLst>
  <pc:docChgLst>
    <pc:chgData name="SILVA Jess [Southern River College]" userId="S::jessica.silva@education.wa.edu.au::e55052ec-842b-448c-9845-816ac6852bc8" providerId="AD" clId="Web-{32B30D05-8331-43AE-8D95-940CE2693599}"/>
    <pc:docChg chg="modSld">
      <pc:chgData name="SILVA Jess [Southern River College]" userId="S::jessica.silva@education.wa.edu.au::e55052ec-842b-448c-9845-816ac6852bc8" providerId="AD" clId="Web-{32B30D05-8331-43AE-8D95-940CE2693599}" dt="2021-03-14T12:15:10.168" v="1" actId="20577"/>
      <pc:docMkLst>
        <pc:docMk/>
      </pc:docMkLst>
      <pc:sldChg chg="modSp">
        <pc:chgData name="SILVA Jess [Southern River College]" userId="S::jessica.silva@education.wa.edu.au::e55052ec-842b-448c-9845-816ac6852bc8" providerId="AD" clId="Web-{32B30D05-8331-43AE-8D95-940CE2693599}" dt="2021-03-14T12:15:10.168" v="1" actId="20577"/>
        <pc:sldMkLst>
          <pc:docMk/>
          <pc:sldMk cId="2816922700" sldId="275"/>
        </pc:sldMkLst>
        <pc:spChg chg="mod">
          <ac:chgData name="SILVA Jess [Southern River College]" userId="S::jessica.silva@education.wa.edu.au::e55052ec-842b-448c-9845-816ac6852bc8" providerId="AD" clId="Web-{32B30D05-8331-43AE-8D95-940CE2693599}" dt="2021-03-14T12:15:10.168" v="1" actId="20577"/>
          <ac:spMkLst>
            <pc:docMk/>
            <pc:sldMk cId="2816922700" sldId="275"/>
            <ac:spMk id="3" creationId="{02E25C5B-7B6C-4B63-A932-D8D374DDED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3f8bd1c1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3f8bd1c1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Insert cover image and use transparency settings to fade image.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001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53058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65020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608112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0663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e5c105ce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e5c105ce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Learning Objectives contain </a:t>
            </a:r>
            <a:r>
              <a:rPr lang="en-GB" b="1" dirty="0">
                <a:solidFill>
                  <a:schemeClr val="dk1"/>
                </a:solidFill>
              </a:rPr>
              <a:t>concepts </a:t>
            </a:r>
            <a:r>
              <a:rPr lang="en-GB" dirty="0">
                <a:solidFill>
                  <a:schemeClr val="dk1"/>
                </a:solidFill>
              </a:rPr>
              <a:t>(nouns, big ideas), </a:t>
            </a:r>
            <a:r>
              <a:rPr lang="en-GB" b="1" dirty="0">
                <a:solidFill>
                  <a:schemeClr val="dk1"/>
                </a:solidFill>
              </a:rPr>
              <a:t>skills </a:t>
            </a:r>
            <a:r>
              <a:rPr lang="en-GB" dirty="0">
                <a:solidFill>
                  <a:schemeClr val="dk1"/>
                </a:solidFill>
              </a:rPr>
              <a:t>(verbs, measurable behaviours) and sometimes </a:t>
            </a:r>
            <a:r>
              <a:rPr lang="en-GB" b="1" dirty="0">
                <a:solidFill>
                  <a:schemeClr val="dk1"/>
                </a:solidFill>
              </a:rPr>
              <a:t>context </a:t>
            </a:r>
            <a:r>
              <a:rPr lang="en-GB" dirty="0">
                <a:solidFill>
                  <a:schemeClr val="dk1"/>
                </a:solidFill>
              </a:rPr>
              <a:t>(restricting or targeting conditions).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 Students will be able to </a:t>
            </a:r>
            <a:r>
              <a:rPr lang="en-GB" b="1" dirty="0">
                <a:solidFill>
                  <a:schemeClr val="dk1"/>
                </a:solidFill>
              </a:rPr>
              <a:t>describe</a:t>
            </a:r>
            <a:r>
              <a:rPr lang="en-GB" dirty="0">
                <a:solidFill>
                  <a:schemeClr val="dk1"/>
                </a:solidFill>
              </a:rPr>
              <a:t> the concept of </a:t>
            </a:r>
            <a:r>
              <a:rPr lang="en-GB" b="1" dirty="0">
                <a:solidFill>
                  <a:schemeClr val="dk1"/>
                </a:solidFill>
              </a:rPr>
              <a:t>density </a:t>
            </a:r>
            <a:r>
              <a:rPr lang="en-GB" dirty="0">
                <a:solidFill>
                  <a:schemeClr val="dk1"/>
                </a:solidFill>
              </a:rPr>
              <a:t>and apply it to </a:t>
            </a:r>
            <a:r>
              <a:rPr lang="en-GB" b="1" dirty="0">
                <a:solidFill>
                  <a:schemeClr val="dk1"/>
                </a:solidFill>
              </a:rPr>
              <a:t>floating and sinking.</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Success criteria are specific measurable outcomes that if met mean that the student has met the learning objective.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Examples: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compare densities of substances using mass and volume.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•Students will be able to identify whether a solid or liquid will float or sink in a liquid based on their densities.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145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600"/>
              <a:buFont typeface="Century Gothic"/>
              <a:buNone/>
              <a:defRPr sz="6600">
                <a:latin typeface="Century Gothic"/>
                <a:ea typeface="Century Gothic"/>
                <a:cs typeface="Century Gothic"/>
                <a:sym typeface="Century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Century Gothic"/>
              <a:buNone/>
              <a:defRPr sz="3200">
                <a:solidFill>
                  <a:srgbClr val="000000"/>
                </a:solidFill>
                <a:latin typeface="Century Gothic"/>
                <a:ea typeface="Century Gothic"/>
                <a:cs typeface="Century Gothic"/>
                <a:sym typeface="Century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txBox="1"/>
          <p:nvPr/>
        </p:nvSpPr>
        <p:spPr>
          <a:xfrm>
            <a:off x="191000" y="4663075"/>
            <a:ext cx="257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entury Gothic"/>
                <a:ea typeface="Century Gothic"/>
                <a:cs typeface="Century Gothic"/>
                <a:sym typeface="Century Gothic"/>
              </a:rPr>
              <a:t>Science</a:t>
            </a:r>
            <a:endParaRPr>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I) Easy English">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21414" y="156492"/>
            <a:ext cx="2303578" cy="386447"/>
          </a:xfrm>
          <a:prstGeom prst="rect">
            <a:avLst/>
          </a:prstGeom>
          <a:solidFill>
            <a:srgbClr val="23566C"/>
          </a:solidFill>
          <a:ln>
            <a:noFill/>
          </a:ln>
        </p:spPr>
        <p:txBody>
          <a:bodyPr wrap="square" rtlCol="0" anchor="ctr">
            <a:noAutofit/>
          </a:bodyPr>
          <a:lstStyle/>
          <a:p>
            <a:r>
              <a:rPr lang="en-US" sz="18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21414" y="1404784"/>
            <a:ext cx="1493087" cy="371960"/>
          </a:xfrm>
          <a:prstGeom prst="rect">
            <a:avLst/>
          </a:prstGeom>
          <a:solidFill>
            <a:srgbClr val="B3FFFF"/>
          </a:solidFill>
          <a:ln>
            <a:noFill/>
          </a:ln>
        </p:spPr>
        <p:txBody>
          <a:bodyPr wrap="square" rtlCol="0" anchor="ctr">
            <a:normAutofit fontScale="92500"/>
          </a:bodyPr>
          <a:lstStyle/>
          <a:p>
            <a:r>
              <a:rPr lang="en-US" sz="1800" b="1" i="0" dirty="0">
                <a:solidFill>
                  <a:srgbClr val="23566C"/>
                </a:solidFill>
                <a:latin typeface="Century Gothic" panose="020B0502020202020204" pitchFamily="34" charset="0"/>
                <a:cs typeface="Futura Medium" panose="020B0602020204020303" pitchFamily="34" charset="-79"/>
              </a:rPr>
              <a:t>Easy English</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21414" y="541791"/>
            <a:ext cx="8682883" cy="862993"/>
          </a:xfrm>
          <a:prstGeom prst="rect">
            <a:avLst/>
          </a:prstGeom>
          <a:solidFill>
            <a:srgbClr val="3B8CC1"/>
          </a:solidFill>
        </p:spPr>
        <p:txBody>
          <a:bodyPr tIns="144000" bIns="0"/>
          <a:lstStyle>
            <a:lvl1pPr marL="0" indent="0">
              <a:buNone/>
              <a:defRPr sz="4500" b="1" i="0">
                <a:solidFill>
                  <a:schemeClr val="bg1"/>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21414" y="1790082"/>
            <a:ext cx="8682883" cy="2511755"/>
          </a:xfrm>
          <a:prstGeom prst="rect">
            <a:avLst/>
          </a:prstGeom>
          <a:noFill/>
        </p:spPr>
        <p:txBody>
          <a:bodyPr tIns="144000" bIns="0" anchor="ctr"/>
          <a:lstStyle>
            <a:lvl1pPr marL="0" indent="0" algn="ctr">
              <a:buNone/>
              <a:defRPr sz="4500" b="1" i="0">
                <a:solidFill>
                  <a:srgbClr val="23566C"/>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Target: Easy</a:t>
            </a:r>
          </a:p>
        </p:txBody>
      </p:sp>
    </p:spTree>
    <p:extLst>
      <p:ext uri="{BB962C8B-B14F-4D97-AF65-F5344CB8AC3E}">
        <p14:creationId xmlns:p14="http://schemas.microsoft.com/office/powerpoint/2010/main" val="312608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I) Activate Prior Knowledge">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1E0C5E22-25B1-3743-B18A-9111EBF90486}"/>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i="0">
                <a:solidFill>
                  <a:schemeClr val="bg1"/>
                </a:solidFill>
                <a:latin typeface="Century Gothic" panose="020B0502020202020204" pitchFamily="34" charset="0"/>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43" name="TextBox 42">
            <a:extLst>
              <a:ext uri="{FF2B5EF4-FFF2-40B4-BE49-F238E27FC236}">
                <a16:creationId xmlns:a16="http://schemas.microsoft.com/office/drawing/2014/main" id="{5CFC19F9-C449-6E4C-AC32-E587C71AC835}"/>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i="0" dirty="0">
                <a:solidFill>
                  <a:srgbClr val="B3FFFF"/>
                </a:solidFill>
                <a:latin typeface="Century Gothic" panose="020B0502020202020204" pitchFamily="34" charset="0"/>
                <a:cs typeface="Futura Medium" panose="020B0602020204020303" pitchFamily="34" charset="-79"/>
              </a:rPr>
              <a:t>Activate Prior Knowledge</a:t>
            </a:r>
          </a:p>
        </p:txBody>
      </p:sp>
      <p:sp>
        <p:nvSpPr>
          <p:cNvPr id="50" name="TextBox 49">
            <a:extLst>
              <a:ext uri="{FF2B5EF4-FFF2-40B4-BE49-F238E27FC236}">
                <a16:creationId xmlns:a16="http://schemas.microsoft.com/office/drawing/2014/main" id="{35595EE4-C677-3149-AF01-E78433EE681A}"/>
              </a:ext>
            </a:extLst>
          </p:cNvPr>
          <p:cNvSpPr txBox="1"/>
          <p:nvPr userDrawn="1"/>
        </p:nvSpPr>
        <p:spPr>
          <a:xfrm>
            <a:off x="7646670" y="757809"/>
            <a:ext cx="0" cy="0"/>
          </a:xfrm>
          <a:prstGeom prst="rect">
            <a:avLst/>
          </a:prstGeom>
          <a:solidFill>
            <a:srgbClr val="3B8CC1"/>
          </a:solidFill>
        </p:spPr>
        <p:txBody>
          <a:bodyPr wrap="none" rtlCol="0" anchor="ctr">
            <a:noAutofit/>
          </a:bodyPr>
          <a:lstStyle/>
          <a:p>
            <a:pPr algn="l"/>
            <a:endParaRPr lang="en-US" sz="1050" b="1"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07EB367B-52EA-4644-B6D4-E73CA3E3B133}"/>
              </a:ext>
            </a:extLst>
          </p:cNvPr>
          <p:cNvSpPr txBox="1"/>
          <p:nvPr userDrawn="1"/>
        </p:nvSpPr>
        <p:spPr>
          <a:xfrm>
            <a:off x="568235" y="2946980"/>
            <a:ext cx="0" cy="0"/>
          </a:xfrm>
          <a:prstGeom prst="rect">
            <a:avLst/>
          </a:prstGeom>
          <a:noFill/>
          <a:ln>
            <a:noFill/>
          </a:ln>
        </p:spPr>
        <p:txBody>
          <a:bodyPr wrap="none" rtlCol="0" anchor="t" anchorCtr="0">
            <a:normAutofit fontScale="25000" lnSpcReduction="20000"/>
          </a:bodyPr>
          <a:lstStyle/>
          <a:p>
            <a:pPr algn="l"/>
            <a:endParaRPr lang="en-US" sz="3000" dirty="0">
              <a:latin typeface="Futura Medium" panose="020B0602020204020303" pitchFamily="34" charset="-79"/>
              <a:cs typeface="Futura Medium" panose="020B0602020204020303" pitchFamily="34" charset="-79"/>
            </a:endParaRPr>
          </a:p>
        </p:txBody>
      </p:sp>
      <p:sp>
        <p:nvSpPr>
          <p:cNvPr id="10" name="Text Placeholder 9">
            <a:extLst>
              <a:ext uri="{FF2B5EF4-FFF2-40B4-BE49-F238E27FC236}">
                <a16:creationId xmlns:a16="http://schemas.microsoft.com/office/drawing/2014/main" id="{3A872705-675F-C243-9643-639EE2D96A8C}"/>
              </a:ext>
            </a:extLst>
          </p:cNvPr>
          <p:cNvSpPr>
            <a:spLocks noGrp="1"/>
          </p:cNvSpPr>
          <p:nvPr>
            <p:ph type="body" sz="quarter" idx="15" hasCustomPrompt="1"/>
          </p:nvPr>
        </p:nvSpPr>
        <p:spPr>
          <a:xfrm>
            <a:off x="292893" y="724460"/>
            <a:ext cx="6818710" cy="2303860"/>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b="1" i="0">
                <a:latin typeface="Century Gothic" panose="020B0502020202020204" pitchFamily="34" charset="0"/>
              </a:defRPr>
            </a:lvl1pPr>
          </a:lstStyle>
          <a:p>
            <a:pPr lvl="0"/>
            <a:r>
              <a:rPr lang="en-US" dirty="0"/>
              <a:t>Link previous learning, or a universal experience, to the topic being studied taught.  For example, key concepts already learnt in this unit, or something we all do in our lives that will connect to the learning. </a:t>
            </a:r>
          </a:p>
          <a:p>
            <a:pPr lvl="0"/>
            <a:endParaRPr lang="en-US" dirty="0"/>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Click to add text. Delete textbox if unneeded. </a:t>
            </a:r>
          </a:p>
          <a:p>
            <a:pPr lvl="0"/>
            <a:endParaRPr lang="en-US" dirty="0"/>
          </a:p>
        </p:txBody>
      </p:sp>
    </p:spTree>
    <p:extLst>
      <p:ext uri="{BB962C8B-B14F-4D97-AF65-F5344CB8AC3E}">
        <p14:creationId xmlns:p14="http://schemas.microsoft.com/office/powerpoint/2010/main" val="1672878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I) 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i="0">
                <a:solidFill>
                  <a:schemeClr val="bg1"/>
                </a:solidFill>
                <a:latin typeface="Century Gothic" panose="020B0502020202020204" pitchFamily="34" charset="0"/>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i="0" dirty="0">
                <a:solidFill>
                  <a:srgbClr val="B3FFFF"/>
                </a:solidFill>
                <a:latin typeface="Century Gothic" panose="020B0502020202020204" pitchFamily="34" charset="0"/>
                <a:cs typeface="Futura Medium" panose="020B0602020204020303" pitchFamily="34" charset="-79"/>
              </a:rPr>
              <a:t>Content Development</a:t>
            </a:r>
          </a:p>
        </p:txBody>
      </p:sp>
      <p:sp>
        <p:nvSpPr>
          <p:cNvPr id="3" name="Text Placeholder 2">
            <a:extLst>
              <a:ext uri="{FF2B5EF4-FFF2-40B4-BE49-F238E27FC236}">
                <a16:creationId xmlns:a16="http://schemas.microsoft.com/office/drawing/2014/main" id="{67489761-345C-4546-B69F-7F767EEB19E6}"/>
              </a:ext>
            </a:extLst>
          </p:cNvPr>
          <p:cNvSpPr>
            <a:spLocks noGrp="1"/>
          </p:cNvSpPr>
          <p:nvPr>
            <p:ph type="body" sz="quarter" idx="15" hasCustomPrompt="1"/>
          </p:nvPr>
        </p:nvSpPr>
        <p:spPr>
          <a:xfrm>
            <a:off x="298251" y="724459"/>
            <a:ext cx="6807994" cy="1414463"/>
          </a:xfrm>
          <a:prstGeom prst="rect">
            <a:avLst/>
          </a:prstGeom>
        </p:spPr>
        <p:txBody>
          <a:bodyPr/>
          <a:lstStyle>
            <a:lvl1pPr marL="0" indent="0">
              <a:buNone/>
              <a:defRPr sz="2100" b="1" i="0">
                <a:latin typeface="Century Gothic" panose="020B0502020202020204" pitchFamily="34" charset="0"/>
              </a:defRPr>
            </a:lvl1pPr>
          </a:lstStyle>
          <a:p>
            <a:pPr lvl="0"/>
            <a:r>
              <a:rPr lang="en-US" dirty="0"/>
              <a:t>The teacher explains the concepts and steps that lead to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2683798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 Skill Development with Guided Practice">
    <p:spTree>
      <p:nvGrpSpPr>
        <p:cNvPr id="1" name=""/>
        <p:cNvGrpSpPr/>
        <p:nvPr/>
      </p:nvGrpSpPr>
      <p:grpSpPr>
        <a:xfrm>
          <a:off x="0" y="0"/>
          <a:ext cx="0" cy="0"/>
          <a:chOff x="0" y="0"/>
          <a:chExt cx="0" cy="0"/>
        </a:xfrm>
      </p:grpSpPr>
      <p:sp>
        <p:nvSpPr>
          <p:cNvPr id="8" name="Text Placeholder 37">
            <a:extLst>
              <a:ext uri="{FF2B5EF4-FFF2-40B4-BE49-F238E27FC236}">
                <a16:creationId xmlns:a16="http://schemas.microsoft.com/office/drawing/2014/main" id="{AA64D5DD-9491-7244-8D83-7F535F058A54}"/>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i="0">
                <a:solidFill>
                  <a:schemeClr val="bg1"/>
                </a:solidFill>
                <a:latin typeface="Century Gothic" panose="020B0502020202020204" pitchFamily="34" charset="0"/>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9" name="TextBox 8">
            <a:extLst>
              <a:ext uri="{FF2B5EF4-FFF2-40B4-BE49-F238E27FC236}">
                <a16:creationId xmlns:a16="http://schemas.microsoft.com/office/drawing/2014/main" id="{FEC8520F-CB36-4A45-A44F-F23C38DF4554}"/>
              </a:ext>
            </a:extLst>
          </p:cNvPr>
          <p:cNvSpPr txBox="1"/>
          <p:nvPr userDrawn="1"/>
        </p:nvSpPr>
        <p:spPr>
          <a:xfrm>
            <a:off x="221456" y="442913"/>
            <a:ext cx="3149997" cy="264319"/>
          </a:xfrm>
          <a:prstGeom prst="rect">
            <a:avLst/>
          </a:prstGeom>
          <a:solidFill>
            <a:srgbClr val="23566C"/>
          </a:solidFill>
        </p:spPr>
        <p:txBody>
          <a:bodyPr wrap="square" rtlCol="0" anchor="ctr">
            <a:noAutofit/>
          </a:bodyPr>
          <a:lstStyle/>
          <a:p>
            <a:pPr algn="ctr"/>
            <a:r>
              <a:rPr lang="en-US" sz="1200" b="1" i="0" dirty="0">
                <a:solidFill>
                  <a:srgbClr val="B3FFFF"/>
                </a:solidFill>
                <a:latin typeface="Century Gothic" panose="020B0502020202020204" pitchFamily="34" charset="0"/>
                <a:cs typeface="Futura Medium" panose="020B0602020204020303" pitchFamily="34" charset="-79"/>
              </a:rPr>
              <a:t>Skill Development with Guided Practice</a:t>
            </a:r>
          </a:p>
        </p:txBody>
      </p:sp>
      <p:sp>
        <p:nvSpPr>
          <p:cNvPr id="10" name="Text Placeholder 2">
            <a:extLst>
              <a:ext uri="{FF2B5EF4-FFF2-40B4-BE49-F238E27FC236}">
                <a16:creationId xmlns:a16="http://schemas.microsoft.com/office/drawing/2014/main" id="{CF0F374D-B3C3-694C-9E4C-49E7305FA052}"/>
              </a:ext>
            </a:extLst>
          </p:cNvPr>
          <p:cNvSpPr>
            <a:spLocks noGrp="1"/>
          </p:cNvSpPr>
          <p:nvPr>
            <p:ph type="body" sz="quarter" idx="15" hasCustomPrompt="1"/>
          </p:nvPr>
        </p:nvSpPr>
        <p:spPr>
          <a:xfrm>
            <a:off x="298251" y="800351"/>
            <a:ext cx="6807994" cy="2057400"/>
          </a:xfrm>
          <a:prstGeom prst="rect">
            <a:avLst/>
          </a:prstGeom>
        </p:spPr>
        <p:txBody>
          <a:bodyPr/>
          <a:lstStyle>
            <a:lvl1pPr marL="0" indent="0">
              <a:buNone/>
              <a:defRPr sz="2100" b="1" i="0">
                <a:latin typeface="Century Gothic" panose="020B0502020202020204" pitchFamily="34" charset="0"/>
              </a:defRPr>
            </a:lvl1pPr>
          </a:lstStyle>
          <a:p>
            <a:pPr lvl="0"/>
            <a:r>
              <a:rPr lang="en-US" dirty="0"/>
              <a:t>Go through the steps one by one that will guide the students to the learning goal. Ensure the students are involved so that you can check for understanding.</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984727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 Lesson Closure">
    <p:spTree>
      <p:nvGrpSpPr>
        <p:cNvPr id="1" name=""/>
        <p:cNvGrpSpPr/>
        <p:nvPr/>
      </p:nvGrpSpPr>
      <p:grpSpPr>
        <a:xfrm>
          <a:off x="0" y="0"/>
          <a:ext cx="0" cy="0"/>
          <a:chOff x="0" y="0"/>
          <a:chExt cx="0" cy="0"/>
        </a:xfrm>
      </p:grpSpPr>
      <p:sp>
        <p:nvSpPr>
          <p:cNvPr id="10" name="Text Placeholder 37">
            <a:extLst>
              <a:ext uri="{FF2B5EF4-FFF2-40B4-BE49-F238E27FC236}">
                <a16:creationId xmlns:a16="http://schemas.microsoft.com/office/drawing/2014/main" id="{FCE3226E-4E89-B94B-8392-37AA41A2503C}"/>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i="0">
                <a:solidFill>
                  <a:schemeClr val="bg1"/>
                </a:solidFill>
                <a:latin typeface="Century Gothic" panose="020B0502020202020204" pitchFamily="34" charset="0"/>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11" name="TextBox 10">
            <a:extLst>
              <a:ext uri="{FF2B5EF4-FFF2-40B4-BE49-F238E27FC236}">
                <a16:creationId xmlns:a16="http://schemas.microsoft.com/office/drawing/2014/main" id="{CFD1FBC2-8B0A-054F-BD50-5A1E77153844}"/>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i="0" dirty="0">
                <a:solidFill>
                  <a:srgbClr val="B3FFFF"/>
                </a:solidFill>
                <a:latin typeface="Century Gothic" panose="020B0502020202020204" pitchFamily="34" charset="0"/>
                <a:cs typeface="Futura Medium" panose="020B0602020204020303" pitchFamily="34" charset="-79"/>
              </a:rPr>
              <a:t>Lesson Closure</a:t>
            </a:r>
          </a:p>
        </p:txBody>
      </p:sp>
      <p:sp>
        <p:nvSpPr>
          <p:cNvPr id="12" name="Text Placeholder 2">
            <a:extLst>
              <a:ext uri="{FF2B5EF4-FFF2-40B4-BE49-F238E27FC236}">
                <a16:creationId xmlns:a16="http://schemas.microsoft.com/office/drawing/2014/main" id="{9ABE9B17-B75E-C845-8C05-25DEB214B5BE}"/>
              </a:ext>
            </a:extLst>
          </p:cNvPr>
          <p:cNvSpPr>
            <a:spLocks noGrp="1"/>
          </p:cNvSpPr>
          <p:nvPr>
            <p:ph type="body" sz="quarter" idx="15" hasCustomPrompt="1"/>
          </p:nvPr>
        </p:nvSpPr>
        <p:spPr>
          <a:xfrm>
            <a:off x="298251" y="749965"/>
            <a:ext cx="6807994" cy="1735932"/>
          </a:xfrm>
          <a:prstGeom prst="rect">
            <a:avLst/>
          </a:prstGeom>
        </p:spPr>
        <p:txBody>
          <a:bodyPr/>
          <a:lstStyle>
            <a:lvl1pPr marL="0" indent="0">
              <a:buNone/>
              <a:defRPr sz="2100" b="1" i="0">
                <a:latin typeface="Century Gothic" panose="020B0502020202020204" pitchFamily="34" charset="0"/>
              </a:defRPr>
            </a:lvl1pPr>
          </a:lstStyle>
          <a:p>
            <a:pPr lvl="0"/>
            <a:r>
              <a:rPr lang="en-US" dirty="0"/>
              <a:t>Have students answer questions, explain a concept, complete an equation, </a:t>
            </a:r>
            <a:r>
              <a:rPr lang="en-US" dirty="0" err="1"/>
              <a:t>etc</a:t>
            </a:r>
            <a:r>
              <a:rPr lang="en-US" dirty="0"/>
              <a:t> to show they have reached the learning goal.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110464847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 Relevance">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D052CD39-86C7-5E45-A279-441BFB974E3D}"/>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i="0">
                <a:solidFill>
                  <a:schemeClr val="bg1"/>
                </a:solidFill>
                <a:latin typeface="Century Gothic" panose="020B0502020202020204" pitchFamily="34" charset="0"/>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199EBB26-204F-A049-A589-CBB9A02C05F4}"/>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i="0" dirty="0">
                <a:solidFill>
                  <a:srgbClr val="B3FFFF"/>
                </a:solidFill>
                <a:latin typeface="Century Gothic" panose="020B0502020202020204" pitchFamily="34" charset="0"/>
                <a:cs typeface="Futura Medium" panose="020B0602020204020303" pitchFamily="34" charset="-79"/>
              </a:rPr>
              <a:t>Relevance</a:t>
            </a:r>
          </a:p>
        </p:txBody>
      </p:sp>
      <p:sp>
        <p:nvSpPr>
          <p:cNvPr id="21" name="TextBox 20">
            <a:extLst>
              <a:ext uri="{FF2B5EF4-FFF2-40B4-BE49-F238E27FC236}">
                <a16:creationId xmlns:a16="http://schemas.microsoft.com/office/drawing/2014/main" id="{8057D734-81AA-2049-8345-B99B4BA91645}"/>
              </a:ext>
            </a:extLst>
          </p:cNvPr>
          <p:cNvSpPr txBox="1"/>
          <p:nvPr userDrawn="1"/>
        </p:nvSpPr>
        <p:spPr>
          <a:xfrm>
            <a:off x="7531769" y="649706"/>
            <a:ext cx="0" cy="0"/>
          </a:xfrm>
          <a:prstGeom prst="rect">
            <a:avLst/>
          </a:prstGeom>
          <a:noFill/>
          <a:ln>
            <a:noFill/>
          </a:ln>
        </p:spPr>
        <p:txBody>
          <a:bodyPr wrap="none" rtlCol="0" anchor="t" anchorCtr="0">
            <a:normAutofit fontScale="25000" lnSpcReduction="20000"/>
          </a:bodyPr>
          <a:lstStyle/>
          <a:p>
            <a:pPr algn="l"/>
            <a:endParaRPr lang="en-US" sz="3000" dirty="0">
              <a:latin typeface="Futura Medium" panose="020B0602020204020303" pitchFamily="34" charset="-79"/>
              <a:cs typeface="Futura Medium" panose="020B0602020204020303" pitchFamily="34" charset="-79"/>
            </a:endParaRPr>
          </a:p>
        </p:txBody>
      </p:sp>
      <p:sp>
        <p:nvSpPr>
          <p:cNvPr id="11" name="Text Placeholder 2">
            <a:extLst>
              <a:ext uri="{FF2B5EF4-FFF2-40B4-BE49-F238E27FC236}">
                <a16:creationId xmlns:a16="http://schemas.microsoft.com/office/drawing/2014/main" id="{BF86EC76-57E7-3945-83DB-9E6A331BE196}"/>
              </a:ext>
            </a:extLst>
          </p:cNvPr>
          <p:cNvSpPr>
            <a:spLocks noGrp="1"/>
          </p:cNvSpPr>
          <p:nvPr>
            <p:ph type="body" sz="quarter" idx="15" hasCustomPrompt="1"/>
          </p:nvPr>
        </p:nvSpPr>
        <p:spPr>
          <a:xfrm>
            <a:off x="298251" y="743778"/>
            <a:ext cx="6807994" cy="1478757"/>
          </a:xfrm>
          <a:prstGeom prst="rect">
            <a:avLst/>
          </a:prstGeom>
        </p:spPr>
        <p:txBody>
          <a:bodyPr/>
          <a:lstStyle>
            <a:lvl1pPr marL="0" indent="0">
              <a:buNone/>
              <a:defRPr sz="2100" b="1" i="0">
                <a:latin typeface="Century Gothic" panose="020B0502020202020204" pitchFamily="34" charset="0"/>
              </a:defRPr>
            </a:lvl1pPr>
          </a:lstStyle>
          <a:p>
            <a:pPr lvl="0"/>
            <a:r>
              <a:rPr lang="en-US" dirty="0"/>
              <a:t>Explain to the students why the learning of this content is important.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424947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I) Learning Goal Complet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21415" y="790411"/>
            <a:ext cx="1763249" cy="371960"/>
          </a:xfrm>
          <a:prstGeom prst="rect">
            <a:avLst/>
          </a:prstGeom>
          <a:solidFill>
            <a:srgbClr val="23566C"/>
          </a:solidFill>
        </p:spPr>
        <p:txBody>
          <a:bodyPr wrap="square" rtlCol="0" anchor="ctr">
            <a:noAutofit/>
          </a:bodyPr>
          <a:lstStyle/>
          <a:p>
            <a:r>
              <a:rPr lang="en-US" sz="1800" b="1" i="0" dirty="0">
                <a:solidFill>
                  <a:srgbClr val="B3FFFF"/>
                </a:solidFill>
                <a:latin typeface="Century Gothic" panose="020B0502020202020204" pitchFamily="34" charset="0"/>
                <a:cs typeface="Futura Medium" panose="020B0602020204020303" pitchFamily="34" charset="-79"/>
              </a:rPr>
              <a:t>Learning Goal</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21456" y="1162050"/>
            <a:ext cx="8682883" cy="2197207"/>
          </a:xfrm>
          <a:prstGeom prst="rect">
            <a:avLst/>
          </a:prstGeom>
          <a:solidFill>
            <a:srgbClr val="3B8CC1"/>
          </a:solidFill>
        </p:spPr>
        <p:txBody>
          <a:bodyPr tIns="144000" bIns="0"/>
          <a:lstStyle>
            <a:lvl1pPr marL="0" indent="0">
              <a:buNone/>
              <a:defRPr sz="4500" b="1" i="0">
                <a:solidFill>
                  <a:schemeClr val="bg1"/>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2298988" y="3551427"/>
            <a:ext cx="4527818" cy="1319119"/>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1741283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 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i="0">
                <a:solidFill>
                  <a:schemeClr val="bg1"/>
                </a:solidFill>
                <a:latin typeface="Century Gothic" panose="020B0502020202020204" pitchFamily="34" charset="0"/>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i="0" dirty="0">
                <a:solidFill>
                  <a:srgbClr val="B3FFFF"/>
                </a:solidFill>
                <a:latin typeface="Century Gothic" panose="020B0502020202020204" pitchFamily="34" charset="0"/>
                <a:cs typeface="Futura Medium" panose="020B0602020204020303" pitchFamily="34" charset="-79"/>
              </a:rPr>
              <a:t>Independent Practice</a:t>
            </a:r>
          </a:p>
        </p:txBody>
      </p:sp>
      <p:sp>
        <p:nvSpPr>
          <p:cNvPr id="10" name="Text Placeholder 2">
            <a:extLst>
              <a:ext uri="{FF2B5EF4-FFF2-40B4-BE49-F238E27FC236}">
                <a16:creationId xmlns:a16="http://schemas.microsoft.com/office/drawing/2014/main" id="{2F2AA107-37A0-6640-94E6-ADA5A39A9FA3}"/>
              </a:ext>
            </a:extLst>
          </p:cNvPr>
          <p:cNvSpPr>
            <a:spLocks noGrp="1"/>
          </p:cNvSpPr>
          <p:nvPr>
            <p:ph type="body" sz="quarter" idx="15" hasCustomPrompt="1"/>
          </p:nvPr>
        </p:nvSpPr>
        <p:spPr>
          <a:xfrm>
            <a:off x="298251" y="752078"/>
            <a:ext cx="6807994" cy="2057400"/>
          </a:xfrm>
          <a:prstGeom prst="rect">
            <a:avLst/>
          </a:prstGeom>
        </p:spPr>
        <p:txBody>
          <a:bodyPr/>
          <a:lstStyle>
            <a:lvl1pPr marL="0" indent="0">
              <a:buNone/>
              <a:defRPr sz="2100" b="1" i="0">
                <a:latin typeface="Century Gothic" panose="020B0502020202020204" pitchFamily="34" charset="0"/>
              </a:defRPr>
            </a:lvl1pPr>
          </a:lstStyle>
          <a:p>
            <a:pPr lvl="0"/>
            <a:r>
              <a:rPr lang="en-US" dirty="0"/>
              <a:t>Once the students have reached the learning goal create activities that have them practice the exact skill that has just been taught. This section can be differentiated. </a:t>
            </a:r>
          </a:p>
          <a:p>
            <a:pPr lvl="0"/>
            <a:endParaRPr lang="en-US" dirty="0"/>
          </a:p>
          <a:p>
            <a:pPr lvl="0"/>
            <a:r>
              <a:rPr lang="en-US" dirty="0"/>
              <a:t>Click to add text. Delete textbox if unneeded. </a:t>
            </a:r>
          </a:p>
        </p:txBody>
      </p:sp>
    </p:spTree>
    <p:extLst>
      <p:ext uri="{BB962C8B-B14F-4D97-AF65-F5344CB8AC3E}">
        <p14:creationId xmlns:p14="http://schemas.microsoft.com/office/powerpoint/2010/main" val="3909902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I) Spellin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21414" y="156492"/>
            <a:ext cx="1010883" cy="386447"/>
          </a:xfrm>
          <a:prstGeom prst="rect">
            <a:avLst/>
          </a:prstGeom>
          <a:solidFill>
            <a:srgbClr val="002060"/>
          </a:solidFill>
          <a:ln>
            <a:noFill/>
          </a:ln>
        </p:spPr>
        <p:txBody>
          <a:bodyPr wrap="square" rtlCol="0" anchor="ctr">
            <a:noAutofit/>
          </a:bodyPr>
          <a:lstStyle/>
          <a:p>
            <a:r>
              <a:rPr lang="en-US" sz="1800" b="1" i="0" dirty="0">
                <a:solidFill>
                  <a:schemeClr val="accent5">
                    <a:lumMod val="40000"/>
                    <a:lumOff val="60000"/>
                  </a:schemeClr>
                </a:solidFill>
                <a:latin typeface="Century Gothic" panose="020B0502020202020204" pitchFamily="34" charset="0"/>
                <a:cs typeface="Futura Medium" panose="020B0602020204020303" pitchFamily="34" charset="-79"/>
              </a:rPr>
              <a:t>Spelling</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21414" y="542939"/>
            <a:ext cx="8682883" cy="903671"/>
          </a:xfrm>
          <a:prstGeom prst="rect">
            <a:avLst/>
          </a:prstGeom>
          <a:solidFill>
            <a:schemeClr val="accent5">
              <a:lumMod val="40000"/>
              <a:lumOff val="60000"/>
            </a:schemeClr>
          </a:solidFill>
          <a:ln>
            <a:noFill/>
          </a:ln>
        </p:spPr>
        <p:txBody>
          <a:bodyPr wrap="square" rtlCol="0" anchor="ctr">
            <a:normAutofit/>
          </a:bodyPr>
          <a:lstStyle/>
          <a:p>
            <a:r>
              <a:rPr lang="en-US" sz="4500" b="1" i="0" dirty="0">
                <a:solidFill>
                  <a:srgbClr val="002060"/>
                </a:solidFill>
                <a:latin typeface="Century Gothic" panose="020B0502020202020204" pitchFamily="34" charset="0"/>
                <a:cs typeface="Futura Medium" panose="020B0602020204020303" pitchFamily="34" charset="-79"/>
              </a:rPr>
              <a:t>Break it down</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21414" y="1790082"/>
            <a:ext cx="8682883" cy="1986936"/>
          </a:xfrm>
          <a:prstGeom prst="rect">
            <a:avLst/>
          </a:prstGeom>
          <a:noFill/>
        </p:spPr>
        <p:txBody>
          <a:bodyPr tIns="144000" bIns="0" anchor="ctr"/>
          <a:lstStyle>
            <a:lvl1pPr marL="0" indent="0" algn="ctr">
              <a:buNone/>
              <a:defRPr sz="4500" b="1" i="0">
                <a:solidFill>
                  <a:srgbClr val="002060"/>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Break it into pieces</a:t>
            </a:r>
          </a:p>
        </p:txBody>
      </p:sp>
    </p:spTree>
    <p:extLst>
      <p:ext uri="{BB962C8B-B14F-4D97-AF65-F5344CB8AC3E}">
        <p14:creationId xmlns:p14="http://schemas.microsoft.com/office/powerpoint/2010/main" val="613722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19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mpt Boxes">
  <p:cSld name="CUSTOM">
    <p:spTree>
      <p:nvGrpSpPr>
        <p:cNvPr id="1" name="Shape 19"/>
        <p:cNvGrpSpPr/>
        <p:nvPr/>
      </p:nvGrpSpPr>
      <p:grpSpPr>
        <a:xfrm>
          <a:off x="0" y="0"/>
          <a:ext cx="0" cy="0"/>
          <a:chOff x="0" y="0"/>
          <a:chExt cx="0" cy="0"/>
        </a:xfrm>
      </p:grpSpPr>
      <p:sp>
        <p:nvSpPr>
          <p:cNvPr id="20" name="Google Shape;20;p4"/>
          <p:cNvSpPr txBox="1"/>
          <p:nvPr/>
        </p:nvSpPr>
        <p:spPr>
          <a:xfrm rot="-5400000">
            <a:off x="-636425" y="2399550"/>
            <a:ext cx="17226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PROMPT BOXES</a:t>
            </a:r>
            <a:endParaRPr sz="1600">
              <a:solidFill>
                <a:srgbClr val="0B5394"/>
              </a:solidFill>
              <a:latin typeface="Century Gothic"/>
              <a:ea typeface="Century Gothic"/>
              <a:cs typeface="Century Gothic"/>
              <a:sym typeface="Century Gothic"/>
            </a:endParaRPr>
          </a:p>
        </p:txBody>
      </p:sp>
      <p:sp>
        <p:nvSpPr>
          <p:cNvPr id="21" name="Google Shape;21;p4"/>
          <p:cNvSpPr txBox="1">
            <a:spLocks noGrp="1"/>
          </p:cNvSpPr>
          <p:nvPr>
            <p:ph type="body" idx="1"/>
          </p:nvPr>
        </p:nvSpPr>
        <p:spPr>
          <a:xfrm>
            <a:off x="586550" y="547850"/>
            <a:ext cx="7986000" cy="266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21413" y="156492"/>
            <a:ext cx="2632400" cy="386447"/>
          </a:xfrm>
          <a:prstGeom prst="rect">
            <a:avLst/>
          </a:prstGeom>
          <a:solidFill>
            <a:srgbClr val="23566C"/>
          </a:solidFill>
          <a:ln>
            <a:noFill/>
          </a:ln>
        </p:spPr>
        <p:txBody>
          <a:bodyPr wrap="square" rtlCol="0" anchor="ctr">
            <a:noAutofit/>
          </a:bodyPr>
          <a:lstStyle/>
          <a:p>
            <a:r>
              <a:rPr lang="en-US" sz="1800" b="1" dirty="0">
                <a:solidFill>
                  <a:srgbClr val="B3FFFF"/>
                </a:solidFill>
                <a:latin typeface="Futura Medium" panose="020B0602020204020303" pitchFamily="34" charset="-79"/>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21414" y="1404784"/>
            <a:ext cx="3942372" cy="371960"/>
          </a:xfrm>
          <a:prstGeom prst="rect">
            <a:avLst/>
          </a:prstGeom>
          <a:solidFill>
            <a:srgbClr val="B3FFFF"/>
          </a:solidFill>
          <a:ln>
            <a:noFill/>
          </a:ln>
        </p:spPr>
        <p:txBody>
          <a:bodyPr wrap="square" rtlCol="0" anchor="ctr">
            <a:normAutofit/>
          </a:bodyPr>
          <a:lstStyle/>
          <a:p>
            <a:r>
              <a:rPr lang="en-US" sz="1800" b="1" dirty="0">
                <a:solidFill>
                  <a:srgbClr val="23566C"/>
                </a:solidFill>
                <a:latin typeface="Futura Medium" panose="020B0602020204020303" pitchFamily="34" charset="-79"/>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21414" y="541791"/>
            <a:ext cx="8682883" cy="862993"/>
          </a:xfrm>
          <a:prstGeom prst="rect">
            <a:avLst/>
          </a:prstGeom>
          <a:solidFill>
            <a:srgbClr val="3B8CC1"/>
          </a:solidFill>
        </p:spPr>
        <p:txBody>
          <a:bodyPr tIns="144000" bIns="0"/>
          <a:lstStyle>
            <a:lvl1pPr marL="0" indent="0">
              <a:buNone/>
              <a:defRPr sz="4500" b="1">
                <a:solidFill>
                  <a:schemeClr val="bg1"/>
                </a:solidFill>
                <a:latin typeface="Futura Medium" panose="020B0602020204020303" pitchFamily="34" charset="-79"/>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21414" y="1790082"/>
            <a:ext cx="8682883" cy="3181968"/>
          </a:xfrm>
          <a:prstGeom prst="rect">
            <a:avLst/>
          </a:prstGeom>
          <a:noFill/>
        </p:spPr>
        <p:txBody>
          <a:bodyPr tIns="144000" bIns="0"/>
          <a:lstStyle>
            <a:lvl1pPr marL="0" indent="0">
              <a:buNone/>
              <a:defRPr sz="4500" b="1">
                <a:solidFill>
                  <a:srgbClr val="23566C"/>
                </a:solidFill>
                <a:latin typeface="Futura Medium" panose="020B0602020204020303" pitchFamily="34" charset="-79"/>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728276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Development">
    <p:spTree>
      <p:nvGrpSpPr>
        <p:cNvPr id="1" name=""/>
        <p:cNvGrpSpPr/>
        <p:nvPr/>
      </p:nvGrpSpPr>
      <p:grpSpPr>
        <a:xfrm>
          <a:off x="0" y="0"/>
          <a:ext cx="0" cy="0"/>
          <a:chOff x="0" y="0"/>
          <a:chExt cx="0" cy="0"/>
        </a:xfrm>
      </p:grpSpPr>
      <p:sp>
        <p:nvSpPr>
          <p:cNvPr id="7" name="Text Placeholder 37">
            <a:extLst>
              <a:ext uri="{FF2B5EF4-FFF2-40B4-BE49-F238E27FC236}">
                <a16:creationId xmlns:a16="http://schemas.microsoft.com/office/drawing/2014/main" id="{93932381-72B7-B349-BBA8-6AFEB84E18A9}"/>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a:solidFill>
                  <a:schemeClr val="bg1"/>
                </a:solidFill>
                <a:latin typeface="Futura Medium" panose="020B0602020204020303" pitchFamily="34" charset="-79"/>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8" name="TextBox 7">
            <a:extLst>
              <a:ext uri="{FF2B5EF4-FFF2-40B4-BE49-F238E27FC236}">
                <a16:creationId xmlns:a16="http://schemas.microsoft.com/office/drawing/2014/main" id="{F989A473-568F-E948-8378-638693483165}"/>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dirty="0">
                <a:solidFill>
                  <a:srgbClr val="B3FFFF"/>
                </a:solidFill>
                <a:latin typeface="Futura Medium" panose="020B0602020204020303" pitchFamily="34" charset="-79"/>
                <a:cs typeface="Futura Medium" panose="020B0602020204020303" pitchFamily="34" charset="-79"/>
              </a:rPr>
              <a:t>Content Development</a:t>
            </a:r>
          </a:p>
        </p:txBody>
      </p:sp>
      <p:sp>
        <p:nvSpPr>
          <p:cNvPr id="21" name="Text Placeholder 5">
            <a:extLst>
              <a:ext uri="{FF2B5EF4-FFF2-40B4-BE49-F238E27FC236}">
                <a16:creationId xmlns:a16="http://schemas.microsoft.com/office/drawing/2014/main" id="{578A17B0-D745-3C43-93AB-662F15D9C14B}"/>
              </a:ext>
            </a:extLst>
          </p:cNvPr>
          <p:cNvSpPr>
            <a:spLocks noGrp="1"/>
          </p:cNvSpPr>
          <p:nvPr>
            <p:ph type="body" sz="quarter" idx="21" hasCustomPrompt="1"/>
          </p:nvPr>
        </p:nvSpPr>
        <p:spPr>
          <a:xfrm>
            <a:off x="7233101" y="215963"/>
            <a:ext cx="1621929" cy="216318"/>
          </a:xfrm>
          <a:prstGeom prst="rect">
            <a:avLst/>
          </a:prstGeom>
          <a:solidFill>
            <a:schemeClr val="accent2">
              <a:lumMod val="75000"/>
            </a:schemeClr>
          </a:solidFill>
        </p:spPr>
        <p:txBody>
          <a:bodyPr anchor="ctr"/>
          <a:lstStyle>
            <a:lvl1pPr marL="0" indent="0">
              <a:buNone/>
              <a:defRPr sz="900">
                <a:solidFill>
                  <a:schemeClr val="bg1"/>
                </a:solidFill>
                <a:latin typeface="Futura Medium" panose="020B0602020204020303" pitchFamily="34" charset="-79"/>
                <a:cs typeface="Futura Medium" panose="020B0602020204020303" pitchFamily="34" charset="-79"/>
              </a:defRPr>
            </a:lvl1pPr>
          </a:lstStyle>
          <a:p>
            <a:pPr lvl="0"/>
            <a:r>
              <a:rPr lang="en-US" sz="900" dirty="0">
                <a:latin typeface="Futura Medium" panose="020B0602020204020303" pitchFamily="34" charset="-79"/>
                <a:cs typeface="Futura Medium" panose="020B0602020204020303" pitchFamily="34" charset="-79"/>
              </a:rPr>
              <a:t>Check for Understanding</a:t>
            </a:r>
            <a:endParaRPr lang="en-US" dirty="0"/>
          </a:p>
        </p:txBody>
      </p:sp>
      <p:sp>
        <p:nvSpPr>
          <p:cNvPr id="22" name="Text Placeholder 48">
            <a:extLst>
              <a:ext uri="{FF2B5EF4-FFF2-40B4-BE49-F238E27FC236}">
                <a16:creationId xmlns:a16="http://schemas.microsoft.com/office/drawing/2014/main" id="{C5AFB84F-2B6E-D646-B782-34B1A586BAEE}"/>
              </a:ext>
            </a:extLst>
          </p:cNvPr>
          <p:cNvSpPr>
            <a:spLocks noGrp="1"/>
          </p:cNvSpPr>
          <p:nvPr>
            <p:ph type="body" sz="quarter" idx="18" hasCustomPrompt="1"/>
          </p:nvPr>
        </p:nvSpPr>
        <p:spPr>
          <a:xfrm>
            <a:off x="7235191" y="429196"/>
            <a:ext cx="1619840" cy="1316165"/>
          </a:xfrm>
          <a:prstGeom prst="rect">
            <a:avLst/>
          </a:prstGeom>
          <a:ln>
            <a:solidFill>
              <a:schemeClr val="tx1"/>
            </a:solidFill>
          </a:ln>
        </p:spPr>
        <p:txBody>
          <a:bodyPr/>
          <a:lstStyle>
            <a:lvl1pPr marL="0" indent="0">
              <a:buNone/>
              <a:defRPr sz="900">
                <a:latin typeface="Futura Medium" panose="020B0602020204020303" pitchFamily="34" charset="-79"/>
                <a:cs typeface="Futura Medium" panose="020B0602020204020303" pitchFamily="34" charset="-79"/>
              </a:defRPr>
            </a:lvl1pPr>
            <a:lvl2pPr marL="342900" indent="0">
              <a:buNone/>
              <a:defRPr sz="900">
                <a:latin typeface="Futura Medium" panose="020B0602020204020303" pitchFamily="34" charset="-79"/>
                <a:cs typeface="Futura Medium" panose="020B0602020204020303" pitchFamily="34" charset="-79"/>
              </a:defRPr>
            </a:lvl2pPr>
            <a:lvl3pPr marL="685800" indent="0">
              <a:buNone/>
              <a:defRPr sz="900">
                <a:latin typeface="Futura Medium" panose="020B0602020204020303" pitchFamily="34" charset="-79"/>
                <a:cs typeface="Futura Medium" panose="020B0602020204020303" pitchFamily="34" charset="-79"/>
              </a:defRPr>
            </a:lvl3pPr>
            <a:lvl4pPr marL="1028700" indent="0">
              <a:buNone/>
              <a:defRPr sz="900">
                <a:latin typeface="Futura Medium" panose="020B0602020204020303" pitchFamily="34" charset="-79"/>
                <a:cs typeface="Futura Medium" panose="020B0602020204020303" pitchFamily="34" charset="-79"/>
              </a:defRPr>
            </a:lvl4pPr>
            <a:lvl5pPr marL="1371600" indent="0">
              <a:buNone/>
              <a:defRPr sz="900">
                <a:latin typeface="Futura Medium" panose="020B0602020204020303" pitchFamily="34" charset="-79"/>
                <a:cs typeface="Futura Medium" panose="020B0602020204020303" pitchFamily="34" charset="-79"/>
              </a:defRPr>
            </a:lvl5pPr>
          </a:lstStyle>
          <a:p>
            <a:pPr lvl="0"/>
            <a:r>
              <a:rPr lang="en-US" dirty="0"/>
              <a:t>Questions</a:t>
            </a:r>
          </a:p>
        </p:txBody>
      </p:sp>
      <p:sp>
        <p:nvSpPr>
          <p:cNvPr id="23" name="Text Placeholder 5">
            <a:extLst>
              <a:ext uri="{FF2B5EF4-FFF2-40B4-BE49-F238E27FC236}">
                <a16:creationId xmlns:a16="http://schemas.microsoft.com/office/drawing/2014/main" id="{8579A7DA-1AA6-6348-9480-0ABDE8E7E869}"/>
              </a:ext>
            </a:extLst>
          </p:cNvPr>
          <p:cNvSpPr>
            <a:spLocks noGrp="1"/>
          </p:cNvSpPr>
          <p:nvPr>
            <p:ph type="body" sz="quarter" idx="22" hasCustomPrompt="1"/>
          </p:nvPr>
        </p:nvSpPr>
        <p:spPr>
          <a:xfrm>
            <a:off x="7233101" y="1796552"/>
            <a:ext cx="1621929" cy="216318"/>
          </a:xfrm>
          <a:prstGeom prst="rect">
            <a:avLst/>
          </a:prstGeom>
          <a:solidFill>
            <a:srgbClr val="7030A0"/>
          </a:solidFill>
        </p:spPr>
        <p:txBody>
          <a:bodyPr anchor="ctr"/>
          <a:lstStyle>
            <a:lvl1pPr marL="0" indent="0">
              <a:buNone/>
              <a:defRPr sz="900">
                <a:solidFill>
                  <a:schemeClr val="bg1"/>
                </a:solidFill>
                <a:latin typeface="Futura Medium" panose="020B0602020204020303" pitchFamily="34" charset="-79"/>
                <a:cs typeface="Futura Medium" panose="020B0602020204020303" pitchFamily="34" charset="-79"/>
              </a:defRPr>
            </a:lvl1pPr>
          </a:lstStyle>
          <a:p>
            <a:pPr lvl="0"/>
            <a:r>
              <a:rPr lang="en-US" sz="900" dirty="0">
                <a:latin typeface="Futura Medium" panose="020B0602020204020303" pitchFamily="34" charset="-79"/>
                <a:cs typeface="Futura Medium" panose="020B0602020204020303" pitchFamily="34" charset="-79"/>
              </a:rPr>
              <a:t>Hints</a:t>
            </a:r>
            <a:endParaRPr lang="en-US" dirty="0"/>
          </a:p>
        </p:txBody>
      </p:sp>
      <p:sp>
        <p:nvSpPr>
          <p:cNvPr id="24" name="Text Placeholder 48">
            <a:extLst>
              <a:ext uri="{FF2B5EF4-FFF2-40B4-BE49-F238E27FC236}">
                <a16:creationId xmlns:a16="http://schemas.microsoft.com/office/drawing/2014/main" id="{3DC620B8-B5B6-A546-998D-BB0D780266B1}"/>
              </a:ext>
            </a:extLst>
          </p:cNvPr>
          <p:cNvSpPr>
            <a:spLocks noGrp="1"/>
          </p:cNvSpPr>
          <p:nvPr>
            <p:ph type="body" sz="quarter" idx="19" hasCustomPrompt="1"/>
          </p:nvPr>
        </p:nvSpPr>
        <p:spPr>
          <a:xfrm>
            <a:off x="7235191" y="2007679"/>
            <a:ext cx="1622255" cy="1316165"/>
          </a:xfrm>
          <a:prstGeom prst="rect">
            <a:avLst/>
          </a:prstGeom>
          <a:ln>
            <a:solidFill>
              <a:schemeClr val="tx1"/>
            </a:solidFill>
          </a:ln>
        </p:spPr>
        <p:txBody>
          <a:bodyPr/>
          <a:lstStyle>
            <a:lvl1pPr marL="0" indent="0">
              <a:buNone/>
              <a:defRPr sz="900">
                <a:latin typeface="Futura Medium" panose="020B0602020204020303" pitchFamily="34" charset="-79"/>
                <a:cs typeface="Futura Medium" panose="020B0602020204020303" pitchFamily="34" charset="-79"/>
              </a:defRPr>
            </a:lvl1pPr>
            <a:lvl2pPr marL="342900" indent="0">
              <a:buNone/>
              <a:defRPr sz="900">
                <a:latin typeface="Futura Medium" panose="020B0602020204020303" pitchFamily="34" charset="-79"/>
                <a:cs typeface="Futura Medium" panose="020B0602020204020303" pitchFamily="34" charset="-79"/>
              </a:defRPr>
            </a:lvl2pPr>
            <a:lvl3pPr marL="685800" indent="0">
              <a:buNone/>
              <a:defRPr sz="900">
                <a:latin typeface="Futura Medium" panose="020B0602020204020303" pitchFamily="34" charset="-79"/>
                <a:cs typeface="Futura Medium" panose="020B0602020204020303" pitchFamily="34" charset="-79"/>
              </a:defRPr>
            </a:lvl3pPr>
            <a:lvl4pPr marL="1028700" indent="0">
              <a:buNone/>
              <a:defRPr sz="900">
                <a:latin typeface="Futura Medium" panose="020B0602020204020303" pitchFamily="34" charset="-79"/>
                <a:cs typeface="Futura Medium" panose="020B0602020204020303" pitchFamily="34" charset="-79"/>
              </a:defRPr>
            </a:lvl4pPr>
            <a:lvl5pPr marL="1371600" indent="0">
              <a:buNone/>
              <a:defRPr sz="9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5" name="Text Placeholder 5">
            <a:extLst>
              <a:ext uri="{FF2B5EF4-FFF2-40B4-BE49-F238E27FC236}">
                <a16:creationId xmlns:a16="http://schemas.microsoft.com/office/drawing/2014/main" id="{33D9DD79-4FA4-9441-9CD5-FD3E0E184E36}"/>
              </a:ext>
            </a:extLst>
          </p:cNvPr>
          <p:cNvSpPr>
            <a:spLocks noGrp="1"/>
          </p:cNvSpPr>
          <p:nvPr>
            <p:ph type="body" sz="quarter" idx="23" hasCustomPrompt="1"/>
          </p:nvPr>
        </p:nvSpPr>
        <p:spPr>
          <a:xfrm>
            <a:off x="7233101" y="3377140"/>
            <a:ext cx="1621929" cy="216318"/>
          </a:xfrm>
          <a:prstGeom prst="rect">
            <a:avLst/>
          </a:prstGeom>
          <a:solidFill>
            <a:srgbClr val="A14986"/>
          </a:solidFill>
        </p:spPr>
        <p:txBody>
          <a:bodyPr anchor="ctr"/>
          <a:lstStyle>
            <a:lvl1pPr marL="0" indent="0">
              <a:buNone/>
              <a:defRPr sz="900">
                <a:solidFill>
                  <a:schemeClr val="bg1"/>
                </a:solidFill>
                <a:latin typeface="Futura Medium" panose="020B0602020204020303" pitchFamily="34" charset="-79"/>
                <a:cs typeface="Futura Medium" panose="020B0602020204020303" pitchFamily="34" charset="-79"/>
              </a:defRPr>
            </a:lvl1pPr>
          </a:lstStyle>
          <a:p>
            <a:pPr lvl="0"/>
            <a:r>
              <a:rPr lang="en-US" sz="900" dirty="0">
                <a:latin typeface="Futura Medium" panose="020B0602020204020303" pitchFamily="34" charset="-79"/>
                <a:cs typeface="Futura Medium" panose="020B0602020204020303" pitchFamily="34" charset="-79"/>
              </a:rPr>
              <a:t>Vocabulary</a:t>
            </a:r>
            <a:endParaRPr lang="en-US" dirty="0"/>
          </a:p>
        </p:txBody>
      </p:sp>
      <p:sp>
        <p:nvSpPr>
          <p:cNvPr id="26" name="Text Placeholder 48">
            <a:extLst>
              <a:ext uri="{FF2B5EF4-FFF2-40B4-BE49-F238E27FC236}">
                <a16:creationId xmlns:a16="http://schemas.microsoft.com/office/drawing/2014/main" id="{40DC7D38-E5DA-C74E-92F3-A6FCC9CC0E70}"/>
              </a:ext>
            </a:extLst>
          </p:cNvPr>
          <p:cNvSpPr>
            <a:spLocks noGrp="1"/>
          </p:cNvSpPr>
          <p:nvPr>
            <p:ph type="body" sz="quarter" idx="20" hasCustomPrompt="1"/>
          </p:nvPr>
        </p:nvSpPr>
        <p:spPr>
          <a:xfrm>
            <a:off x="7235191" y="3590791"/>
            <a:ext cx="1619840" cy="796841"/>
          </a:xfrm>
          <a:prstGeom prst="rect">
            <a:avLst/>
          </a:prstGeom>
          <a:ln>
            <a:solidFill>
              <a:schemeClr val="tx1"/>
            </a:solidFill>
          </a:ln>
        </p:spPr>
        <p:txBody>
          <a:bodyPr/>
          <a:lstStyle>
            <a:lvl1pPr marL="0" indent="0">
              <a:buNone/>
              <a:defRPr sz="900">
                <a:latin typeface="Futura Medium" panose="020B0602020204020303" pitchFamily="34" charset="-79"/>
                <a:cs typeface="Futura Medium" panose="020B0602020204020303" pitchFamily="34" charset="-79"/>
              </a:defRPr>
            </a:lvl1pPr>
            <a:lvl2pPr marL="342900" indent="0">
              <a:buNone/>
              <a:defRPr sz="900">
                <a:latin typeface="Futura Medium" panose="020B0602020204020303" pitchFamily="34" charset="-79"/>
                <a:cs typeface="Futura Medium" panose="020B0602020204020303" pitchFamily="34" charset="-79"/>
              </a:defRPr>
            </a:lvl2pPr>
            <a:lvl3pPr marL="685800" indent="0">
              <a:buNone/>
              <a:defRPr sz="900">
                <a:latin typeface="Futura Medium" panose="020B0602020204020303" pitchFamily="34" charset="-79"/>
                <a:cs typeface="Futura Medium" panose="020B0602020204020303" pitchFamily="34" charset="-79"/>
              </a:defRPr>
            </a:lvl3pPr>
            <a:lvl4pPr marL="1028700" indent="0">
              <a:buNone/>
              <a:defRPr sz="900">
                <a:latin typeface="Futura Medium" panose="020B0602020204020303" pitchFamily="34" charset="-79"/>
                <a:cs typeface="Futura Medium" panose="020B0602020204020303" pitchFamily="34" charset="-79"/>
              </a:defRPr>
            </a:lvl4pPr>
            <a:lvl5pPr marL="1371600" indent="0">
              <a:buNone/>
              <a:defRPr sz="9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2604093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088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dependant Practice">
    <p:spTree>
      <p:nvGrpSpPr>
        <p:cNvPr id="1" name=""/>
        <p:cNvGrpSpPr/>
        <p:nvPr/>
      </p:nvGrpSpPr>
      <p:grpSpPr>
        <a:xfrm>
          <a:off x="0" y="0"/>
          <a:ext cx="0" cy="0"/>
          <a:chOff x="0" y="0"/>
          <a:chExt cx="0" cy="0"/>
        </a:xfrm>
      </p:grpSpPr>
      <p:sp>
        <p:nvSpPr>
          <p:cNvPr id="6" name="Text Placeholder 37">
            <a:extLst>
              <a:ext uri="{FF2B5EF4-FFF2-40B4-BE49-F238E27FC236}">
                <a16:creationId xmlns:a16="http://schemas.microsoft.com/office/drawing/2014/main" id="{BA5CBAB5-B25F-4B4C-804A-AD021B9010E4}"/>
              </a:ext>
            </a:extLst>
          </p:cNvPr>
          <p:cNvSpPr>
            <a:spLocks noGrp="1"/>
          </p:cNvSpPr>
          <p:nvPr>
            <p:ph type="body" sz="quarter" idx="14" hasCustomPrompt="1"/>
          </p:nvPr>
        </p:nvSpPr>
        <p:spPr>
          <a:xfrm>
            <a:off x="221457" y="161366"/>
            <a:ext cx="6961585" cy="281547"/>
          </a:xfrm>
          <a:prstGeom prst="rect">
            <a:avLst/>
          </a:prstGeom>
          <a:solidFill>
            <a:srgbClr val="3B8CC1"/>
          </a:solidFill>
        </p:spPr>
        <p:txBody>
          <a:bodyPr anchor="ctr">
            <a:normAutofit/>
          </a:bodyPr>
          <a:lstStyle>
            <a:lvl1pPr marL="0" indent="0" algn="l">
              <a:buNone/>
              <a:defRPr sz="1350" b="1">
                <a:solidFill>
                  <a:schemeClr val="bg1"/>
                </a:solidFill>
                <a:latin typeface="Futura Medium" panose="020B0602020204020303" pitchFamily="34" charset="-79"/>
                <a:cs typeface="Futura Medium" panose="020B0602020204020303" pitchFamily="34" charset="-79"/>
              </a:defRPr>
            </a:lvl1pPr>
            <a:lvl2pPr marL="342900" indent="0" algn="l">
              <a:buNone/>
              <a:defRPr>
                <a:solidFill>
                  <a:schemeClr val="bg1"/>
                </a:solidFill>
                <a:latin typeface="Futura Medium" panose="020B0602020204020303" pitchFamily="34" charset="-79"/>
                <a:cs typeface="Futura Medium" panose="020B0602020204020303" pitchFamily="34" charset="-79"/>
              </a:defRPr>
            </a:lvl2pPr>
            <a:lvl3pPr marL="685800" indent="0" algn="l">
              <a:buNone/>
              <a:defRPr>
                <a:solidFill>
                  <a:schemeClr val="bg1"/>
                </a:solidFill>
                <a:latin typeface="Futura Medium" panose="020B0602020204020303" pitchFamily="34" charset="-79"/>
                <a:cs typeface="Futura Medium" panose="020B0602020204020303" pitchFamily="34" charset="-79"/>
              </a:defRPr>
            </a:lvl3pPr>
            <a:lvl4pPr marL="1028700" indent="0" algn="l">
              <a:buNone/>
              <a:defRPr>
                <a:solidFill>
                  <a:schemeClr val="bg1"/>
                </a:solidFill>
                <a:latin typeface="Futura Medium" panose="020B0602020204020303" pitchFamily="34" charset="-79"/>
                <a:cs typeface="Futura Medium" panose="020B0602020204020303" pitchFamily="34" charset="-79"/>
              </a:defRPr>
            </a:lvl4pPr>
            <a:lvl5pPr marL="1371600" indent="0" algn="l">
              <a:buNone/>
              <a:defRPr>
                <a:solidFill>
                  <a:schemeClr val="bg1"/>
                </a:solidFill>
                <a:latin typeface="Futura Medium" panose="020B0602020204020303" pitchFamily="34" charset="-79"/>
                <a:cs typeface="Futura Medium" panose="020B0602020204020303" pitchFamily="34" charset="-79"/>
              </a:defRPr>
            </a:lvl5pPr>
          </a:lstStyle>
          <a:p>
            <a:pPr lvl="0"/>
            <a:r>
              <a:rPr lang="en-US" dirty="0"/>
              <a:t>Type Learning Goal</a:t>
            </a:r>
          </a:p>
        </p:txBody>
      </p:sp>
      <p:sp>
        <p:nvSpPr>
          <p:cNvPr id="7" name="TextBox 6">
            <a:extLst>
              <a:ext uri="{FF2B5EF4-FFF2-40B4-BE49-F238E27FC236}">
                <a16:creationId xmlns:a16="http://schemas.microsoft.com/office/drawing/2014/main" id="{B7D226EA-4EBE-2F4F-B4B3-8C66D44A3FDC}"/>
              </a:ext>
            </a:extLst>
          </p:cNvPr>
          <p:cNvSpPr txBox="1"/>
          <p:nvPr userDrawn="1"/>
        </p:nvSpPr>
        <p:spPr>
          <a:xfrm>
            <a:off x="221456" y="442913"/>
            <a:ext cx="2834609" cy="237854"/>
          </a:xfrm>
          <a:prstGeom prst="rect">
            <a:avLst/>
          </a:prstGeom>
          <a:solidFill>
            <a:srgbClr val="23566C"/>
          </a:solidFill>
        </p:spPr>
        <p:txBody>
          <a:bodyPr wrap="square" rtlCol="0" anchor="ctr">
            <a:noAutofit/>
          </a:bodyPr>
          <a:lstStyle/>
          <a:p>
            <a:pPr algn="ctr"/>
            <a:r>
              <a:rPr lang="en-US" sz="1200" b="1" dirty="0">
                <a:solidFill>
                  <a:srgbClr val="B3FFFF"/>
                </a:solidFill>
                <a:latin typeface="Futura Medium" panose="020B0602020204020303" pitchFamily="34" charset="-79"/>
                <a:cs typeface="Futura Medium" panose="020B0602020204020303" pitchFamily="34" charset="-79"/>
              </a:rPr>
              <a:t>Independent Practice</a:t>
            </a:r>
          </a:p>
        </p:txBody>
      </p:sp>
      <p:sp>
        <p:nvSpPr>
          <p:cNvPr id="20" name="Text Placeholder 5">
            <a:extLst>
              <a:ext uri="{FF2B5EF4-FFF2-40B4-BE49-F238E27FC236}">
                <a16:creationId xmlns:a16="http://schemas.microsoft.com/office/drawing/2014/main" id="{2A7343F6-8A3F-024A-BAB1-A40A1A630C10}"/>
              </a:ext>
            </a:extLst>
          </p:cNvPr>
          <p:cNvSpPr>
            <a:spLocks noGrp="1"/>
          </p:cNvSpPr>
          <p:nvPr>
            <p:ph type="body" sz="quarter" idx="21" hasCustomPrompt="1"/>
          </p:nvPr>
        </p:nvSpPr>
        <p:spPr>
          <a:xfrm>
            <a:off x="7233101" y="215963"/>
            <a:ext cx="1621929" cy="216318"/>
          </a:xfrm>
          <a:prstGeom prst="rect">
            <a:avLst/>
          </a:prstGeom>
          <a:solidFill>
            <a:schemeClr val="accent2">
              <a:lumMod val="75000"/>
            </a:schemeClr>
          </a:solidFill>
        </p:spPr>
        <p:txBody>
          <a:bodyPr anchor="ctr"/>
          <a:lstStyle>
            <a:lvl1pPr marL="0" indent="0">
              <a:buNone/>
              <a:defRPr sz="900">
                <a:solidFill>
                  <a:schemeClr val="bg1"/>
                </a:solidFill>
                <a:latin typeface="Futura Medium" panose="020B0602020204020303" pitchFamily="34" charset="-79"/>
                <a:cs typeface="Futura Medium" panose="020B0602020204020303" pitchFamily="34" charset="-79"/>
              </a:defRPr>
            </a:lvl1pPr>
          </a:lstStyle>
          <a:p>
            <a:pPr lvl="0"/>
            <a:r>
              <a:rPr lang="en-US" sz="900" dirty="0">
                <a:latin typeface="Futura Medium" panose="020B0602020204020303" pitchFamily="34" charset="-79"/>
                <a:cs typeface="Futura Medium" panose="020B0602020204020303" pitchFamily="34" charset="-79"/>
              </a:rPr>
              <a:t>Check for Understanding</a:t>
            </a:r>
            <a:endParaRPr lang="en-US" dirty="0"/>
          </a:p>
        </p:txBody>
      </p:sp>
      <p:sp>
        <p:nvSpPr>
          <p:cNvPr id="21" name="Text Placeholder 48">
            <a:extLst>
              <a:ext uri="{FF2B5EF4-FFF2-40B4-BE49-F238E27FC236}">
                <a16:creationId xmlns:a16="http://schemas.microsoft.com/office/drawing/2014/main" id="{81597401-FB89-084B-955C-A0C7FAB02436}"/>
              </a:ext>
            </a:extLst>
          </p:cNvPr>
          <p:cNvSpPr>
            <a:spLocks noGrp="1"/>
          </p:cNvSpPr>
          <p:nvPr>
            <p:ph type="body" sz="quarter" idx="18" hasCustomPrompt="1"/>
          </p:nvPr>
        </p:nvSpPr>
        <p:spPr>
          <a:xfrm>
            <a:off x="7235191" y="429196"/>
            <a:ext cx="1619840" cy="1316165"/>
          </a:xfrm>
          <a:prstGeom prst="rect">
            <a:avLst/>
          </a:prstGeom>
          <a:ln>
            <a:solidFill>
              <a:schemeClr val="tx1"/>
            </a:solidFill>
          </a:ln>
        </p:spPr>
        <p:txBody>
          <a:bodyPr/>
          <a:lstStyle>
            <a:lvl1pPr marL="0" indent="0">
              <a:buNone/>
              <a:defRPr sz="900">
                <a:latin typeface="Futura Medium" panose="020B0602020204020303" pitchFamily="34" charset="-79"/>
                <a:cs typeface="Futura Medium" panose="020B0602020204020303" pitchFamily="34" charset="-79"/>
              </a:defRPr>
            </a:lvl1pPr>
            <a:lvl2pPr marL="342900" indent="0">
              <a:buNone/>
              <a:defRPr sz="900">
                <a:latin typeface="Futura Medium" panose="020B0602020204020303" pitchFamily="34" charset="-79"/>
                <a:cs typeface="Futura Medium" panose="020B0602020204020303" pitchFamily="34" charset="-79"/>
              </a:defRPr>
            </a:lvl2pPr>
            <a:lvl3pPr marL="685800" indent="0">
              <a:buNone/>
              <a:defRPr sz="900">
                <a:latin typeface="Futura Medium" panose="020B0602020204020303" pitchFamily="34" charset="-79"/>
                <a:cs typeface="Futura Medium" panose="020B0602020204020303" pitchFamily="34" charset="-79"/>
              </a:defRPr>
            </a:lvl3pPr>
            <a:lvl4pPr marL="1028700" indent="0">
              <a:buNone/>
              <a:defRPr sz="900">
                <a:latin typeface="Futura Medium" panose="020B0602020204020303" pitchFamily="34" charset="-79"/>
                <a:cs typeface="Futura Medium" panose="020B0602020204020303" pitchFamily="34" charset="-79"/>
              </a:defRPr>
            </a:lvl4pPr>
            <a:lvl5pPr marL="1371600" indent="0">
              <a:buNone/>
              <a:defRPr sz="900">
                <a:latin typeface="Futura Medium" panose="020B0602020204020303" pitchFamily="34" charset="-79"/>
                <a:cs typeface="Futura Medium" panose="020B0602020204020303" pitchFamily="34" charset="-79"/>
              </a:defRPr>
            </a:lvl5pPr>
          </a:lstStyle>
          <a:p>
            <a:pPr lvl="0"/>
            <a:r>
              <a:rPr lang="en-US" dirty="0"/>
              <a:t>Questions</a:t>
            </a:r>
          </a:p>
        </p:txBody>
      </p:sp>
      <p:sp>
        <p:nvSpPr>
          <p:cNvPr id="22" name="Text Placeholder 5">
            <a:extLst>
              <a:ext uri="{FF2B5EF4-FFF2-40B4-BE49-F238E27FC236}">
                <a16:creationId xmlns:a16="http://schemas.microsoft.com/office/drawing/2014/main" id="{A82891C2-3E9D-4241-85E7-747B1595FB99}"/>
              </a:ext>
            </a:extLst>
          </p:cNvPr>
          <p:cNvSpPr>
            <a:spLocks noGrp="1"/>
          </p:cNvSpPr>
          <p:nvPr>
            <p:ph type="body" sz="quarter" idx="22" hasCustomPrompt="1"/>
          </p:nvPr>
        </p:nvSpPr>
        <p:spPr>
          <a:xfrm>
            <a:off x="7233101" y="1796552"/>
            <a:ext cx="1621929" cy="216318"/>
          </a:xfrm>
          <a:prstGeom prst="rect">
            <a:avLst/>
          </a:prstGeom>
          <a:solidFill>
            <a:srgbClr val="7030A0"/>
          </a:solidFill>
        </p:spPr>
        <p:txBody>
          <a:bodyPr anchor="ctr"/>
          <a:lstStyle>
            <a:lvl1pPr marL="0" indent="0">
              <a:buNone/>
              <a:defRPr sz="900">
                <a:solidFill>
                  <a:schemeClr val="bg1"/>
                </a:solidFill>
                <a:latin typeface="Futura Medium" panose="020B0602020204020303" pitchFamily="34" charset="-79"/>
                <a:cs typeface="Futura Medium" panose="020B0602020204020303" pitchFamily="34" charset="-79"/>
              </a:defRPr>
            </a:lvl1pPr>
          </a:lstStyle>
          <a:p>
            <a:pPr lvl="0"/>
            <a:r>
              <a:rPr lang="en-US" sz="900" dirty="0">
                <a:latin typeface="Futura Medium" panose="020B0602020204020303" pitchFamily="34" charset="-79"/>
                <a:cs typeface="Futura Medium" panose="020B0602020204020303" pitchFamily="34" charset="-79"/>
              </a:rPr>
              <a:t>Hints</a:t>
            </a:r>
            <a:endParaRPr lang="en-US" dirty="0"/>
          </a:p>
        </p:txBody>
      </p:sp>
      <p:sp>
        <p:nvSpPr>
          <p:cNvPr id="23" name="Text Placeholder 48">
            <a:extLst>
              <a:ext uri="{FF2B5EF4-FFF2-40B4-BE49-F238E27FC236}">
                <a16:creationId xmlns:a16="http://schemas.microsoft.com/office/drawing/2014/main" id="{8A690C59-B342-0648-BCE5-1C98B5A89AD7}"/>
              </a:ext>
            </a:extLst>
          </p:cNvPr>
          <p:cNvSpPr>
            <a:spLocks noGrp="1"/>
          </p:cNvSpPr>
          <p:nvPr>
            <p:ph type="body" sz="quarter" idx="19" hasCustomPrompt="1"/>
          </p:nvPr>
        </p:nvSpPr>
        <p:spPr>
          <a:xfrm>
            <a:off x="7235191" y="2007679"/>
            <a:ext cx="1622255" cy="1316165"/>
          </a:xfrm>
          <a:prstGeom prst="rect">
            <a:avLst/>
          </a:prstGeom>
          <a:ln>
            <a:solidFill>
              <a:schemeClr val="tx1"/>
            </a:solidFill>
          </a:ln>
        </p:spPr>
        <p:txBody>
          <a:bodyPr/>
          <a:lstStyle>
            <a:lvl1pPr marL="0" indent="0">
              <a:buNone/>
              <a:defRPr sz="900">
                <a:latin typeface="Futura Medium" panose="020B0602020204020303" pitchFamily="34" charset="-79"/>
                <a:cs typeface="Futura Medium" panose="020B0602020204020303" pitchFamily="34" charset="-79"/>
              </a:defRPr>
            </a:lvl1pPr>
            <a:lvl2pPr marL="342900" indent="0">
              <a:buNone/>
              <a:defRPr sz="900">
                <a:latin typeface="Futura Medium" panose="020B0602020204020303" pitchFamily="34" charset="-79"/>
                <a:cs typeface="Futura Medium" panose="020B0602020204020303" pitchFamily="34" charset="-79"/>
              </a:defRPr>
            </a:lvl2pPr>
            <a:lvl3pPr marL="685800" indent="0">
              <a:buNone/>
              <a:defRPr sz="900">
                <a:latin typeface="Futura Medium" panose="020B0602020204020303" pitchFamily="34" charset="-79"/>
                <a:cs typeface="Futura Medium" panose="020B0602020204020303" pitchFamily="34" charset="-79"/>
              </a:defRPr>
            </a:lvl3pPr>
            <a:lvl4pPr marL="1028700" indent="0">
              <a:buNone/>
              <a:defRPr sz="900">
                <a:latin typeface="Futura Medium" panose="020B0602020204020303" pitchFamily="34" charset="-79"/>
                <a:cs typeface="Futura Medium" panose="020B0602020204020303" pitchFamily="34" charset="-79"/>
              </a:defRPr>
            </a:lvl4pPr>
            <a:lvl5pPr marL="1371600" indent="0">
              <a:buNone/>
              <a:defRPr sz="900">
                <a:latin typeface="Futura Medium" panose="020B0602020204020303" pitchFamily="34" charset="-79"/>
                <a:cs typeface="Futura Medium" panose="020B0602020204020303" pitchFamily="34" charset="-79"/>
              </a:defRPr>
            </a:lvl5pPr>
          </a:lstStyle>
          <a:p>
            <a:pPr lvl="0"/>
            <a:r>
              <a:rPr lang="en-US" dirty="0"/>
              <a:t>Tips for them</a:t>
            </a:r>
          </a:p>
        </p:txBody>
      </p:sp>
      <p:sp>
        <p:nvSpPr>
          <p:cNvPr id="24" name="Text Placeholder 5">
            <a:extLst>
              <a:ext uri="{FF2B5EF4-FFF2-40B4-BE49-F238E27FC236}">
                <a16:creationId xmlns:a16="http://schemas.microsoft.com/office/drawing/2014/main" id="{17B4E049-9FD5-E24B-B3BE-5C09B449C3F6}"/>
              </a:ext>
            </a:extLst>
          </p:cNvPr>
          <p:cNvSpPr>
            <a:spLocks noGrp="1"/>
          </p:cNvSpPr>
          <p:nvPr>
            <p:ph type="body" sz="quarter" idx="23" hasCustomPrompt="1"/>
          </p:nvPr>
        </p:nvSpPr>
        <p:spPr>
          <a:xfrm>
            <a:off x="7233101" y="3377140"/>
            <a:ext cx="1621929" cy="216318"/>
          </a:xfrm>
          <a:prstGeom prst="rect">
            <a:avLst/>
          </a:prstGeom>
          <a:solidFill>
            <a:srgbClr val="A14986"/>
          </a:solidFill>
        </p:spPr>
        <p:txBody>
          <a:bodyPr anchor="ctr"/>
          <a:lstStyle>
            <a:lvl1pPr marL="0" indent="0">
              <a:buNone/>
              <a:defRPr sz="900">
                <a:solidFill>
                  <a:schemeClr val="bg1"/>
                </a:solidFill>
                <a:latin typeface="Futura Medium" panose="020B0602020204020303" pitchFamily="34" charset="-79"/>
                <a:cs typeface="Futura Medium" panose="020B0602020204020303" pitchFamily="34" charset="-79"/>
              </a:defRPr>
            </a:lvl1pPr>
          </a:lstStyle>
          <a:p>
            <a:pPr lvl="0"/>
            <a:r>
              <a:rPr lang="en-US" sz="900" dirty="0">
                <a:latin typeface="Futura Medium" panose="020B0602020204020303" pitchFamily="34" charset="-79"/>
                <a:cs typeface="Futura Medium" panose="020B0602020204020303" pitchFamily="34" charset="-79"/>
              </a:rPr>
              <a:t>Vocabulary</a:t>
            </a:r>
            <a:endParaRPr lang="en-US" dirty="0"/>
          </a:p>
        </p:txBody>
      </p:sp>
      <p:sp>
        <p:nvSpPr>
          <p:cNvPr id="25" name="Text Placeholder 48">
            <a:extLst>
              <a:ext uri="{FF2B5EF4-FFF2-40B4-BE49-F238E27FC236}">
                <a16:creationId xmlns:a16="http://schemas.microsoft.com/office/drawing/2014/main" id="{5E376940-61D8-D142-9880-9EE380DE8579}"/>
              </a:ext>
            </a:extLst>
          </p:cNvPr>
          <p:cNvSpPr>
            <a:spLocks noGrp="1"/>
          </p:cNvSpPr>
          <p:nvPr>
            <p:ph type="body" sz="quarter" idx="20" hasCustomPrompt="1"/>
          </p:nvPr>
        </p:nvSpPr>
        <p:spPr>
          <a:xfrm>
            <a:off x="7235191" y="3590791"/>
            <a:ext cx="1619840" cy="796841"/>
          </a:xfrm>
          <a:prstGeom prst="rect">
            <a:avLst/>
          </a:prstGeom>
          <a:ln>
            <a:solidFill>
              <a:schemeClr val="tx1"/>
            </a:solidFill>
          </a:ln>
        </p:spPr>
        <p:txBody>
          <a:bodyPr/>
          <a:lstStyle>
            <a:lvl1pPr marL="0" indent="0">
              <a:buNone/>
              <a:defRPr sz="900">
                <a:latin typeface="Futura Medium" panose="020B0602020204020303" pitchFamily="34" charset="-79"/>
                <a:cs typeface="Futura Medium" panose="020B0602020204020303" pitchFamily="34" charset="-79"/>
              </a:defRPr>
            </a:lvl1pPr>
            <a:lvl2pPr marL="342900" indent="0">
              <a:buNone/>
              <a:defRPr sz="900">
                <a:latin typeface="Futura Medium" panose="020B0602020204020303" pitchFamily="34" charset="-79"/>
                <a:cs typeface="Futura Medium" panose="020B0602020204020303" pitchFamily="34" charset="-79"/>
              </a:defRPr>
            </a:lvl2pPr>
            <a:lvl3pPr marL="685800" indent="0">
              <a:buNone/>
              <a:defRPr sz="900">
                <a:latin typeface="Futura Medium" panose="020B0602020204020303" pitchFamily="34" charset="-79"/>
                <a:cs typeface="Futura Medium" panose="020B0602020204020303" pitchFamily="34" charset="-79"/>
              </a:defRPr>
            </a:lvl3pPr>
            <a:lvl4pPr marL="1028700" indent="0">
              <a:buNone/>
              <a:defRPr sz="900">
                <a:latin typeface="Futura Medium" panose="020B0602020204020303" pitchFamily="34" charset="-79"/>
                <a:cs typeface="Futura Medium" panose="020B0602020204020303" pitchFamily="34" charset="-79"/>
              </a:defRPr>
            </a:lvl4pPr>
            <a:lvl5pPr marL="1371600" indent="0">
              <a:buNone/>
              <a:defRPr sz="900">
                <a:latin typeface="Futura Medium" panose="020B0602020204020303" pitchFamily="34" charset="-79"/>
                <a:cs typeface="Futura Medium" panose="020B0602020204020303" pitchFamily="34" charset="-79"/>
              </a:defRPr>
            </a:lvl5pPr>
          </a:lstStyle>
          <a:p>
            <a:pPr lvl="0"/>
            <a:r>
              <a:rPr lang="en-US" dirty="0"/>
              <a:t>words</a:t>
            </a:r>
          </a:p>
        </p:txBody>
      </p:sp>
    </p:spTree>
    <p:extLst>
      <p:ext uri="{BB962C8B-B14F-4D97-AF65-F5344CB8AC3E}">
        <p14:creationId xmlns:p14="http://schemas.microsoft.com/office/powerpoint/2010/main" val="426363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and Success Criteria">
  <p:cSld name="BLANK_1">
    <p:spTree>
      <p:nvGrpSpPr>
        <p:cNvPr id="1" name="Shape 26"/>
        <p:cNvGrpSpPr/>
        <p:nvPr/>
      </p:nvGrpSpPr>
      <p:grpSpPr>
        <a:xfrm>
          <a:off x="0" y="0"/>
          <a:ext cx="0" cy="0"/>
          <a:chOff x="0" y="0"/>
          <a:chExt cx="0" cy="0"/>
        </a:xfrm>
      </p:grpSpPr>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 name="Google Shape;28;p6"/>
          <p:cNvSpPr txBox="1"/>
          <p:nvPr/>
        </p:nvSpPr>
        <p:spPr>
          <a:xfrm rot="-5400000">
            <a:off x="-929500" y="1209150"/>
            <a:ext cx="22989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LEARNING OBJECTIVE</a:t>
            </a:r>
            <a:endParaRPr sz="1600">
              <a:solidFill>
                <a:srgbClr val="0B5394"/>
              </a:solidFill>
              <a:latin typeface="Century Gothic"/>
              <a:ea typeface="Century Gothic"/>
              <a:cs typeface="Century Gothic"/>
              <a:sym typeface="Century Gothic"/>
            </a:endParaRPr>
          </a:p>
        </p:txBody>
      </p:sp>
      <p:sp>
        <p:nvSpPr>
          <p:cNvPr id="29" name="Google Shape;29;p6"/>
          <p:cNvSpPr/>
          <p:nvPr/>
        </p:nvSpPr>
        <p:spPr>
          <a:xfrm>
            <a:off x="395650" y="231900"/>
            <a:ext cx="6419100" cy="2305800"/>
          </a:xfrm>
          <a:prstGeom prst="homePlate">
            <a:avLst>
              <a:gd name="adj" fmla="val 50000"/>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532075" y="477525"/>
            <a:ext cx="5061600" cy="18351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Century Gothic"/>
                <a:ea typeface="Century Gothic"/>
                <a:cs typeface="Century Gothic"/>
                <a:sym typeface="Century Gothic"/>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1" name="Google Shape;31;p6"/>
          <p:cNvSpPr txBox="1"/>
          <p:nvPr/>
        </p:nvSpPr>
        <p:spPr>
          <a:xfrm rot="-5400000">
            <a:off x="-790750" y="3730950"/>
            <a:ext cx="20214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SUCCESS CRITERIA</a:t>
            </a:r>
            <a:endParaRPr sz="1600">
              <a:solidFill>
                <a:srgbClr val="0B5394"/>
              </a:solidFill>
              <a:latin typeface="Century Gothic"/>
              <a:ea typeface="Century Gothic"/>
              <a:cs typeface="Century Gothic"/>
              <a:sym typeface="Century Gothic"/>
            </a:endParaRPr>
          </a:p>
        </p:txBody>
      </p:sp>
      <p:sp>
        <p:nvSpPr>
          <p:cNvPr id="32" name="Google Shape;32;p6"/>
          <p:cNvSpPr txBox="1">
            <a:spLocks noGrp="1"/>
          </p:cNvSpPr>
          <p:nvPr>
            <p:ph type="body" idx="1"/>
          </p:nvPr>
        </p:nvSpPr>
        <p:spPr>
          <a:xfrm>
            <a:off x="497975" y="2892375"/>
            <a:ext cx="5198100" cy="201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cept Development">
  <p:cSld name="Concept Development">
    <p:spTree>
      <p:nvGrpSpPr>
        <p:cNvPr id="1" name="Shape 39"/>
        <p:cNvGrpSpPr/>
        <p:nvPr/>
      </p:nvGrpSpPr>
      <p:grpSpPr>
        <a:xfrm>
          <a:off x="0" y="0"/>
          <a:ext cx="0" cy="0"/>
          <a:chOff x="0" y="0"/>
          <a:chExt cx="0" cy="0"/>
        </a:xfrm>
      </p:grpSpPr>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1" name="Google Shape;41;p8"/>
          <p:cNvSpPr txBox="1"/>
          <p:nvPr/>
        </p:nvSpPr>
        <p:spPr>
          <a:xfrm rot="-5400000">
            <a:off x="-1139375" y="2399550"/>
            <a:ext cx="2728500" cy="344400"/>
          </a:xfrm>
          <a:prstGeom prst="rec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B5394"/>
                </a:solidFill>
                <a:latin typeface="Century Gothic"/>
                <a:ea typeface="Century Gothic"/>
                <a:cs typeface="Century Gothic"/>
                <a:sym typeface="Century Gothic"/>
              </a:rPr>
              <a:t>CONCEPT DEVELOPMENT</a:t>
            </a:r>
            <a:endParaRPr sz="1600">
              <a:solidFill>
                <a:srgbClr val="0B5394"/>
              </a:solidFill>
              <a:latin typeface="Century Gothic"/>
              <a:ea typeface="Century Gothic"/>
              <a:cs typeface="Century Gothic"/>
              <a:sym typeface="Century Gothic"/>
            </a:endParaRPr>
          </a:p>
        </p:txBody>
      </p:sp>
      <p:sp>
        <p:nvSpPr>
          <p:cNvPr id="42" name="Google Shape;42;p8"/>
          <p:cNvSpPr/>
          <p:nvPr/>
        </p:nvSpPr>
        <p:spPr>
          <a:xfrm>
            <a:off x="45850" y="231925"/>
            <a:ext cx="6680400" cy="42300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ubTitle" idx="1"/>
          </p:nvPr>
        </p:nvSpPr>
        <p:spPr>
          <a:xfrm>
            <a:off x="95500" y="266050"/>
            <a:ext cx="6589800" cy="348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latin typeface="Century Gothic"/>
                <a:ea typeface="Century Gothic"/>
                <a:cs typeface="Century Gothic"/>
                <a:sym typeface="Century Gothic"/>
              </a:defRPr>
            </a:lvl1pPr>
            <a:lvl2pPr lvl="1" rtl="0">
              <a:spcBef>
                <a:spcPts val="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4" name="Google Shape;44;p8"/>
          <p:cNvSpPr txBox="1">
            <a:spLocks noGrp="1"/>
          </p:cNvSpPr>
          <p:nvPr>
            <p:ph type="body" idx="2"/>
          </p:nvPr>
        </p:nvSpPr>
        <p:spPr>
          <a:xfrm>
            <a:off x="552550" y="852700"/>
            <a:ext cx="6173700" cy="4065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Font typeface="Century Gothic"/>
              <a:buChar char="●"/>
              <a:defRPr>
                <a:solidFill>
                  <a:srgbClr val="000000"/>
                </a:solidFill>
                <a:latin typeface="Century Gothic"/>
                <a:ea typeface="Century Gothic"/>
                <a:cs typeface="Century Gothic"/>
                <a:sym typeface="Century Gothic"/>
              </a:defRPr>
            </a:lvl1pPr>
            <a:lvl2pPr marL="914400" lvl="1"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2pPr>
            <a:lvl3pPr marL="1371600" lvl="2"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3pPr>
            <a:lvl4pPr marL="1828800" lvl="3"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4pPr>
            <a:lvl5pPr marL="2286000" lvl="4"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5pPr>
            <a:lvl6pPr marL="2743200" lvl="5"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6pPr>
            <a:lvl7pPr marL="3200400" lvl="6"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7pPr>
            <a:lvl8pPr marL="3657600" lvl="7" indent="-317500" rtl="0">
              <a:spcBef>
                <a:spcPts val="1600"/>
              </a:spcBef>
              <a:spcAft>
                <a:spcPts val="0"/>
              </a:spcAft>
              <a:buClr>
                <a:srgbClr val="000000"/>
              </a:buClr>
              <a:buSzPts val="1400"/>
              <a:buFont typeface="Century Gothic"/>
              <a:buChar char="○"/>
              <a:defRPr>
                <a:solidFill>
                  <a:srgbClr val="000000"/>
                </a:solidFill>
                <a:latin typeface="Century Gothic"/>
                <a:ea typeface="Century Gothic"/>
                <a:cs typeface="Century Gothic"/>
                <a:sym typeface="Century Gothic"/>
              </a:defRPr>
            </a:lvl8pPr>
            <a:lvl9pPr marL="4114800" lvl="8" indent="-317500" rtl="0">
              <a:spcBef>
                <a:spcPts val="1600"/>
              </a:spcBef>
              <a:spcAft>
                <a:spcPts val="1600"/>
              </a:spcAft>
              <a:buClr>
                <a:srgbClr val="000000"/>
              </a:buClr>
              <a:buSzPts val="1400"/>
              <a:buFont typeface="Century Gothic"/>
              <a:buChar char="■"/>
              <a:defRPr>
                <a:solidFill>
                  <a:srgbClr val="000000"/>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25881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30A6436-D6C3-40C8-A8E8-B953542C0AB7}"/>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B2BC7A47-6211-40C0-B300-8210AB249D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2AAE058D-683F-46C8-B6E7-0B5E93B4F74C}"/>
              </a:ext>
            </a:extLst>
          </p:cNvPr>
          <p:cNvSpPr>
            <a:spLocks noGrp="1" noChangeArrowheads="1"/>
          </p:cNvSpPr>
          <p:nvPr>
            <p:ph type="sldNum" sz="quarter" idx="12"/>
          </p:nvPr>
        </p:nvSpPr>
        <p:spPr>
          <a:ln/>
        </p:spPr>
        <p:txBody>
          <a:bodyPr/>
          <a:lstStyle>
            <a:lvl1pPr>
              <a:defRPr/>
            </a:lvl1pPr>
          </a:lstStyle>
          <a:p>
            <a:fld id="{331A6B29-ACB3-44E9-AE9D-E2E7D21DEDF4}" type="slidenum">
              <a:rPr lang="en-GB" altLang="en-US"/>
              <a:pPr/>
              <a:t>‹#›</a:t>
            </a:fld>
            <a:endParaRPr lang="en-GB" altLang="en-US"/>
          </a:p>
        </p:txBody>
      </p:sp>
    </p:spTree>
    <p:extLst>
      <p:ext uri="{BB962C8B-B14F-4D97-AF65-F5344CB8AC3E}">
        <p14:creationId xmlns:p14="http://schemas.microsoft.com/office/powerpoint/2010/main" val="37801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450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I) Learning Goal Setup">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B610586-1121-E545-B9A3-243F30D950DD}"/>
              </a:ext>
            </a:extLst>
          </p:cNvPr>
          <p:cNvSpPr txBox="1"/>
          <p:nvPr userDrawn="1"/>
        </p:nvSpPr>
        <p:spPr>
          <a:xfrm>
            <a:off x="221414" y="758537"/>
            <a:ext cx="1773641" cy="403835"/>
          </a:xfrm>
          <a:prstGeom prst="rect">
            <a:avLst/>
          </a:prstGeom>
          <a:solidFill>
            <a:srgbClr val="23566C"/>
          </a:solidFill>
        </p:spPr>
        <p:txBody>
          <a:bodyPr wrap="square" rtlCol="0" anchor="ctr">
            <a:noAutofit/>
          </a:bodyPr>
          <a:lstStyle/>
          <a:p>
            <a:r>
              <a:rPr lang="en-US" sz="1800" b="1" i="0" dirty="0">
                <a:solidFill>
                  <a:srgbClr val="B3FFFF"/>
                </a:solidFill>
                <a:latin typeface="Century Gothic" panose="020B0502020202020204" pitchFamily="34" charset="0"/>
                <a:cs typeface="Futura Medium" panose="020B0602020204020303" pitchFamily="34" charset="-79"/>
              </a:rPr>
              <a:t>Learning Goal</a:t>
            </a:r>
          </a:p>
        </p:txBody>
      </p:sp>
      <p:sp>
        <p:nvSpPr>
          <p:cNvPr id="9" name="TextBox 8">
            <a:extLst>
              <a:ext uri="{FF2B5EF4-FFF2-40B4-BE49-F238E27FC236}">
                <a16:creationId xmlns:a16="http://schemas.microsoft.com/office/drawing/2014/main" id="{DF9C2B4A-0943-CC42-BE38-4F715F7CAA2B}"/>
              </a:ext>
            </a:extLst>
          </p:cNvPr>
          <p:cNvSpPr txBox="1"/>
          <p:nvPr userDrawn="1"/>
        </p:nvSpPr>
        <p:spPr>
          <a:xfrm>
            <a:off x="388463" y="3423895"/>
            <a:ext cx="2051025" cy="1460938"/>
          </a:xfrm>
          <a:prstGeom prst="rect">
            <a:avLst/>
          </a:prstGeom>
          <a:noFill/>
        </p:spPr>
        <p:txBody>
          <a:bodyPr wrap="square" tIns="135000" rtlCol="0" anchor="t">
            <a:normAutofit/>
          </a:bodyPr>
          <a:lstStyle/>
          <a:p>
            <a:r>
              <a:rPr lang="en-US" sz="2700" b="1" i="0" dirty="0">
                <a:solidFill>
                  <a:srgbClr val="23566C"/>
                </a:solidFill>
                <a:latin typeface="Calibri" panose="020F0502020204030204" pitchFamily="34" charset="0"/>
                <a:cs typeface="Calibri" panose="020F0502020204030204" pitchFamily="34" charset="0"/>
              </a:rPr>
              <a:t>Think </a:t>
            </a:r>
          </a:p>
          <a:p>
            <a:r>
              <a:rPr lang="en-US" sz="2700" b="1" i="0" dirty="0">
                <a:solidFill>
                  <a:srgbClr val="23566C"/>
                </a:solidFill>
                <a:latin typeface="Calibri" panose="020F0502020204030204" pitchFamily="34" charset="0"/>
                <a:cs typeface="Calibri" panose="020F0502020204030204" pitchFamily="34" charset="0"/>
              </a:rPr>
              <a:t>Pair</a:t>
            </a:r>
          </a:p>
          <a:p>
            <a:r>
              <a:rPr lang="en-US" sz="2700" b="1" i="0" dirty="0">
                <a:solidFill>
                  <a:srgbClr val="23566C"/>
                </a:solidFill>
                <a:latin typeface="Calibri" panose="020F0502020204030204" pitchFamily="34" charset="0"/>
                <a:cs typeface="Calibri" panose="020F0502020204030204" pitchFamily="34" charset="0"/>
              </a:rPr>
              <a:t>Share</a:t>
            </a:r>
          </a:p>
        </p:txBody>
      </p:sp>
      <p:sp>
        <p:nvSpPr>
          <p:cNvPr id="16" name="Text Placeholder 15">
            <a:extLst>
              <a:ext uri="{FF2B5EF4-FFF2-40B4-BE49-F238E27FC236}">
                <a16:creationId xmlns:a16="http://schemas.microsoft.com/office/drawing/2014/main" id="{F92EDFBF-1AC7-4849-AEE9-9746296E15EF}"/>
              </a:ext>
            </a:extLst>
          </p:cNvPr>
          <p:cNvSpPr>
            <a:spLocks noGrp="1"/>
          </p:cNvSpPr>
          <p:nvPr>
            <p:ph type="body" sz="quarter" idx="10" hasCustomPrompt="1"/>
          </p:nvPr>
        </p:nvSpPr>
        <p:spPr>
          <a:xfrm>
            <a:off x="221456" y="1162050"/>
            <a:ext cx="8682883" cy="2197207"/>
          </a:xfrm>
          <a:prstGeom prst="rect">
            <a:avLst/>
          </a:prstGeom>
          <a:solidFill>
            <a:srgbClr val="3B8CC1"/>
          </a:solidFill>
          <a:ln>
            <a:noFill/>
          </a:ln>
        </p:spPr>
        <p:txBody>
          <a:bodyPr tIns="144000" bIns="0"/>
          <a:lstStyle>
            <a:lvl1pPr marL="0" indent="0">
              <a:buNone/>
              <a:defRPr sz="4500" b="1" i="0">
                <a:solidFill>
                  <a:schemeClr val="bg1"/>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A statement describing what the students will be able to do by the end of the lesson.</a:t>
            </a:r>
          </a:p>
        </p:txBody>
      </p:sp>
      <p:grpSp>
        <p:nvGrpSpPr>
          <p:cNvPr id="24" name="Group 23">
            <a:extLst>
              <a:ext uri="{FF2B5EF4-FFF2-40B4-BE49-F238E27FC236}">
                <a16:creationId xmlns:a16="http://schemas.microsoft.com/office/drawing/2014/main" id="{5BA5BEC9-826C-1A47-BE3A-FB14643A0AFC}"/>
              </a:ext>
            </a:extLst>
          </p:cNvPr>
          <p:cNvGrpSpPr/>
          <p:nvPr userDrawn="1"/>
        </p:nvGrpSpPr>
        <p:grpSpPr>
          <a:xfrm>
            <a:off x="2439489" y="3565714"/>
            <a:ext cx="4527818" cy="1319119"/>
            <a:chOff x="3419637" y="4738177"/>
            <a:chExt cx="6037091" cy="1758825"/>
          </a:xfrm>
        </p:grpSpPr>
        <p:pic>
          <p:nvPicPr>
            <p:cNvPr id="18" name="Picture 17">
              <a:extLst>
                <a:ext uri="{FF2B5EF4-FFF2-40B4-BE49-F238E27FC236}">
                  <a16:creationId xmlns:a16="http://schemas.microsoft.com/office/drawing/2014/main" id="{E37A4E4E-E544-E249-993F-5D9F8D408AA7}"/>
                </a:ext>
              </a:extLst>
            </p:cNvPr>
            <p:cNvPicPr>
              <a:picLocks noChangeAspect="1"/>
            </p:cNvPicPr>
            <p:nvPr userDrawn="1"/>
          </p:nvPicPr>
          <p:blipFill>
            <a:blip r:embed="rId2"/>
            <a:stretch>
              <a:fillRect/>
            </a:stretch>
          </p:blipFill>
          <p:spPr>
            <a:xfrm>
              <a:off x="7548216" y="4738177"/>
              <a:ext cx="1908512" cy="1758825"/>
            </a:xfrm>
            <a:prstGeom prst="rect">
              <a:avLst/>
            </a:prstGeom>
          </p:spPr>
        </p:pic>
        <p:pic>
          <p:nvPicPr>
            <p:cNvPr id="20" name="Picture 19">
              <a:extLst>
                <a:ext uri="{FF2B5EF4-FFF2-40B4-BE49-F238E27FC236}">
                  <a16:creationId xmlns:a16="http://schemas.microsoft.com/office/drawing/2014/main" id="{7136D400-0E94-6C46-90A5-1287F85EA4CB}"/>
                </a:ext>
              </a:extLst>
            </p:cNvPr>
            <p:cNvPicPr>
              <a:picLocks noChangeAspect="1"/>
            </p:cNvPicPr>
            <p:nvPr userDrawn="1"/>
          </p:nvPicPr>
          <p:blipFill>
            <a:blip r:embed="rId3"/>
            <a:stretch>
              <a:fillRect/>
            </a:stretch>
          </p:blipFill>
          <p:spPr>
            <a:xfrm>
              <a:off x="5489858" y="4744984"/>
              <a:ext cx="1981018" cy="1631427"/>
            </a:xfrm>
            <a:prstGeom prst="rect">
              <a:avLst/>
            </a:prstGeom>
          </p:spPr>
        </p:pic>
        <p:pic>
          <p:nvPicPr>
            <p:cNvPr id="22" name="Picture 21">
              <a:extLst>
                <a:ext uri="{FF2B5EF4-FFF2-40B4-BE49-F238E27FC236}">
                  <a16:creationId xmlns:a16="http://schemas.microsoft.com/office/drawing/2014/main" id="{1428E63F-FFC1-9440-B22C-5C00F37E9B04}"/>
                </a:ext>
              </a:extLst>
            </p:cNvPr>
            <p:cNvPicPr>
              <a:picLocks noChangeAspect="1"/>
            </p:cNvPicPr>
            <p:nvPr userDrawn="1"/>
          </p:nvPicPr>
          <p:blipFill>
            <a:blip r:embed="rId4"/>
            <a:stretch>
              <a:fillRect/>
            </a:stretch>
          </p:blipFill>
          <p:spPr>
            <a:xfrm>
              <a:off x="3419637" y="4744984"/>
              <a:ext cx="1992881" cy="1631427"/>
            </a:xfrm>
            <a:prstGeom prst="rect">
              <a:avLst/>
            </a:prstGeom>
          </p:spPr>
        </p:pic>
      </p:grpSp>
    </p:spTree>
    <p:extLst>
      <p:ext uri="{BB962C8B-B14F-4D97-AF65-F5344CB8AC3E}">
        <p14:creationId xmlns:p14="http://schemas.microsoft.com/office/powerpoint/2010/main" val="28032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I) Key Term Defini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21414" y="156492"/>
            <a:ext cx="2282795" cy="386447"/>
          </a:xfrm>
          <a:prstGeom prst="rect">
            <a:avLst/>
          </a:prstGeom>
          <a:solidFill>
            <a:srgbClr val="23566C"/>
          </a:solidFill>
          <a:ln>
            <a:noFill/>
          </a:ln>
        </p:spPr>
        <p:txBody>
          <a:bodyPr wrap="square" rtlCol="0" anchor="ctr">
            <a:noAutofit/>
          </a:bodyPr>
          <a:lstStyle/>
          <a:p>
            <a:r>
              <a:rPr lang="en-US" sz="18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9" name="TextBox 8">
            <a:extLst>
              <a:ext uri="{FF2B5EF4-FFF2-40B4-BE49-F238E27FC236}">
                <a16:creationId xmlns:a16="http://schemas.microsoft.com/office/drawing/2014/main" id="{F8E5EB58-8F76-3048-9FB3-21AC89DAF2CC}"/>
              </a:ext>
            </a:extLst>
          </p:cNvPr>
          <p:cNvSpPr txBox="1"/>
          <p:nvPr userDrawn="1"/>
        </p:nvSpPr>
        <p:spPr>
          <a:xfrm>
            <a:off x="221414" y="1404784"/>
            <a:ext cx="3456968" cy="371960"/>
          </a:xfrm>
          <a:prstGeom prst="rect">
            <a:avLst/>
          </a:prstGeom>
          <a:solidFill>
            <a:srgbClr val="B3FFFF"/>
          </a:solidFill>
          <a:ln>
            <a:noFill/>
          </a:ln>
        </p:spPr>
        <p:txBody>
          <a:bodyPr wrap="square" rtlCol="0" anchor="ctr">
            <a:normAutofit/>
          </a:bodyPr>
          <a:lstStyle/>
          <a:p>
            <a:r>
              <a:rPr lang="en-US" sz="1800" b="1" i="0" dirty="0">
                <a:solidFill>
                  <a:srgbClr val="23566C"/>
                </a:solidFill>
                <a:latin typeface="Century Gothic" panose="020B0502020202020204" pitchFamily="34" charset="0"/>
                <a:cs typeface="Futura Medium" panose="020B0602020204020303" pitchFamily="34" charset="-79"/>
              </a:rPr>
              <a:t>Track with me / Read with me</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21414" y="541791"/>
            <a:ext cx="8682883" cy="862993"/>
          </a:xfrm>
          <a:prstGeom prst="rect">
            <a:avLst/>
          </a:prstGeom>
          <a:solidFill>
            <a:srgbClr val="3B8CC1"/>
          </a:solidFill>
        </p:spPr>
        <p:txBody>
          <a:bodyPr tIns="144000" bIns="0"/>
          <a:lstStyle>
            <a:lvl1pPr marL="0" indent="0">
              <a:buNone/>
              <a:defRPr sz="4500" b="1" i="0">
                <a:solidFill>
                  <a:schemeClr val="bg1"/>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21414" y="1790082"/>
            <a:ext cx="8682883" cy="3181968"/>
          </a:xfrm>
          <a:prstGeom prst="rect">
            <a:avLst/>
          </a:prstGeom>
          <a:noFill/>
        </p:spPr>
        <p:txBody>
          <a:bodyPr tIns="144000" bIns="0"/>
          <a:lstStyle>
            <a:lvl1pPr marL="0" indent="0">
              <a:buNone/>
              <a:defRPr sz="4500" b="1" i="0">
                <a:solidFill>
                  <a:srgbClr val="23566C"/>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definition</a:t>
            </a:r>
          </a:p>
        </p:txBody>
      </p:sp>
    </p:spTree>
    <p:extLst>
      <p:ext uri="{BB962C8B-B14F-4D97-AF65-F5344CB8AC3E}">
        <p14:creationId xmlns:p14="http://schemas.microsoft.com/office/powerpoint/2010/main" val="1428135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I) Key Term Definition Disappear">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0D500E-A7E8-9948-9493-B71BF9B8CEC2}"/>
              </a:ext>
            </a:extLst>
          </p:cNvPr>
          <p:cNvSpPr txBox="1"/>
          <p:nvPr userDrawn="1"/>
        </p:nvSpPr>
        <p:spPr>
          <a:xfrm>
            <a:off x="221413" y="156492"/>
            <a:ext cx="2262014" cy="386447"/>
          </a:xfrm>
          <a:prstGeom prst="rect">
            <a:avLst/>
          </a:prstGeom>
          <a:solidFill>
            <a:srgbClr val="23566C"/>
          </a:solidFill>
          <a:ln>
            <a:noFill/>
          </a:ln>
        </p:spPr>
        <p:txBody>
          <a:bodyPr wrap="square" rtlCol="0" anchor="ctr">
            <a:noAutofit/>
          </a:bodyPr>
          <a:lstStyle/>
          <a:p>
            <a:r>
              <a:rPr lang="en-US" sz="1800" b="1" i="0" dirty="0">
                <a:solidFill>
                  <a:srgbClr val="B3FFFF"/>
                </a:solidFill>
                <a:latin typeface="Century Gothic" panose="020B0502020202020204" pitchFamily="34" charset="0"/>
                <a:cs typeface="Futura Medium" panose="020B0602020204020303" pitchFamily="34" charset="-79"/>
              </a:rPr>
              <a:t>Key Term Definition</a:t>
            </a:r>
          </a:p>
        </p:txBody>
      </p:sp>
      <p:sp>
        <p:nvSpPr>
          <p:cNvPr id="12" name="Text Placeholder 15">
            <a:extLst>
              <a:ext uri="{FF2B5EF4-FFF2-40B4-BE49-F238E27FC236}">
                <a16:creationId xmlns:a16="http://schemas.microsoft.com/office/drawing/2014/main" id="{2E21142D-FCB6-AD43-81CF-7EE41D3DAC00}"/>
              </a:ext>
            </a:extLst>
          </p:cNvPr>
          <p:cNvSpPr>
            <a:spLocks noGrp="1"/>
          </p:cNvSpPr>
          <p:nvPr>
            <p:ph type="body" sz="quarter" idx="10" hasCustomPrompt="1"/>
          </p:nvPr>
        </p:nvSpPr>
        <p:spPr>
          <a:xfrm>
            <a:off x="221414" y="541791"/>
            <a:ext cx="8682883" cy="862993"/>
          </a:xfrm>
          <a:prstGeom prst="rect">
            <a:avLst/>
          </a:prstGeom>
          <a:solidFill>
            <a:srgbClr val="3B8CC1"/>
          </a:solidFill>
        </p:spPr>
        <p:txBody>
          <a:bodyPr tIns="144000" bIns="0"/>
          <a:lstStyle>
            <a:lvl1pPr marL="0" indent="0">
              <a:buNone/>
              <a:defRPr sz="4500" b="1" i="0">
                <a:solidFill>
                  <a:schemeClr val="bg1"/>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13" name="Text Placeholder 15">
            <a:extLst>
              <a:ext uri="{FF2B5EF4-FFF2-40B4-BE49-F238E27FC236}">
                <a16:creationId xmlns:a16="http://schemas.microsoft.com/office/drawing/2014/main" id="{433481FB-B158-8942-A907-67474F1AC65E}"/>
              </a:ext>
            </a:extLst>
          </p:cNvPr>
          <p:cNvSpPr>
            <a:spLocks noGrp="1"/>
          </p:cNvSpPr>
          <p:nvPr>
            <p:ph type="body" sz="quarter" idx="11" hasCustomPrompt="1"/>
          </p:nvPr>
        </p:nvSpPr>
        <p:spPr>
          <a:xfrm>
            <a:off x="221414" y="1790082"/>
            <a:ext cx="8682883" cy="781668"/>
          </a:xfrm>
          <a:prstGeom prst="rect">
            <a:avLst/>
          </a:prstGeom>
          <a:noFill/>
        </p:spPr>
        <p:txBody>
          <a:bodyPr tIns="144000" bIns="0"/>
          <a:lstStyle>
            <a:lvl1pPr marL="0" indent="0">
              <a:buNone/>
              <a:defRPr sz="4500" b="1" i="0">
                <a:solidFill>
                  <a:srgbClr val="23566C"/>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target vocabulary</a:t>
            </a:r>
          </a:p>
        </p:txBody>
      </p:sp>
      <p:sp>
        <p:nvSpPr>
          <p:cNvPr id="6" name="Text Placeholder 15">
            <a:extLst>
              <a:ext uri="{FF2B5EF4-FFF2-40B4-BE49-F238E27FC236}">
                <a16:creationId xmlns:a16="http://schemas.microsoft.com/office/drawing/2014/main" id="{C99969C1-6602-ED48-B174-C33A6E95ED02}"/>
              </a:ext>
            </a:extLst>
          </p:cNvPr>
          <p:cNvSpPr>
            <a:spLocks noGrp="1"/>
          </p:cNvSpPr>
          <p:nvPr>
            <p:ph type="body" sz="quarter" idx="12" hasCustomPrompt="1"/>
          </p:nvPr>
        </p:nvSpPr>
        <p:spPr>
          <a:xfrm>
            <a:off x="221414" y="2566215"/>
            <a:ext cx="8682883" cy="2369096"/>
          </a:xfrm>
          <a:prstGeom prst="rect">
            <a:avLst/>
          </a:prstGeom>
          <a:noFill/>
        </p:spPr>
        <p:txBody>
          <a:bodyPr tIns="144000" bIns="0"/>
          <a:lstStyle>
            <a:lvl1pPr marL="0" indent="0">
              <a:buNone/>
              <a:defRPr sz="4500" b="1" i="0">
                <a:solidFill>
                  <a:srgbClr val="23566C"/>
                </a:solidFill>
                <a:latin typeface="Century Gothic" panose="020B0502020202020204" pitchFamily="34" charset="0"/>
                <a:cs typeface="Futura Medium" panose="020B0602020204020303" pitchFamily="34" charset="-79"/>
              </a:defRPr>
            </a:lvl1pPr>
            <a:lvl2pPr marL="342900" indent="0">
              <a:buNone/>
              <a:defRPr b="1">
                <a:solidFill>
                  <a:schemeClr val="bg1"/>
                </a:solidFill>
                <a:latin typeface="Futura Medium" panose="020B0602020204020303" pitchFamily="34" charset="-79"/>
                <a:cs typeface="Futura Medium" panose="020B0602020204020303" pitchFamily="34" charset="-79"/>
              </a:defRPr>
            </a:lvl2pPr>
            <a:lvl3pPr marL="685800" indent="0">
              <a:buNone/>
              <a:defRPr b="1">
                <a:solidFill>
                  <a:schemeClr val="bg1"/>
                </a:solidFill>
                <a:latin typeface="Futura Medium" panose="020B0602020204020303" pitchFamily="34" charset="-79"/>
                <a:cs typeface="Futura Medium" panose="020B0602020204020303" pitchFamily="34" charset="-79"/>
              </a:defRPr>
            </a:lvl3pPr>
            <a:lvl4pPr marL="1028700" indent="0">
              <a:buNone/>
              <a:defRPr b="1">
                <a:solidFill>
                  <a:schemeClr val="bg1"/>
                </a:solidFill>
                <a:latin typeface="Futura Medium" panose="020B0602020204020303" pitchFamily="34" charset="-79"/>
                <a:cs typeface="Futura Medium" panose="020B0602020204020303" pitchFamily="34" charset="-79"/>
              </a:defRPr>
            </a:lvl4pPr>
            <a:lvl5pPr marL="1371600" indent="0">
              <a:buNone/>
              <a:defRPr b="1">
                <a:solidFill>
                  <a:schemeClr val="bg1"/>
                </a:solidFill>
                <a:latin typeface="Futura Medium" panose="020B0602020204020303" pitchFamily="34" charset="-79"/>
                <a:cs typeface="Futura Medium" panose="020B0602020204020303" pitchFamily="34" charset="-79"/>
              </a:defRPr>
            </a:lvl5pPr>
          </a:lstStyle>
          <a:p>
            <a:pPr lvl="0"/>
            <a:r>
              <a:rPr lang="en-US" dirty="0"/>
              <a:t>Type the part of the definition that will disappear upon clicking. </a:t>
            </a:r>
          </a:p>
        </p:txBody>
      </p:sp>
      <p:sp>
        <p:nvSpPr>
          <p:cNvPr id="7" name="TextBox 6">
            <a:extLst>
              <a:ext uri="{FF2B5EF4-FFF2-40B4-BE49-F238E27FC236}">
                <a16:creationId xmlns:a16="http://schemas.microsoft.com/office/drawing/2014/main" id="{41034DDA-3128-9245-AE60-3BC48E5BA7BD}"/>
              </a:ext>
            </a:extLst>
          </p:cNvPr>
          <p:cNvSpPr txBox="1"/>
          <p:nvPr userDrawn="1"/>
        </p:nvSpPr>
        <p:spPr>
          <a:xfrm>
            <a:off x="221414" y="1404784"/>
            <a:ext cx="3456968" cy="371960"/>
          </a:xfrm>
          <a:prstGeom prst="rect">
            <a:avLst/>
          </a:prstGeom>
          <a:solidFill>
            <a:srgbClr val="B3FFFF"/>
          </a:solidFill>
          <a:ln>
            <a:noFill/>
          </a:ln>
        </p:spPr>
        <p:txBody>
          <a:bodyPr wrap="square" rtlCol="0" anchor="ctr">
            <a:normAutofit/>
          </a:bodyPr>
          <a:lstStyle/>
          <a:p>
            <a:r>
              <a:rPr lang="en-US" sz="1800" b="1" i="0" dirty="0">
                <a:solidFill>
                  <a:srgbClr val="23566C"/>
                </a:solidFill>
                <a:latin typeface="Century Gothic" panose="020B0502020202020204" pitchFamily="34" charset="0"/>
                <a:cs typeface="Futura Medium" panose="020B0602020204020303" pitchFamily="34" charset="-79"/>
              </a:rPr>
              <a:t>Track with me / Read with me</a:t>
            </a:r>
          </a:p>
        </p:txBody>
      </p:sp>
    </p:spTree>
    <p:extLst>
      <p:ext uri="{BB962C8B-B14F-4D97-AF65-F5344CB8AC3E}">
        <p14:creationId xmlns:p14="http://schemas.microsoft.com/office/powerpoint/2010/main" val="182394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xit" presetSubtype="0" fill="hold" nodeType="clickEffect">
                  <p:stCondLst>
                    <p:cond delay="0"/>
                  </p:stCondLst>
                  <p:childTnLst>
                    <p:set>
                      <p:cBhvr>
                        <p:cTn dur="1" fill="hold">
                          <p:stCondLst>
                            <p:cond delay="0"/>
                          </p:stCondLst>
                        </p:cTn>
                        <p:tgtEl>
                          <p:spTgt spid="6"/>
                        </p:tgtEl>
                        <p:attrNameLst>
                          <p:attrName>style.visibility</p:attrName>
                        </p:attrNameLst>
                      </p:cBhvr>
                      <p:to>
                        <p:strVal val="hidden"/>
                      </p:to>
                    </p:se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image" Target="../media/image1.jpe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47750" y="34100"/>
            <a:ext cx="9063300" cy="5075400"/>
          </a:xfrm>
          <a:prstGeom prst="roundRect">
            <a:avLst>
              <a:gd name="adj" fmla="val 3214"/>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entury Gothic"/>
              <a:buNone/>
              <a:defRPr sz="2800">
                <a:latin typeface="Century Gothic"/>
                <a:ea typeface="Century Gothic"/>
                <a:cs typeface="Century Gothic"/>
                <a:sym typeface="Century Gothic"/>
              </a:defRPr>
            </a:lvl1pPr>
            <a:lvl2pPr lvl="1">
              <a:spcBef>
                <a:spcPts val="0"/>
              </a:spcBef>
              <a:spcAft>
                <a:spcPts val="0"/>
              </a:spcAft>
              <a:buSzPts val="2800"/>
              <a:buFont typeface="Century Gothic"/>
              <a:buNone/>
              <a:defRPr sz="2800">
                <a:latin typeface="Century Gothic"/>
                <a:ea typeface="Century Gothic"/>
                <a:cs typeface="Century Gothic"/>
                <a:sym typeface="Century Gothic"/>
              </a:defRPr>
            </a:lvl2pPr>
            <a:lvl3pPr lvl="2">
              <a:spcBef>
                <a:spcPts val="0"/>
              </a:spcBef>
              <a:spcAft>
                <a:spcPts val="0"/>
              </a:spcAft>
              <a:buSzPts val="2800"/>
              <a:buFont typeface="Century Gothic"/>
              <a:buNone/>
              <a:defRPr sz="2800">
                <a:latin typeface="Century Gothic"/>
                <a:ea typeface="Century Gothic"/>
                <a:cs typeface="Century Gothic"/>
                <a:sym typeface="Century Gothic"/>
              </a:defRPr>
            </a:lvl3pPr>
            <a:lvl4pPr lvl="3">
              <a:spcBef>
                <a:spcPts val="0"/>
              </a:spcBef>
              <a:spcAft>
                <a:spcPts val="0"/>
              </a:spcAft>
              <a:buSzPts val="2800"/>
              <a:buFont typeface="Century Gothic"/>
              <a:buNone/>
              <a:defRPr sz="2800">
                <a:latin typeface="Century Gothic"/>
                <a:ea typeface="Century Gothic"/>
                <a:cs typeface="Century Gothic"/>
                <a:sym typeface="Century Gothic"/>
              </a:defRPr>
            </a:lvl4pPr>
            <a:lvl5pPr lvl="4">
              <a:spcBef>
                <a:spcPts val="0"/>
              </a:spcBef>
              <a:spcAft>
                <a:spcPts val="0"/>
              </a:spcAft>
              <a:buSzPts val="2800"/>
              <a:buFont typeface="Century Gothic"/>
              <a:buNone/>
              <a:defRPr sz="2800">
                <a:latin typeface="Century Gothic"/>
                <a:ea typeface="Century Gothic"/>
                <a:cs typeface="Century Gothic"/>
                <a:sym typeface="Century Gothic"/>
              </a:defRPr>
            </a:lvl5pPr>
            <a:lvl6pPr lvl="5">
              <a:spcBef>
                <a:spcPts val="0"/>
              </a:spcBef>
              <a:spcAft>
                <a:spcPts val="0"/>
              </a:spcAft>
              <a:buSzPts val="2800"/>
              <a:buFont typeface="Century Gothic"/>
              <a:buNone/>
              <a:defRPr sz="2800">
                <a:latin typeface="Century Gothic"/>
                <a:ea typeface="Century Gothic"/>
                <a:cs typeface="Century Gothic"/>
                <a:sym typeface="Century Gothic"/>
              </a:defRPr>
            </a:lvl6pPr>
            <a:lvl7pPr lvl="6">
              <a:spcBef>
                <a:spcPts val="0"/>
              </a:spcBef>
              <a:spcAft>
                <a:spcPts val="0"/>
              </a:spcAft>
              <a:buSzPts val="2800"/>
              <a:buFont typeface="Century Gothic"/>
              <a:buNone/>
              <a:defRPr sz="2800">
                <a:latin typeface="Century Gothic"/>
                <a:ea typeface="Century Gothic"/>
                <a:cs typeface="Century Gothic"/>
                <a:sym typeface="Century Gothic"/>
              </a:defRPr>
            </a:lvl7pPr>
            <a:lvl8pPr lvl="7">
              <a:spcBef>
                <a:spcPts val="0"/>
              </a:spcBef>
              <a:spcAft>
                <a:spcPts val="0"/>
              </a:spcAft>
              <a:buSzPts val="2800"/>
              <a:buFont typeface="Century Gothic"/>
              <a:buNone/>
              <a:defRPr sz="2800">
                <a:latin typeface="Century Gothic"/>
                <a:ea typeface="Century Gothic"/>
                <a:cs typeface="Century Gothic"/>
                <a:sym typeface="Century Gothic"/>
              </a:defRPr>
            </a:lvl8pPr>
            <a:lvl9pPr lvl="8">
              <a:spcBef>
                <a:spcPts val="0"/>
              </a:spcBef>
              <a:spcAft>
                <a:spcPts val="0"/>
              </a:spcAft>
              <a:buSzPts val="2800"/>
              <a:buFont typeface="Century Gothic"/>
              <a:buNone/>
              <a:defRPr sz="2800">
                <a:latin typeface="Century Gothic"/>
                <a:ea typeface="Century Gothic"/>
                <a:cs typeface="Century Gothic"/>
                <a:sym typeface="Century Gothic"/>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marL="914400" lvl="1"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marL="1371600" lvl="2"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marL="1828800" lvl="3"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marL="2286000" lvl="4"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marL="2743200" lvl="5"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marL="3200400" lvl="6"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marL="3657600" lvl="7" indent="-3175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marL="4114800" lvl="8" indent="-3175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70" r:id="rId4"/>
    <p:sldLayoutId id="2147483689" r:id="rId5"/>
    <p:sldLayoutId id="214748369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3AA52D-1531-D74F-B0A5-6078D4C9110F}"/>
              </a:ext>
            </a:extLst>
          </p:cNvPr>
          <p:cNvSpPr/>
          <p:nvPr userDrawn="1"/>
        </p:nvSpPr>
        <p:spPr>
          <a:xfrm>
            <a:off x="0" y="0"/>
            <a:ext cx="9144000" cy="5143500"/>
          </a:xfrm>
          <a:prstGeom prst="rect">
            <a:avLst/>
          </a:prstGeom>
          <a:solidFill>
            <a:srgbClr val="3B8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3BC489FE-D005-E249-B3C3-A41B78A14714}"/>
              </a:ext>
            </a:extLst>
          </p:cNvPr>
          <p:cNvSpPr/>
          <p:nvPr userDrawn="1"/>
        </p:nvSpPr>
        <p:spPr>
          <a:xfrm>
            <a:off x="223375" y="166255"/>
            <a:ext cx="8681634" cy="4810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a:extLst>
              <a:ext uri="{FF2B5EF4-FFF2-40B4-BE49-F238E27FC236}">
                <a16:creationId xmlns:a16="http://schemas.microsoft.com/office/drawing/2014/main" id="{9DC76C98-0227-3747-80B1-ED384456CDE8}"/>
              </a:ext>
            </a:extLst>
          </p:cNvPr>
          <p:cNvPicPr>
            <a:picLocks noChangeAspect="1"/>
          </p:cNvPicPr>
          <p:nvPr userDrawn="1"/>
        </p:nvPicPr>
        <p:blipFill>
          <a:blip r:embed="rId19"/>
          <a:stretch>
            <a:fillRect/>
          </a:stretch>
        </p:blipFill>
        <p:spPr>
          <a:xfrm>
            <a:off x="7980338" y="4563839"/>
            <a:ext cx="876353" cy="382035"/>
          </a:xfrm>
          <a:prstGeom prst="rect">
            <a:avLst/>
          </a:prstGeom>
        </p:spPr>
      </p:pic>
    </p:spTree>
    <p:extLst>
      <p:ext uri="{BB962C8B-B14F-4D97-AF65-F5344CB8AC3E}">
        <p14:creationId xmlns:p14="http://schemas.microsoft.com/office/powerpoint/2010/main" val="29211412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0SCjhI86grU?t=137" TargetMode="External"/><Relationship Id="rId1" Type="http://schemas.openxmlformats.org/officeDocument/2006/relationships/slideLayout" Target="../slideLayouts/slideLayout4.xml"/><Relationship Id="rId5" Type="http://schemas.openxmlformats.org/officeDocument/2006/relationships/hyperlink" Target="https://www.youtube.com/watch?v=7VM9YxmULuo"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video" Target="https://www.youtube.com/embed/0SCjhI86grU?start=13&amp;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jD8w3SOlYOk" TargetMode="External"/><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5"/>
          <p:cNvSpPr txBox="1">
            <a:spLocks noGrp="1"/>
          </p:cNvSpPr>
          <p:nvPr>
            <p:ph type="body" idx="1"/>
          </p:nvPr>
        </p:nvSpPr>
        <p:spPr>
          <a:xfrm>
            <a:off x="586550" y="243050"/>
            <a:ext cx="79860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Do not delete this slide.</a:t>
            </a:r>
            <a:endParaRPr b="1"/>
          </a:p>
          <a:p>
            <a:pPr marL="0" lvl="0" indent="0" algn="l" rtl="0">
              <a:spcBef>
                <a:spcPts val="1600"/>
              </a:spcBef>
              <a:spcAft>
                <a:spcPts val="0"/>
              </a:spcAft>
              <a:buNone/>
            </a:pPr>
            <a:r>
              <a:rPr lang="en-GB"/>
              <a:t>This slide is designed so that you can copy the </a:t>
            </a:r>
            <a:r>
              <a:rPr lang="en-GB" b="1"/>
              <a:t>prompt box</a:t>
            </a:r>
            <a:r>
              <a:rPr lang="en-GB"/>
              <a:t> you need and insert it into your slides.</a:t>
            </a:r>
            <a:endParaRPr/>
          </a:p>
          <a:p>
            <a:pPr marL="0" lvl="0" indent="0" algn="l" rtl="0">
              <a:spcBef>
                <a:spcPts val="1600"/>
              </a:spcBef>
              <a:spcAft>
                <a:spcPts val="1600"/>
              </a:spcAft>
              <a:buNone/>
            </a:pPr>
            <a:r>
              <a:rPr lang="en-GB"/>
              <a:t>This slide is hidden and will not be included when presenting your lesson.</a:t>
            </a:r>
            <a:endParaRPr/>
          </a:p>
        </p:txBody>
      </p:sp>
      <p:graphicFrame>
        <p:nvGraphicFramePr>
          <p:cNvPr id="145" name="Google Shape;145;p25"/>
          <p:cNvGraphicFramePr/>
          <p:nvPr/>
        </p:nvGraphicFramePr>
        <p:xfrm>
          <a:off x="2040790" y="3654050"/>
          <a:ext cx="2134475" cy="738515"/>
        </p:xfrm>
        <a:graphic>
          <a:graphicData uri="http://schemas.openxmlformats.org/drawingml/2006/table">
            <a:tbl>
              <a:tblPr>
                <a:noFill/>
                <a:tableStyleId>{F7DE568D-3459-4302-A168-E482AEB2C682}</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TEACHER CUE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6" name="Google Shape;146;p25"/>
          <p:cNvGraphicFramePr/>
          <p:nvPr/>
        </p:nvGraphicFramePr>
        <p:xfrm>
          <a:off x="2040800" y="2531575"/>
          <a:ext cx="2134475" cy="700980"/>
        </p:xfrm>
        <a:graphic>
          <a:graphicData uri="http://schemas.openxmlformats.org/drawingml/2006/table">
            <a:tbl>
              <a:tblPr>
                <a:noFill/>
                <a:tableStyleId>{F7DE568D-3459-4302-A168-E482AEB2C682}</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VOCABULARY</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entury Gothic"/>
                          <a:ea typeface="Century Gothic"/>
                          <a:cs typeface="Century Gothic"/>
                          <a:sym typeface="Century Gothic"/>
                        </a:rPr>
                        <a:t>1 - </a:t>
                      </a:r>
                      <a:endParaRPr sz="1100">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7" name="Google Shape;147;p25"/>
          <p:cNvGraphicFramePr/>
          <p:nvPr/>
        </p:nvGraphicFramePr>
        <p:xfrm>
          <a:off x="515700" y="2531575"/>
          <a:ext cx="1366300" cy="350490"/>
        </p:xfrm>
        <a:graphic>
          <a:graphicData uri="http://schemas.openxmlformats.org/drawingml/2006/table">
            <a:tbl>
              <a:tblPr>
                <a:noFill/>
                <a:tableStyleId>{F7DE568D-3459-4302-A168-E482AEB2C682}</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8" name="Google Shape;148;p25"/>
          <p:cNvGraphicFramePr/>
          <p:nvPr/>
        </p:nvGraphicFramePr>
        <p:xfrm>
          <a:off x="515700" y="3177225"/>
          <a:ext cx="1366300" cy="350490"/>
        </p:xfrm>
        <a:graphic>
          <a:graphicData uri="http://schemas.openxmlformats.org/drawingml/2006/table">
            <a:tbl>
              <a:tblPr>
                <a:noFill/>
                <a:tableStyleId>{F7DE568D-3459-4302-A168-E482AEB2C682}</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149" name="Google Shape;149;p25"/>
          <p:cNvGraphicFramePr/>
          <p:nvPr/>
        </p:nvGraphicFramePr>
        <p:xfrm>
          <a:off x="4439730" y="3654038"/>
          <a:ext cx="2134475" cy="868620"/>
        </p:xfrm>
        <a:graphic>
          <a:graphicData uri="http://schemas.openxmlformats.org/drawingml/2006/table">
            <a:tbl>
              <a:tblPr>
                <a:noFill/>
                <a:tableStyleId>{F7DE568D-3459-4302-A168-E482AEB2C682}</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MAKE THE CONNECTION</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you already know….</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0" name="Google Shape;150;p25"/>
          <p:cNvGraphicFramePr/>
          <p:nvPr/>
        </p:nvGraphicFramePr>
        <p:xfrm>
          <a:off x="6838660" y="2531563"/>
          <a:ext cx="2142625" cy="904280"/>
        </p:xfrm>
        <a:graphic>
          <a:graphicData uri="http://schemas.openxmlformats.org/drawingml/2006/table">
            <a:tbl>
              <a:tblPr>
                <a:noFill/>
                <a:tableStyleId>{F7DE568D-3459-4302-A168-E482AEB2C682}</a:tableStyleId>
              </a:tblPr>
              <a:tblGrid>
                <a:gridCol w="2142625">
                  <a:extLst>
                    <a:ext uri="{9D8B030D-6E8A-4147-A177-3AD203B41FA5}">
                      <a16:colId xmlns:a16="http://schemas.microsoft.com/office/drawing/2014/main" val="20000"/>
                    </a:ext>
                  </a:extLst>
                </a:gridCol>
              </a:tblGrid>
              <a:tr h="229850">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CHECK FOR UNDERSTANDING</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386150">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FF9900"/>
                      </a:solidFill>
                      <a:prstDash val="solid"/>
                      <a:round/>
                      <a:headEnd type="none" w="sm" len="sm"/>
                      <a:tailEnd type="none" w="sm" len="sm"/>
                    </a:lnL>
                    <a:lnR w="9525" cap="flat" cmpd="sng">
                      <a:solidFill>
                        <a:srgbClr val="FF9900"/>
                      </a:solidFill>
                      <a:prstDash val="solid"/>
                      <a:round/>
                      <a:headEnd type="none" w="sm" len="sm"/>
                      <a:tailEnd type="none" w="sm" len="sm"/>
                    </a:lnR>
                    <a:lnT w="9525" cap="flat" cmpd="sng">
                      <a:solidFill>
                        <a:srgbClr val="FF9900"/>
                      </a:solidFill>
                      <a:prstDash val="solid"/>
                      <a:round/>
                      <a:headEnd type="none" w="sm" len="sm"/>
                      <a:tailEnd type="none" w="sm" len="sm"/>
                    </a:lnT>
                    <a:lnB w="9525" cap="flat" cmpd="sng">
                      <a:solidFill>
                        <a:srgbClr val="FF99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1" name="Google Shape;151;p25"/>
          <p:cNvGraphicFramePr/>
          <p:nvPr/>
        </p:nvGraphicFramePr>
        <p:xfrm>
          <a:off x="4439720" y="2531575"/>
          <a:ext cx="2134475" cy="700980"/>
        </p:xfrm>
        <a:graphic>
          <a:graphicData uri="http://schemas.openxmlformats.org/drawingml/2006/table">
            <a:tbl>
              <a:tblPr>
                <a:noFill/>
                <a:tableStyleId>{F7DE568D-3459-4302-A168-E482AEB2C682}</a:tableStyleId>
              </a:tblPr>
              <a:tblGrid>
                <a:gridCol w="21344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HINT</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dirty="0">
                          <a:latin typeface="Century Gothic"/>
                          <a:ea typeface="Century Gothic"/>
                          <a:cs typeface="Century Gothic"/>
                          <a:sym typeface="Century Gothic"/>
                        </a:rPr>
                        <a:t>Students, remember….</a:t>
                      </a:r>
                      <a:endParaRPr sz="1100" dirty="0">
                        <a:latin typeface="Century Gothic"/>
                        <a:ea typeface="Century Gothic"/>
                        <a:cs typeface="Century Gothic"/>
                        <a:sym typeface="Century Gothic"/>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2" name="Google Shape;152;p25"/>
          <p:cNvGraphicFramePr/>
          <p:nvPr/>
        </p:nvGraphicFramePr>
        <p:xfrm>
          <a:off x="6838650" y="3654050"/>
          <a:ext cx="2142625" cy="783840"/>
        </p:xfrm>
        <a:graphic>
          <a:graphicData uri="http://schemas.openxmlformats.org/drawingml/2006/table">
            <a:tbl>
              <a:tblPr>
                <a:noFill/>
                <a:tableStyleId>{F7DE568D-3459-4302-A168-E482AEB2C682}</a:tableStyleId>
              </a:tblPr>
              <a:tblGrid>
                <a:gridCol w="2142625">
                  <a:extLst>
                    <a:ext uri="{9D8B030D-6E8A-4147-A177-3AD203B41FA5}">
                      <a16:colId xmlns:a16="http://schemas.microsoft.com/office/drawing/2014/main" val="20000"/>
                    </a:ext>
                  </a:extLst>
                </a:gridCol>
              </a:tblGrid>
              <a:tr h="30897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EXTENSION</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433350">
                <a:tc>
                  <a:txBody>
                    <a:bodyPr/>
                    <a:lstStyle/>
                    <a:p>
                      <a:pPr marL="0" lvl="0" indent="0" algn="l" rtl="0">
                        <a:spcBef>
                          <a:spcPts val="0"/>
                        </a:spcBef>
                        <a:spcAft>
                          <a:spcPts val="0"/>
                        </a:spcAft>
                        <a:buNone/>
                      </a:pPr>
                      <a:endParaRPr sz="1100" dirty="0">
                        <a:latin typeface="Century Gothic"/>
                        <a:ea typeface="Century Gothic"/>
                        <a:cs typeface="Century Gothic"/>
                        <a:sym typeface="Century Gothic"/>
                      </a:endParaRPr>
                    </a:p>
                  </a:txBody>
                  <a:tcPr marL="91425" marR="91425" marT="91425" marB="91425">
                    <a:lnL w="9525" cap="flat" cmpd="sng">
                      <a:solidFill>
                        <a:srgbClr val="6FA8DC"/>
                      </a:solidFill>
                      <a:prstDash val="solid"/>
                      <a:round/>
                      <a:headEnd type="none" w="sm" len="sm"/>
                      <a:tailEnd type="none" w="sm" len="sm"/>
                    </a:lnL>
                    <a:lnR w="9525" cap="flat" cmpd="sng">
                      <a:solidFill>
                        <a:srgbClr val="6FA8DC"/>
                      </a:solidFill>
                      <a:prstDash val="solid"/>
                      <a:round/>
                      <a:headEnd type="none" w="sm" len="sm"/>
                      <a:tailEnd type="none" w="sm" len="sm"/>
                    </a:lnR>
                    <a:lnT w="9525" cap="flat" cmpd="sng">
                      <a:solidFill>
                        <a:srgbClr val="6FA8DC"/>
                      </a:solidFill>
                      <a:prstDash val="solid"/>
                      <a:round/>
                      <a:headEnd type="none" w="sm" len="sm"/>
                      <a:tailEnd type="none" w="sm" len="sm"/>
                    </a:lnT>
                    <a:lnB w="9525" cap="flat" cmpd="sng">
                      <a:solidFill>
                        <a:srgbClr val="6FA8D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3" name="Google Shape;153;p25"/>
          <p:cNvGraphicFramePr/>
          <p:nvPr/>
        </p:nvGraphicFramePr>
        <p:xfrm>
          <a:off x="515688" y="3822875"/>
          <a:ext cx="1366300" cy="350490"/>
        </p:xfrm>
        <a:graphic>
          <a:graphicData uri="http://schemas.openxmlformats.org/drawingml/2006/table">
            <a:tbl>
              <a:tblPr>
                <a:noFill/>
                <a:tableStyleId>{F7DE568D-3459-4302-A168-E482AEB2C682}</a:tableStyleId>
              </a:tblPr>
              <a:tblGrid>
                <a:gridCol w="1366300">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GB" sz="1100" b="1">
                          <a:solidFill>
                            <a:srgbClr val="FFFFFF"/>
                          </a:solidFill>
                          <a:latin typeface="Century Gothic"/>
                          <a:ea typeface="Century Gothic"/>
                          <a:cs typeface="Century Gothic"/>
                          <a:sym typeface="Century Gothic"/>
                        </a:rPr>
                        <a:t>GESTURE WITH ME</a:t>
                      </a:r>
                      <a:endParaRPr sz="1100" b="1">
                        <a:solidFill>
                          <a:srgbClr val="FFFFFF"/>
                        </a:solidFill>
                        <a:latin typeface="Century Gothic"/>
                        <a:ea typeface="Century Gothic"/>
                        <a:cs typeface="Century Gothic"/>
                        <a:sym typeface="Century Gothic"/>
                      </a:endParaRPr>
                    </a:p>
                  </a:txBody>
                  <a:tcPr marL="91425" marR="91425" marT="91425" marB="91425"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7E19AB-BB4E-407D-8075-206330B6B436}"/>
              </a:ext>
            </a:extLst>
          </p:cNvPr>
          <p:cNvSpPr>
            <a:spLocks noGrp="1"/>
          </p:cNvSpPr>
          <p:nvPr>
            <p:ph type="subTitle" idx="1"/>
          </p:nvPr>
        </p:nvSpPr>
        <p:spPr>
          <a:xfrm>
            <a:off x="95500" y="256314"/>
            <a:ext cx="6589800" cy="348000"/>
          </a:xfrm>
        </p:spPr>
        <p:txBody>
          <a:bodyPr/>
          <a:lstStyle/>
          <a:p>
            <a:endParaRPr lang="en-AU" sz="1100" dirty="0"/>
          </a:p>
        </p:txBody>
      </p:sp>
      <p:sp>
        <p:nvSpPr>
          <p:cNvPr id="2" name="Rectangle 1">
            <a:extLst>
              <a:ext uri="{FF2B5EF4-FFF2-40B4-BE49-F238E27FC236}">
                <a16:creationId xmlns:a16="http://schemas.microsoft.com/office/drawing/2014/main" id="{D0F1CDE7-DFC0-4BF9-BE27-DDC5E7651022}"/>
              </a:ext>
            </a:extLst>
          </p:cNvPr>
          <p:cNvSpPr/>
          <p:nvPr/>
        </p:nvSpPr>
        <p:spPr>
          <a:xfrm>
            <a:off x="4457225" y="2417862"/>
            <a:ext cx="229550" cy="307777"/>
          </a:xfrm>
          <a:prstGeom prst="rect">
            <a:avLst/>
          </a:prstGeom>
        </p:spPr>
        <p:txBody>
          <a:bodyPr wrap="none">
            <a:spAutoFit/>
          </a:bodyPr>
          <a:lstStyle/>
          <a:p>
            <a:r>
              <a:rPr lang="en-AU" dirty="0">
                <a:latin typeface="Times New Roman" panose="02020603050405020304" pitchFamily="18" charset="0"/>
              </a:rPr>
              <a:t> </a:t>
            </a:r>
            <a:endParaRPr lang="en-AU" dirty="0"/>
          </a:p>
        </p:txBody>
      </p:sp>
      <p:sp>
        <p:nvSpPr>
          <p:cNvPr id="5" name="Rectangle 4">
            <a:extLst>
              <a:ext uri="{FF2B5EF4-FFF2-40B4-BE49-F238E27FC236}">
                <a16:creationId xmlns:a16="http://schemas.microsoft.com/office/drawing/2014/main" id="{F88BB223-2073-4749-8F7A-B7FD2353E214}"/>
              </a:ext>
            </a:extLst>
          </p:cNvPr>
          <p:cNvSpPr/>
          <p:nvPr/>
        </p:nvSpPr>
        <p:spPr>
          <a:xfrm>
            <a:off x="581402" y="863590"/>
            <a:ext cx="8210746" cy="3416320"/>
          </a:xfrm>
          <a:prstGeom prst="rect">
            <a:avLst/>
          </a:prstGeom>
        </p:spPr>
        <p:txBody>
          <a:bodyPr wrap="square">
            <a:spAutoFit/>
          </a:bodyPr>
          <a:lstStyle/>
          <a:p>
            <a:r>
              <a:rPr lang="en-US" sz="1800" b="1" dirty="0">
                <a:latin typeface="Century Gothic" panose="020B0502020202020204" pitchFamily="34" charset="0"/>
                <a:cs typeface="Futura Medium" panose="020B0602020204020303" pitchFamily="34" charset="-79"/>
              </a:rPr>
              <a:t>Before the theory of evolution was adopted, society believed the following…</a:t>
            </a:r>
            <a:br>
              <a:rPr lang="en-US" sz="1800" b="1" dirty="0">
                <a:latin typeface="Century Gothic" panose="020B0502020202020204" pitchFamily="34" charset="0"/>
                <a:cs typeface="Futura Medium" panose="020B0602020204020303" pitchFamily="34" charset="-79"/>
              </a:rPr>
            </a:br>
            <a:endParaRPr lang="en-US" sz="1800" b="1" dirty="0">
              <a:latin typeface="Century Gothic" panose="020B0502020202020204" pitchFamily="34" charset="0"/>
              <a:cs typeface="Futura Medium" panose="020B0602020204020303" pitchFamily="34" charset="-79"/>
            </a:endParaRPr>
          </a:p>
          <a:p>
            <a:pPr marL="914400" indent="-914400">
              <a:buAutoNum type="arabicParenR"/>
            </a:pPr>
            <a:r>
              <a:rPr lang="en-US" sz="1800" dirty="0">
                <a:latin typeface="Century Gothic" panose="020B0502020202020204" pitchFamily="34" charset="0"/>
                <a:cs typeface="Futura Medium" panose="020B0602020204020303" pitchFamily="34" charset="-79"/>
              </a:rPr>
              <a:t>A divine creator (God) was responsible for everything</a:t>
            </a:r>
            <a:br>
              <a:rPr lang="en-US" sz="1800" dirty="0">
                <a:latin typeface="Century Gothic" panose="020B0502020202020204" pitchFamily="34" charset="0"/>
                <a:cs typeface="Futura Medium" panose="020B0602020204020303" pitchFamily="34" charset="-79"/>
              </a:rPr>
            </a:br>
            <a:endParaRPr lang="en-US" sz="1800" dirty="0">
              <a:latin typeface="Century Gothic" panose="020B0502020202020204" pitchFamily="34" charset="0"/>
              <a:cs typeface="Futura Medium" panose="020B0602020204020303" pitchFamily="34" charset="-79"/>
            </a:endParaRPr>
          </a:p>
          <a:p>
            <a:pPr marL="914400" indent="-914400">
              <a:buAutoNum type="arabicParenR"/>
            </a:pPr>
            <a:r>
              <a:rPr lang="en-US" sz="1800" dirty="0">
                <a:latin typeface="Century Gothic" panose="020B0502020202020204" pitchFamily="34" charset="0"/>
                <a:cs typeface="Futura Medium" panose="020B0602020204020303" pitchFamily="34" charset="-79"/>
              </a:rPr>
              <a:t>There were species that never changed</a:t>
            </a:r>
            <a:br>
              <a:rPr lang="en-US" sz="1800" dirty="0">
                <a:latin typeface="Century Gothic" panose="020B0502020202020204" pitchFamily="34" charset="0"/>
                <a:cs typeface="Futura Medium" panose="020B0602020204020303" pitchFamily="34" charset="-79"/>
              </a:rPr>
            </a:br>
            <a:endParaRPr lang="en-US" sz="1800" dirty="0">
              <a:latin typeface="Century Gothic" panose="020B0502020202020204" pitchFamily="34" charset="0"/>
              <a:cs typeface="Futura Medium" panose="020B0602020204020303" pitchFamily="34" charset="-79"/>
            </a:endParaRPr>
          </a:p>
          <a:p>
            <a:pPr marL="914400" indent="-914400">
              <a:buAutoNum type="arabicParenR"/>
            </a:pPr>
            <a:r>
              <a:rPr lang="en-US" sz="1800" dirty="0">
                <a:latin typeface="Century Gothic" panose="020B0502020202020204" pitchFamily="34" charset="0"/>
                <a:cs typeface="Futura Medium" panose="020B0602020204020303" pitchFamily="34" charset="-79"/>
              </a:rPr>
              <a:t>The Earth was only 6000 years old</a:t>
            </a:r>
            <a:br>
              <a:rPr lang="en-US" sz="1800" dirty="0">
                <a:latin typeface="Century Gothic" panose="020B0502020202020204" pitchFamily="34" charset="0"/>
                <a:cs typeface="Futura Medium" panose="020B0602020204020303" pitchFamily="34" charset="-79"/>
              </a:rPr>
            </a:br>
            <a:endParaRPr lang="en-US" sz="1800" dirty="0">
              <a:latin typeface="Century Gothic" panose="020B0502020202020204" pitchFamily="34" charset="0"/>
              <a:cs typeface="Futura Medium" panose="020B0602020204020303" pitchFamily="34" charset="-79"/>
            </a:endParaRPr>
          </a:p>
          <a:p>
            <a:pPr marL="914400" indent="-914400">
              <a:buAutoNum type="arabicParenR"/>
            </a:pPr>
            <a:r>
              <a:rPr lang="en-US" sz="1800" dirty="0">
                <a:latin typeface="Century Gothic" panose="020B0502020202020204" pitchFamily="34" charset="0"/>
                <a:cs typeface="Futura Medium" panose="020B0602020204020303" pitchFamily="34" charset="-79"/>
              </a:rPr>
              <a:t>Each species was perfectly and intentionally designed </a:t>
            </a:r>
            <a:br>
              <a:rPr lang="en-US" sz="1800" dirty="0">
                <a:latin typeface="Century Gothic" panose="020B0502020202020204" pitchFamily="34" charset="0"/>
                <a:cs typeface="Futura Medium" panose="020B0602020204020303" pitchFamily="34" charset="-79"/>
              </a:rPr>
            </a:br>
            <a:r>
              <a:rPr lang="en-US" sz="1800" dirty="0">
                <a:latin typeface="Century Gothic" panose="020B0502020202020204" pitchFamily="34" charset="0"/>
                <a:cs typeface="Futura Medium" panose="020B0602020204020303" pitchFamily="34" charset="-79"/>
              </a:rPr>
              <a:t>(flaws and all)</a:t>
            </a:r>
          </a:p>
          <a:p>
            <a:pPr marL="914400" indent="-914400">
              <a:buAutoNum type="arabicParenR"/>
            </a:pPr>
            <a:endParaRPr lang="en-US" sz="1800" b="1" dirty="0">
              <a:latin typeface="Century Gothic" panose="020B0502020202020204" pitchFamily="34" charset="0"/>
              <a:cs typeface="Futura Medium" panose="020B0602020204020303" pitchFamily="34" charset="-79"/>
            </a:endParaRPr>
          </a:p>
        </p:txBody>
      </p:sp>
      <p:sp>
        <p:nvSpPr>
          <p:cNvPr id="11" name="TextBox 10">
            <a:extLst>
              <a:ext uri="{FF2B5EF4-FFF2-40B4-BE49-F238E27FC236}">
                <a16:creationId xmlns:a16="http://schemas.microsoft.com/office/drawing/2014/main" id="{F00AC4F4-CE74-4AC1-BDCA-9C50EC26FD84}"/>
              </a:ext>
            </a:extLst>
          </p:cNvPr>
          <p:cNvSpPr txBox="1"/>
          <p:nvPr/>
        </p:nvSpPr>
        <p:spPr>
          <a:xfrm>
            <a:off x="4614421" y="4018300"/>
            <a:ext cx="4428394" cy="972671"/>
          </a:xfrm>
          <a:prstGeom prst="rect">
            <a:avLst/>
          </a:prstGeom>
          <a:noFill/>
          <a:ln>
            <a:noFill/>
          </a:ln>
        </p:spPr>
        <p:txBody>
          <a:bodyPr wrap="square" rtlCol="0" anchor="t" anchorCtr="0">
            <a:noAutofit/>
          </a:bodyPr>
          <a:lstStyle/>
          <a:p>
            <a:pPr algn="ctr"/>
            <a:r>
              <a:rPr lang="en-US" sz="1800" b="1" dirty="0">
                <a:highlight>
                  <a:srgbClr val="FFFF00"/>
                </a:highlight>
                <a:latin typeface="Century Gothic" panose="020B0502020202020204" pitchFamily="34" charset="0"/>
                <a:cs typeface="Futura Medium" panose="020B0602020204020303" pitchFamily="34" charset="-79"/>
              </a:rPr>
              <a:t>What do you think about these now? Discuss</a:t>
            </a:r>
          </a:p>
        </p:txBody>
      </p:sp>
    </p:spTree>
    <p:extLst>
      <p:ext uri="{BB962C8B-B14F-4D97-AF65-F5344CB8AC3E}">
        <p14:creationId xmlns:p14="http://schemas.microsoft.com/office/powerpoint/2010/main" val="15684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7E19AB-BB4E-407D-8075-206330B6B436}"/>
              </a:ext>
            </a:extLst>
          </p:cNvPr>
          <p:cNvSpPr>
            <a:spLocks noGrp="1"/>
          </p:cNvSpPr>
          <p:nvPr>
            <p:ph type="subTitle" idx="1"/>
          </p:nvPr>
        </p:nvSpPr>
        <p:spPr>
          <a:xfrm>
            <a:off x="95500" y="256314"/>
            <a:ext cx="6589800" cy="348000"/>
          </a:xfrm>
        </p:spPr>
        <p:txBody>
          <a:bodyPr/>
          <a:lstStyle/>
          <a:p>
            <a:endParaRPr lang="en-AU" sz="1100" dirty="0"/>
          </a:p>
        </p:txBody>
      </p:sp>
      <p:sp>
        <p:nvSpPr>
          <p:cNvPr id="2" name="Rectangle 1">
            <a:extLst>
              <a:ext uri="{FF2B5EF4-FFF2-40B4-BE49-F238E27FC236}">
                <a16:creationId xmlns:a16="http://schemas.microsoft.com/office/drawing/2014/main" id="{D0F1CDE7-DFC0-4BF9-BE27-DDC5E7651022}"/>
              </a:ext>
            </a:extLst>
          </p:cNvPr>
          <p:cNvSpPr/>
          <p:nvPr/>
        </p:nvSpPr>
        <p:spPr>
          <a:xfrm>
            <a:off x="4457225" y="2417862"/>
            <a:ext cx="229550" cy="307777"/>
          </a:xfrm>
          <a:prstGeom prst="rect">
            <a:avLst/>
          </a:prstGeom>
        </p:spPr>
        <p:txBody>
          <a:bodyPr wrap="none">
            <a:spAutoFit/>
          </a:bodyPr>
          <a:lstStyle/>
          <a:p>
            <a:r>
              <a:rPr lang="en-AU" dirty="0">
                <a:latin typeface="Times New Roman" panose="02020603050405020304" pitchFamily="18" charset="0"/>
              </a:rPr>
              <a:t> </a:t>
            </a:r>
            <a:endParaRPr lang="en-AU" dirty="0"/>
          </a:p>
        </p:txBody>
      </p:sp>
      <p:sp>
        <p:nvSpPr>
          <p:cNvPr id="5" name="Rectangle 4">
            <a:extLst>
              <a:ext uri="{FF2B5EF4-FFF2-40B4-BE49-F238E27FC236}">
                <a16:creationId xmlns:a16="http://schemas.microsoft.com/office/drawing/2014/main" id="{F88BB223-2073-4749-8F7A-B7FD2353E214}"/>
              </a:ext>
            </a:extLst>
          </p:cNvPr>
          <p:cNvSpPr/>
          <p:nvPr/>
        </p:nvSpPr>
        <p:spPr>
          <a:xfrm>
            <a:off x="581402" y="863590"/>
            <a:ext cx="8210746" cy="3600986"/>
          </a:xfrm>
          <a:prstGeom prst="rect">
            <a:avLst/>
          </a:prstGeom>
        </p:spPr>
        <p:txBody>
          <a:bodyPr wrap="square">
            <a:spAutoFit/>
          </a:bodyPr>
          <a:lstStyle/>
          <a:p>
            <a:r>
              <a:rPr lang="en-US" sz="2400" b="1" dirty="0">
                <a:latin typeface="Century Gothic" panose="020B0502020202020204" pitchFamily="34" charset="0"/>
                <a:cs typeface="Futura Medium" panose="020B0602020204020303" pitchFamily="34" charset="-79"/>
              </a:rPr>
              <a:t>Natural Selection</a:t>
            </a:r>
            <a:r>
              <a:rPr lang="en-US" sz="2400" dirty="0">
                <a:latin typeface="Century Gothic" panose="020B0502020202020204" pitchFamily="34" charset="0"/>
                <a:cs typeface="Futura Medium" panose="020B0602020204020303" pitchFamily="34" charset="-79"/>
              </a:rPr>
              <a:t> was first proposed by Charles Darwin.</a:t>
            </a:r>
          </a:p>
          <a:p>
            <a:endParaRPr lang="en-US" sz="2400" b="1" dirty="0">
              <a:latin typeface="Century Gothic" panose="020B0502020202020204" pitchFamily="34" charset="0"/>
              <a:cs typeface="Futura Medium" panose="020B0602020204020303" pitchFamily="34" charset="-79"/>
            </a:endParaRPr>
          </a:p>
          <a:p>
            <a:r>
              <a:rPr lang="en-US" sz="2400" b="1" dirty="0">
                <a:latin typeface="Century Gothic" panose="020B0502020202020204" pitchFamily="34" charset="0"/>
                <a:cs typeface="Futura Medium" panose="020B0602020204020303" pitchFamily="34" charset="-79"/>
              </a:rPr>
              <a:t>Darwin’s</a:t>
            </a:r>
            <a:r>
              <a:rPr lang="en-US" sz="2400" dirty="0">
                <a:latin typeface="Century Gothic" panose="020B0502020202020204" pitchFamily="34" charset="0"/>
                <a:cs typeface="Futura Medium" panose="020B0602020204020303" pitchFamily="34" charset="-79"/>
              </a:rPr>
              <a:t> idea was that populations typically produce more offspring than the surrounding environment can support. </a:t>
            </a:r>
            <a:br>
              <a:rPr lang="en-US" sz="2400" dirty="0">
                <a:latin typeface="Century Gothic" panose="020B0502020202020204" pitchFamily="34" charset="0"/>
                <a:cs typeface="Futura Medium" panose="020B0602020204020303" pitchFamily="34" charset="-79"/>
              </a:rPr>
            </a:br>
            <a:r>
              <a:rPr lang="en-US" sz="2400" dirty="0">
                <a:latin typeface="Century Gothic" panose="020B0502020202020204" pitchFamily="34" charset="0"/>
                <a:cs typeface="Futura Medium" panose="020B0602020204020303" pitchFamily="34" charset="-79"/>
              </a:rPr>
              <a:t>As a result, there is competition for survival. </a:t>
            </a:r>
          </a:p>
          <a:p>
            <a:endParaRPr lang="en-US" sz="2000" b="1" dirty="0">
              <a:latin typeface="Century Gothic" panose="020B0502020202020204" pitchFamily="34" charset="0"/>
              <a:cs typeface="Futura Medium" panose="020B0602020204020303" pitchFamily="34" charset="-79"/>
            </a:endParaRPr>
          </a:p>
          <a:p>
            <a:endParaRPr lang="en-US" sz="2000" b="1" dirty="0">
              <a:latin typeface="Century Gothic" panose="020B0502020202020204" pitchFamily="34" charset="0"/>
              <a:cs typeface="Futura Medium" panose="020B0602020204020303" pitchFamily="34" charset="-79"/>
            </a:endParaRPr>
          </a:p>
          <a:p>
            <a:endParaRPr lang="en-US" sz="2000" b="1" dirty="0">
              <a:latin typeface="Century Gothic" panose="020B0502020202020204" pitchFamily="34" charset="0"/>
              <a:cs typeface="Futura Medium" panose="020B0602020204020303" pitchFamily="34" charset="-79"/>
            </a:endParaRPr>
          </a:p>
        </p:txBody>
      </p:sp>
      <p:pic>
        <p:nvPicPr>
          <p:cNvPr id="1026" name="Picture 2">
            <a:extLst>
              <a:ext uri="{FF2B5EF4-FFF2-40B4-BE49-F238E27FC236}">
                <a16:creationId xmlns:a16="http://schemas.microsoft.com/office/drawing/2014/main" id="{BF86C6BA-5065-48E2-BAD6-D80B8A2F0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541" y="2964728"/>
            <a:ext cx="2116459" cy="211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608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7E19AB-BB4E-407D-8075-206330B6B436}"/>
              </a:ext>
            </a:extLst>
          </p:cNvPr>
          <p:cNvSpPr>
            <a:spLocks noGrp="1"/>
          </p:cNvSpPr>
          <p:nvPr>
            <p:ph type="subTitle" idx="1"/>
          </p:nvPr>
        </p:nvSpPr>
        <p:spPr>
          <a:xfrm>
            <a:off x="95500" y="256314"/>
            <a:ext cx="6589800" cy="348000"/>
          </a:xfrm>
        </p:spPr>
        <p:txBody>
          <a:bodyPr/>
          <a:lstStyle/>
          <a:p>
            <a:endParaRPr lang="en-AU" sz="1100" dirty="0"/>
          </a:p>
        </p:txBody>
      </p:sp>
      <p:sp>
        <p:nvSpPr>
          <p:cNvPr id="2" name="Rectangle 1">
            <a:extLst>
              <a:ext uri="{FF2B5EF4-FFF2-40B4-BE49-F238E27FC236}">
                <a16:creationId xmlns:a16="http://schemas.microsoft.com/office/drawing/2014/main" id="{D0F1CDE7-DFC0-4BF9-BE27-DDC5E7651022}"/>
              </a:ext>
            </a:extLst>
          </p:cNvPr>
          <p:cNvSpPr/>
          <p:nvPr/>
        </p:nvSpPr>
        <p:spPr>
          <a:xfrm>
            <a:off x="4457225" y="2417862"/>
            <a:ext cx="229550" cy="307777"/>
          </a:xfrm>
          <a:prstGeom prst="rect">
            <a:avLst/>
          </a:prstGeom>
        </p:spPr>
        <p:txBody>
          <a:bodyPr wrap="none">
            <a:spAutoFit/>
          </a:bodyPr>
          <a:lstStyle/>
          <a:p>
            <a:r>
              <a:rPr lang="en-AU" dirty="0">
                <a:latin typeface="Times New Roman" panose="02020603050405020304" pitchFamily="18" charset="0"/>
              </a:rPr>
              <a:t> </a:t>
            </a:r>
            <a:endParaRPr lang="en-AU" dirty="0"/>
          </a:p>
        </p:txBody>
      </p:sp>
      <p:sp>
        <p:nvSpPr>
          <p:cNvPr id="5" name="Rectangle 4">
            <a:extLst>
              <a:ext uri="{FF2B5EF4-FFF2-40B4-BE49-F238E27FC236}">
                <a16:creationId xmlns:a16="http://schemas.microsoft.com/office/drawing/2014/main" id="{F88BB223-2073-4749-8F7A-B7FD2353E214}"/>
              </a:ext>
            </a:extLst>
          </p:cNvPr>
          <p:cNvSpPr/>
          <p:nvPr/>
        </p:nvSpPr>
        <p:spPr>
          <a:xfrm>
            <a:off x="581402" y="863590"/>
            <a:ext cx="8210746" cy="2862322"/>
          </a:xfrm>
          <a:prstGeom prst="rect">
            <a:avLst/>
          </a:prstGeom>
        </p:spPr>
        <p:txBody>
          <a:bodyPr wrap="square">
            <a:spAutoFit/>
          </a:bodyPr>
          <a:lstStyle/>
          <a:p>
            <a:r>
              <a:rPr lang="en-US" sz="2400" b="1" dirty="0">
                <a:latin typeface="Century Gothic" panose="020B0502020202020204" pitchFamily="34" charset="0"/>
                <a:cs typeface="Futura Medium" panose="020B0602020204020303" pitchFamily="34" charset="-79"/>
              </a:rPr>
              <a:t>Natural selection</a:t>
            </a:r>
            <a:r>
              <a:rPr lang="en-US" sz="2400" dirty="0">
                <a:latin typeface="Century Gothic" panose="020B0502020202020204" pitchFamily="34" charset="0"/>
                <a:cs typeface="Futura Medium" panose="020B0602020204020303" pitchFamily="34" charset="-79"/>
              </a:rPr>
              <a:t> is the increase or decrease in the frequency of certain alleles within a population.</a:t>
            </a:r>
          </a:p>
          <a:p>
            <a:endParaRPr lang="en-US" sz="2400" dirty="0">
              <a:latin typeface="Century Gothic" panose="020B0502020202020204" pitchFamily="34" charset="0"/>
              <a:cs typeface="Futura Medium" panose="020B0602020204020303" pitchFamily="34" charset="-79"/>
            </a:endParaRPr>
          </a:p>
          <a:p>
            <a:r>
              <a:rPr lang="en-US" sz="2400" dirty="0">
                <a:latin typeface="Century Gothic" panose="020B0502020202020204" pitchFamily="34" charset="0"/>
                <a:cs typeface="Futura Medium" panose="020B0602020204020303" pitchFamily="34" charset="-79"/>
              </a:rPr>
              <a:t>The change in alleles may be caused by biotic (living) or abiotic (non-living) pressures. </a:t>
            </a:r>
          </a:p>
          <a:p>
            <a:endParaRPr lang="en-US" sz="2000" b="1" dirty="0">
              <a:latin typeface="Century Gothic" panose="020B0502020202020204" pitchFamily="34" charset="0"/>
              <a:cs typeface="Futura Medium" panose="020B0602020204020303" pitchFamily="34" charset="-79"/>
            </a:endParaRPr>
          </a:p>
          <a:p>
            <a:endParaRPr lang="en-US" sz="2000" b="1" dirty="0">
              <a:latin typeface="Century Gothic" panose="020B0502020202020204" pitchFamily="34" charset="0"/>
              <a:cs typeface="Futura Medium" panose="020B0602020204020303" pitchFamily="34" charset="-79"/>
            </a:endParaRPr>
          </a:p>
          <a:p>
            <a:endParaRPr lang="en-US" sz="2000" b="1" dirty="0">
              <a:latin typeface="Century Gothic" panose="020B0502020202020204" pitchFamily="34" charset="0"/>
              <a:cs typeface="Futura Medium" panose="020B0602020204020303" pitchFamily="34" charset="-79"/>
            </a:endParaRPr>
          </a:p>
        </p:txBody>
      </p:sp>
      <p:pic>
        <p:nvPicPr>
          <p:cNvPr id="2050" name="Picture 2">
            <a:extLst>
              <a:ext uri="{FF2B5EF4-FFF2-40B4-BE49-F238E27FC236}">
                <a16:creationId xmlns:a16="http://schemas.microsoft.com/office/drawing/2014/main" id="{B7A63C86-14BC-4375-8610-C36EBBFA8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650" y="2926649"/>
            <a:ext cx="5032250" cy="221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542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7E19AB-BB4E-407D-8075-206330B6B436}"/>
              </a:ext>
            </a:extLst>
          </p:cNvPr>
          <p:cNvSpPr>
            <a:spLocks noGrp="1"/>
          </p:cNvSpPr>
          <p:nvPr>
            <p:ph type="subTitle" idx="1"/>
          </p:nvPr>
        </p:nvSpPr>
        <p:spPr>
          <a:xfrm>
            <a:off x="95500" y="256314"/>
            <a:ext cx="6589800" cy="348000"/>
          </a:xfrm>
        </p:spPr>
        <p:txBody>
          <a:bodyPr/>
          <a:lstStyle/>
          <a:p>
            <a:endParaRPr lang="en-AU" sz="1100" dirty="0"/>
          </a:p>
        </p:txBody>
      </p:sp>
      <p:sp>
        <p:nvSpPr>
          <p:cNvPr id="2" name="Rectangle 1">
            <a:extLst>
              <a:ext uri="{FF2B5EF4-FFF2-40B4-BE49-F238E27FC236}">
                <a16:creationId xmlns:a16="http://schemas.microsoft.com/office/drawing/2014/main" id="{D0F1CDE7-DFC0-4BF9-BE27-DDC5E7651022}"/>
              </a:ext>
            </a:extLst>
          </p:cNvPr>
          <p:cNvSpPr/>
          <p:nvPr/>
        </p:nvSpPr>
        <p:spPr>
          <a:xfrm>
            <a:off x="4457225" y="2417862"/>
            <a:ext cx="229550" cy="307777"/>
          </a:xfrm>
          <a:prstGeom prst="rect">
            <a:avLst/>
          </a:prstGeom>
        </p:spPr>
        <p:txBody>
          <a:bodyPr wrap="none">
            <a:spAutoFit/>
          </a:bodyPr>
          <a:lstStyle/>
          <a:p>
            <a:r>
              <a:rPr lang="en-AU" dirty="0">
                <a:latin typeface="Times New Roman" panose="02020603050405020304" pitchFamily="18" charset="0"/>
              </a:rPr>
              <a:t> </a:t>
            </a:r>
            <a:endParaRPr lang="en-AU" dirty="0"/>
          </a:p>
        </p:txBody>
      </p:sp>
      <p:sp>
        <p:nvSpPr>
          <p:cNvPr id="5" name="Rectangle 4">
            <a:extLst>
              <a:ext uri="{FF2B5EF4-FFF2-40B4-BE49-F238E27FC236}">
                <a16:creationId xmlns:a16="http://schemas.microsoft.com/office/drawing/2014/main" id="{F88BB223-2073-4749-8F7A-B7FD2353E214}"/>
              </a:ext>
            </a:extLst>
          </p:cNvPr>
          <p:cNvSpPr/>
          <p:nvPr/>
        </p:nvSpPr>
        <p:spPr>
          <a:xfrm>
            <a:off x="581402" y="863590"/>
            <a:ext cx="8210746" cy="3231654"/>
          </a:xfrm>
          <a:prstGeom prst="rect">
            <a:avLst/>
          </a:prstGeom>
        </p:spPr>
        <p:txBody>
          <a:bodyPr wrap="square">
            <a:spAutoFit/>
          </a:bodyPr>
          <a:lstStyle/>
          <a:p>
            <a:r>
              <a:rPr lang="en-US" sz="2400" dirty="0">
                <a:latin typeface="Century Gothic" panose="020B0502020202020204" pitchFamily="34" charset="0"/>
                <a:cs typeface="Futura Medium" panose="020B0602020204020303" pitchFamily="34" charset="-79"/>
              </a:rPr>
              <a:t>Organisms with </a:t>
            </a:r>
            <a:r>
              <a:rPr lang="en-US" sz="2400" b="1" dirty="0">
                <a:solidFill>
                  <a:srgbClr val="00B050"/>
                </a:solidFill>
                <a:latin typeface="Century Gothic" panose="020B0502020202020204" pitchFamily="34" charset="0"/>
                <a:cs typeface="Futura Medium" panose="020B0602020204020303" pitchFamily="34" charset="-79"/>
              </a:rPr>
              <a:t>beneficial</a:t>
            </a:r>
            <a:r>
              <a:rPr lang="en-US" sz="2400" dirty="0">
                <a:latin typeface="Century Gothic" panose="020B0502020202020204" pitchFamily="34" charset="0"/>
                <a:cs typeface="Futura Medium" panose="020B0602020204020303" pitchFamily="34" charset="-79"/>
              </a:rPr>
              <a:t> </a:t>
            </a:r>
            <a:r>
              <a:rPr lang="en-US" sz="2400" b="1" dirty="0">
                <a:solidFill>
                  <a:srgbClr val="7030A0"/>
                </a:solidFill>
                <a:latin typeface="Century Gothic" panose="020B0502020202020204" pitchFamily="34" charset="0"/>
                <a:cs typeface="Futura Medium" panose="020B0602020204020303" pitchFamily="34" charset="-79"/>
              </a:rPr>
              <a:t>phenotypes</a:t>
            </a:r>
            <a:r>
              <a:rPr lang="en-US" sz="2400" dirty="0">
                <a:latin typeface="Century Gothic" panose="020B0502020202020204" pitchFamily="34" charset="0"/>
                <a:cs typeface="Futura Medium" panose="020B0602020204020303" pitchFamily="34" charset="-79"/>
              </a:rPr>
              <a:t> will be better equipped to </a:t>
            </a:r>
            <a:r>
              <a:rPr lang="en-US" sz="2400" b="1" dirty="0">
                <a:latin typeface="Century Gothic" panose="020B0502020202020204" pitchFamily="34" charset="0"/>
                <a:cs typeface="Futura Medium" panose="020B0602020204020303" pitchFamily="34" charset="-79"/>
              </a:rPr>
              <a:t>survive</a:t>
            </a:r>
            <a:r>
              <a:rPr lang="en-US" sz="2400" dirty="0">
                <a:latin typeface="Century Gothic" panose="020B0502020202020204" pitchFamily="34" charset="0"/>
                <a:cs typeface="Futura Medium" panose="020B0602020204020303" pitchFamily="34" charset="-79"/>
              </a:rPr>
              <a:t>, </a:t>
            </a:r>
            <a:r>
              <a:rPr lang="en-US" sz="2400" b="1" dirty="0">
                <a:latin typeface="Century Gothic" panose="020B0502020202020204" pitchFamily="34" charset="0"/>
                <a:cs typeface="Futura Medium" panose="020B0602020204020303" pitchFamily="34" charset="-79"/>
              </a:rPr>
              <a:t>reproduce</a:t>
            </a:r>
            <a:r>
              <a:rPr lang="en-US" sz="2400" dirty="0">
                <a:latin typeface="Century Gothic" panose="020B0502020202020204" pitchFamily="34" charset="0"/>
                <a:cs typeface="Futura Medium" panose="020B0602020204020303" pitchFamily="34" charset="-79"/>
              </a:rPr>
              <a:t>, and therefore pass their advantageous genes on.</a:t>
            </a:r>
          </a:p>
          <a:p>
            <a:endParaRPr lang="en-US" sz="2400" dirty="0">
              <a:latin typeface="Century Gothic" panose="020B0502020202020204" pitchFamily="34" charset="0"/>
              <a:cs typeface="Futura Medium" panose="020B0602020204020303" pitchFamily="34" charset="-79"/>
            </a:endParaRPr>
          </a:p>
          <a:p>
            <a:r>
              <a:rPr lang="en-US" sz="2400" dirty="0">
                <a:latin typeface="Century Gothic" panose="020B0502020202020204" pitchFamily="34" charset="0"/>
                <a:cs typeface="Futura Medium" panose="020B0602020204020303" pitchFamily="34" charset="-79"/>
              </a:rPr>
              <a:t>Over time, </a:t>
            </a:r>
            <a:r>
              <a:rPr lang="en-US" sz="2400" b="1" dirty="0">
                <a:solidFill>
                  <a:srgbClr val="00B050"/>
                </a:solidFill>
                <a:latin typeface="Century Gothic" panose="020B0502020202020204" pitchFamily="34" charset="0"/>
                <a:cs typeface="Futura Medium" panose="020B0602020204020303" pitchFamily="34" charset="-79"/>
              </a:rPr>
              <a:t>advantageous genes</a:t>
            </a:r>
            <a:r>
              <a:rPr lang="en-US" sz="2400" dirty="0">
                <a:solidFill>
                  <a:srgbClr val="00B050"/>
                </a:solidFill>
                <a:latin typeface="Century Gothic" panose="020B0502020202020204" pitchFamily="34" charset="0"/>
                <a:cs typeface="Futura Medium" panose="020B0602020204020303" pitchFamily="34" charset="-79"/>
              </a:rPr>
              <a:t> </a:t>
            </a:r>
            <a:r>
              <a:rPr lang="en-US" sz="2400" dirty="0">
                <a:latin typeface="Century Gothic" panose="020B0502020202020204" pitchFamily="34" charset="0"/>
                <a:cs typeface="Futura Medium" panose="020B0602020204020303" pitchFamily="34" charset="-79"/>
              </a:rPr>
              <a:t>become more common in the </a:t>
            </a:r>
            <a:r>
              <a:rPr lang="en-US" sz="2400" b="1" dirty="0">
                <a:solidFill>
                  <a:srgbClr val="0070C0"/>
                </a:solidFill>
                <a:latin typeface="Century Gothic" panose="020B0502020202020204" pitchFamily="34" charset="0"/>
                <a:cs typeface="Futura Medium" panose="020B0602020204020303" pitchFamily="34" charset="-79"/>
              </a:rPr>
              <a:t>gene pool</a:t>
            </a:r>
            <a:r>
              <a:rPr lang="en-US" sz="2400" dirty="0">
                <a:latin typeface="Century Gothic" panose="020B0502020202020204" pitchFamily="34" charset="0"/>
                <a:cs typeface="Futura Medium" panose="020B0602020204020303" pitchFamily="34" charset="-79"/>
              </a:rPr>
              <a:t>.</a:t>
            </a:r>
          </a:p>
          <a:p>
            <a:endParaRPr lang="en-US" sz="2000" b="1" dirty="0">
              <a:latin typeface="Century Gothic" panose="020B0502020202020204" pitchFamily="34" charset="0"/>
              <a:cs typeface="Futura Medium" panose="020B0602020204020303" pitchFamily="34" charset="-79"/>
            </a:endParaRPr>
          </a:p>
          <a:p>
            <a:endParaRPr lang="en-US" sz="2000" b="1" dirty="0">
              <a:latin typeface="Century Gothic" panose="020B0502020202020204" pitchFamily="34" charset="0"/>
              <a:cs typeface="Futura Medium" panose="020B0602020204020303" pitchFamily="34" charset="-79"/>
            </a:endParaRPr>
          </a:p>
          <a:p>
            <a:endParaRPr lang="en-US" sz="2000" b="1" dirty="0">
              <a:latin typeface="Century Gothic" panose="020B0502020202020204" pitchFamily="34" charset="0"/>
              <a:cs typeface="Futura Medium" panose="020B0602020204020303" pitchFamily="34" charset="-79"/>
            </a:endParaRPr>
          </a:p>
        </p:txBody>
      </p:sp>
      <p:pic>
        <p:nvPicPr>
          <p:cNvPr id="2050" name="Picture 2">
            <a:extLst>
              <a:ext uri="{FF2B5EF4-FFF2-40B4-BE49-F238E27FC236}">
                <a16:creationId xmlns:a16="http://schemas.microsoft.com/office/drawing/2014/main" id="{B7A63C86-14BC-4375-8610-C36EBBFA8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144" y="3208534"/>
            <a:ext cx="4496430" cy="1980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402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7F7C5F9-CAAD-4204-BE2F-1C30A80BBF96}"/>
              </a:ext>
            </a:extLst>
          </p:cNvPr>
          <p:cNvSpPr>
            <a:spLocks noGrp="1"/>
          </p:cNvSpPr>
          <p:nvPr>
            <p:ph type="subTitle" idx="1"/>
          </p:nvPr>
        </p:nvSpPr>
        <p:spPr/>
        <p:txBody>
          <a:bodyPr/>
          <a:lstStyle/>
          <a:p>
            <a:endParaRPr lang="en-AU" dirty="0"/>
          </a:p>
        </p:txBody>
      </p:sp>
      <p:sp>
        <p:nvSpPr>
          <p:cNvPr id="3" name="Text Placeholder 2">
            <a:extLst>
              <a:ext uri="{FF2B5EF4-FFF2-40B4-BE49-F238E27FC236}">
                <a16:creationId xmlns:a16="http://schemas.microsoft.com/office/drawing/2014/main" id="{02E25C5B-7B6C-4B63-A932-D8D374DDED17}"/>
              </a:ext>
            </a:extLst>
          </p:cNvPr>
          <p:cNvSpPr>
            <a:spLocks noGrp="1"/>
          </p:cNvSpPr>
          <p:nvPr>
            <p:ph type="body" idx="2"/>
          </p:nvPr>
        </p:nvSpPr>
        <p:spPr>
          <a:xfrm>
            <a:off x="390525" y="681298"/>
            <a:ext cx="4090987" cy="4065600"/>
          </a:xfrm>
        </p:spPr>
        <p:txBody>
          <a:bodyPr/>
          <a:lstStyle/>
          <a:p>
            <a:r>
              <a:rPr lang="en-US" sz="1400" dirty="0"/>
              <a:t>Natural selection can </a:t>
            </a:r>
            <a:r>
              <a:rPr lang="en-US" sz="1400" b="1" dirty="0"/>
              <a:t>appear random</a:t>
            </a:r>
            <a:r>
              <a:rPr lang="en-US" sz="1400" dirty="0"/>
              <a:t>, due to having no specific end goal aside from making organisms best suited to their environment.</a:t>
            </a:r>
          </a:p>
          <a:p>
            <a:endParaRPr lang="en-US" sz="1400" dirty="0"/>
          </a:p>
          <a:p>
            <a:r>
              <a:rPr lang="en-US" sz="1400" dirty="0"/>
              <a:t>It is a process in which an organism </a:t>
            </a:r>
            <a:r>
              <a:rPr lang="en-US" sz="1400" b="1" dirty="0">
                <a:solidFill>
                  <a:srgbClr val="00B050"/>
                </a:solidFill>
              </a:rPr>
              <a:t>adapts</a:t>
            </a:r>
            <a:r>
              <a:rPr lang="en-US" sz="1400" dirty="0"/>
              <a:t>, through nature selecting for genes that code for </a:t>
            </a:r>
            <a:r>
              <a:rPr lang="en-US" sz="1400" b="1" dirty="0">
                <a:solidFill>
                  <a:srgbClr val="7030A0"/>
                </a:solidFill>
              </a:rPr>
              <a:t>advantageous phenotypes.</a:t>
            </a:r>
            <a:endParaRPr lang="en-AU" sz="1400" b="1" dirty="0">
              <a:solidFill>
                <a:srgbClr val="7030A0"/>
              </a:solidFill>
            </a:endParaRPr>
          </a:p>
        </p:txBody>
      </p:sp>
      <p:sp>
        <p:nvSpPr>
          <p:cNvPr id="4" name="Rectangle 3">
            <a:extLst>
              <a:ext uri="{FF2B5EF4-FFF2-40B4-BE49-F238E27FC236}">
                <a16:creationId xmlns:a16="http://schemas.microsoft.com/office/drawing/2014/main" id="{8375BBDD-6A6F-4AAD-A627-059255BF177A}"/>
              </a:ext>
            </a:extLst>
          </p:cNvPr>
          <p:cNvSpPr/>
          <p:nvPr/>
        </p:nvSpPr>
        <p:spPr>
          <a:xfrm>
            <a:off x="6814076" y="86483"/>
            <a:ext cx="5490801" cy="430887"/>
          </a:xfrm>
          <a:prstGeom prst="rect">
            <a:avLst/>
          </a:prstGeom>
        </p:spPr>
        <p:txBody>
          <a:bodyPr wrap="square">
            <a:spAutoFit/>
          </a:bodyPr>
          <a:lstStyle/>
          <a:p>
            <a:r>
              <a:rPr lang="en-AU" sz="1050" dirty="0">
                <a:hlinkClick r:id="rId2"/>
              </a:rPr>
              <a:t>https://youtu.be/0SCjhI86grU?t=137</a:t>
            </a:r>
            <a:endParaRPr lang="en-AU" sz="1050" dirty="0"/>
          </a:p>
          <a:p>
            <a:endParaRPr lang="en-AU" sz="1050" dirty="0"/>
          </a:p>
        </p:txBody>
      </p:sp>
      <p:pic>
        <p:nvPicPr>
          <p:cNvPr id="4098" name="Picture 2">
            <a:extLst>
              <a:ext uri="{FF2B5EF4-FFF2-40B4-BE49-F238E27FC236}">
                <a16:creationId xmlns:a16="http://schemas.microsoft.com/office/drawing/2014/main" id="{DDBDB2FA-5F22-4C81-AD13-EB0090A43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32" y="3164903"/>
            <a:ext cx="3195772" cy="1797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C5DA402-5193-4D1D-BA7A-9ED9CB1482F3}"/>
              </a:ext>
            </a:extLst>
          </p:cNvPr>
          <p:cNvPicPr>
            <a:picLocks noChangeAspect="1"/>
          </p:cNvPicPr>
          <p:nvPr/>
        </p:nvPicPr>
        <p:blipFill>
          <a:blip r:embed="rId4"/>
          <a:stretch>
            <a:fillRect/>
          </a:stretch>
        </p:blipFill>
        <p:spPr>
          <a:xfrm>
            <a:off x="4596752" y="1060113"/>
            <a:ext cx="4434647" cy="3817337"/>
          </a:xfrm>
          <a:prstGeom prst="rect">
            <a:avLst/>
          </a:prstGeom>
        </p:spPr>
      </p:pic>
      <p:sp>
        <p:nvSpPr>
          <p:cNvPr id="6" name="TextBox 5">
            <a:extLst>
              <a:ext uri="{FF2B5EF4-FFF2-40B4-BE49-F238E27FC236}">
                <a16:creationId xmlns:a16="http://schemas.microsoft.com/office/drawing/2014/main" id="{53535CDA-C2FC-9640-A8F8-194A15C3669B}"/>
              </a:ext>
            </a:extLst>
          </p:cNvPr>
          <p:cNvSpPr txBox="1"/>
          <p:nvPr/>
        </p:nvSpPr>
        <p:spPr>
          <a:xfrm>
            <a:off x="6227426" y="732601"/>
            <a:ext cx="2803973" cy="230832"/>
          </a:xfrm>
          <a:prstGeom prst="rect">
            <a:avLst/>
          </a:prstGeom>
          <a:noFill/>
        </p:spPr>
        <p:txBody>
          <a:bodyPr wrap="none" rtlCol="0">
            <a:spAutoFit/>
          </a:bodyPr>
          <a:lstStyle/>
          <a:p>
            <a:r>
              <a:rPr lang="en-AU" sz="900" dirty="0">
                <a:hlinkClick r:id="rId5"/>
              </a:rPr>
              <a:t>https://www.youtube.com/watch?v=7VM9YxmULuo</a:t>
            </a:r>
            <a:endParaRPr lang="en-US" sz="900" dirty="0"/>
          </a:p>
        </p:txBody>
      </p:sp>
    </p:spTree>
    <p:extLst>
      <p:ext uri="{BB962C8B-B14F-4D97-AF65-F5344CB8AC3E}">
        <p14:creationId xmlns:p14="http://schemas.microsoft.com/office/powerpoint/2010/main" val="281692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2D433A3-ED3E-483E-B103-45342A6186B1}"/>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65801A59-43B9-45A6-ACCB-5E65B4CE103B}"/>
              </a:ext>
            </a:extLst>
          </p:cNvPr>
          <p:cNvSpPr>
            <a:spLocks noGrp="1"/>
          </p:cNvSpPr>
          <p:nvPr>
            <p:ph type="body" idx="2"/>
          </p:nvPr>
        </p:nvSpPr>
        <p:spPr/>
        <p:txBody>
          <a:bodyPr/>
          <a:lstStyle/>
          <a:p>
            <a:endParaRPr lang="en-AU" dirty="0"/>
          </a:p>
        </p:txBody>
      </p:sp>
      <p:pic>
        <p:nvPicPr>
          <p:cNvPr id="5" name="Online Media 4" title="What is Natural Selection?">
            <a:hlinkClick r:id="" action="ppaction://media"/>
            <a:extLst>
              <a:ext uri="{FF2B5EF4-FFF2-40B4-BE49-F238E27FC236}">
                <a16:creationId xmlns:a16="http://schemas.microsoft.com/office/drawing/2014/main" id="{931775B2-B444-47B9-B68A-DBA2B968D0D0}"/>
              </a:ext>
            </a:extLst>
          </p:cNvPr>
          <p:cNvPicPr>
            <a:picLocks noRot="1" noChangeAspect="1"/>
          </p:cNvPicPr>
          <p:nvPr>
            <a:videoFile r:link="rId1"/>
          </p:nvPr>
        </p:nvPicPr>
        <p:blipFill>
          <a:blip r:embed="rId3"/>
          <a:stretch>
            <a:fillRect/>
          </a:stretch>
        </p:blipFill>
        <p:spPr>
          <a:xfrm>
            <a:off x="9426" y="-1556"/>
            <a:ext cx="9125147" cy="5145056"/>
          </a:xfrm>
          <a:prstGeom prst="rect">
            <a:avLst/>
          </a:prstGeom>
        </p:spPr>
      </p:pic>
    </p:spTree>
    <p:extLst>
      <p:ext uri="{BB962C8B-B14F-4D97-AF65-F5344CB8AC3E}">
        <p14:creationId xmlns:p14="http://schemas.microsoft.com/office/powerpoint/2010/main" val="12329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89FD8E-56B7-425D-9612-DAB6DC9D349A}"/>
              </a:ext>
            </a:extLst>
          </p:cNvPr>
          <p:cNvSpPr>
            <a:spLocks noGrp="1"/>
          </p:cNvSpPr>
          <p:nvPr>
            <p:ph type="subTitle" idx="1"/>
          </p:nvPr>
        </p:nvSpPr>
        <p:spPr/>
        <p:txBody>
          <a:bodyPr/>
          <a:lstStyle/>
          <a:p>
            <a:endParaRPr lang="en-AU"/>
          </a:p>
        </p:txBody>
      </p:sp>
      <p:sp>
        <p:nvSpPr>
          <p:cNvPr id="4" name="Rectangle 3">
            <a:extLst>
              <a:ext uri="{FF2B5EF4-FFF2-40B4-BE49-F238E27FC236}">
                <a16:creationId xmlns:a16="http://schemas.microsoft.com/office/drawing/2014/main" id="{41F16F70-414E-483D-A380-76971B36092F}"/>
              </a:ext>
            </a:extLst>
          </p:cNvPr>
          <p:cNvSpPr/>
          <p:nvPr/>
        </p:nvSpPr>
        <p:spPr>
          <a:xfrm>
            <a:off x="1536569" y="1002090"/>
            <a:ext cx="6641184" cy="1569660"/>
          </a:xfrm>
          <a:prstGeom prst="rect">
            <a:avLst/>
          </a:prstGeom>
        </p:spPr>
        <p:txBody>
          <a:bodyPr wrap="square">
            <a:spAutoFit/>
          </a:bodyPr>
          <a:lstStyle/>
          <a:p>
            <a:r>
              <a:rPr lang="en-US" sz="2400" dirty="0">
                <a:latin typeface="Futura Medium" panose="020B0602020204020303" pitchFamily="34" charset="-79"/>
                <a:cs typeface="Futura Medium" panose="020B0602020204020303" pitchFamily="34" charset="-79"/>
              </a:rPr>
              <a:t>These are the same species of moth, which would be able survive on a pale tree?</a:t>
            </a:r>
          </a:p>
          <a:p>
            <a:endParaRPr lang="en-US" sz="2400" dirty="0">
              <a:latin typeface="Futura Medium" panose="020B0602020204020303" pitchFamily="34" charset="-79"/>
              <a:cs typeface="Futura Medium" panose="020B0602020204020303" pitchFamily="34" charset="-79"/>
            </a:endParaRPr>
          </a:p>
          <a:p>
            <a:r>
              <a:rPr lang="en-US" sz="2400" dirty="0">
                <a:latin typeface="Futura Medium" panose="020B0602020204020303" pitchFamily="34" charset="-79"/>
                <a:cs typeface="Futura Medium" panose="020B0602020204020303" pitchFamily="34" charset="-79"/>
              </a:rPr>
              <a:t>Which would survive better on a darker tree? </a:t>
            </a:r>
          </a:p>
        </p:txBody>
      </p:sp>
      <p:pic>
        <p:nvPicPr>
          <p:cNvPr id="5" name="Picture 4">
            <a:extLst>
              <a:ext uri="{FF2B5EF4-FFF2-40B4-BE49-F238E27FC236}">
                <a16:creationId xmlns:a16="http://schemas.microsoft.com/office/drawing/2014/main" id="{2E583853-B031-42B2-8AC3-69D490298F40}"/>
              </a:ext>
            </a:extLst>
          </p:cNvPr>
          <p:cNvPicPr>
            <a:picLocks noChangeAspect="1"/>
          </p:cNvPicPr>
          <p:nvPr/>
        </p:nvPicPr>
        <p:blipFill>
          <a:blip r:embed="rId2"/>
          <a:stretch>
            <a:fillRect/>
          </a:stretch>
        </p:blipFill>
        <p:spPr>
          <a:xfrm>
            <a:off x="2286000" y="2959790"/>
            <a:ext cx="4572000" cy="1280160"/>
          </a:xfrm>
          <a:prstGeom prst="rect">
            <a:avLst/>
          </a:prstGeom>
        </p:spPr>
      </p:pic>
      <p:sp>
        <p:nvSpPr>
          <p:cNvPr id="3" name="TextBox 2">
            <a:extLst>
              <a:ext uri="{FF2B5EF4-FFF2-40B4-BE49-F238E27FC236}">
                <a16:creationId xmlns:a16="http://schemas.microsoft.com/office/drawing/2014/main" id="{1EE051FF-BD33-8C43-95F1-1DF1DB80A8F7}"/>
              </a:ext>
            </a:extLst>
          </p:cNvPr>
          <p:cNvSpPr txBox="1"/>
          <p:nvPr/>
        </p:nvSpPr>
        <p:spPr>
          <a:xfrm>
            <a:off x="2785119" y="654181"/>
            <a:ext cx="4144083" cy="307777"/>
          </a:xfrm>
          <a:prstGeom prst="rect">
            <a:avLst/>
          </a:prstGeom>
          <a:noFill/>
        </p:spPr>
        <p:txBody>
          <a:bodyPr wrap="none" rtlCol="0">
            <a:spAutoFit/>
          </a:bodyPr>
          <a:lstStyle/>
          <a:p>
            <a:r>
              <a:rPr lang="en-AU" dirty="0">
                <a:hlinkClick r:id="rId3"/>
              </a:rPr>
              <a:t>https://www.youtube.com/watch?v=jD8w3SOlYOk</a:t>
            </a:r>
            <a:endParaRPr lang="en-US" dirty="0"/>
          </a:p>
        </p:txBody>
      </p:sp>
    </p:spTree>
    <p:extLst>
      <p:ext uri="{BB962C8B-B14F-4D97-AF65-F5344CB8AC3E}">
        <p14:creationId xmlns:p14="http://schemas.microsoft.com/office/powerpoint/2010/main" val="132163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a:extLst>
              <a:ext uri="{FF2B5EF4-FFF2-40B4-BE49-F238E27FC236}">
                <a16:creationId xmlns:a16="http://schemas.microsoft.com/office/drawing/2014/main" id="{BC0BA8F5-52E8-4A87-9B84-A408A6F988F4}"/>
              </a:ext>
            </a:extLst>
          </p:cNvPr>
          <p:cNvSpPr txBox="1">
            <a:spLocks noChangeArrowheads="1"/>
          </p:cNvSpPr>
          <p:nvPr/>
        </p:nvSpPr>
        <p:spPr bwMode="auto">
          <a:xfrm>
            <a:off x="1485900" y="2314576"/>
            <a:ext cx="2366010" cy="7571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b="1"/>
              <a:t>1700  </a:t>
            </a:r>
            <a:r>
              <a:rPr lang="en-GB" altLang="en-US" sz="1080"/>
              <a:t>Peppered moths are a pale brown colour.  They like to rest on the trunks of trees where they are well camouflaged.</a:t>
            </a:r>
            <a:endParaRPr lang="en-GB" altLang="en-US" sz="1080" b="1"/>
          </a:p>
        </p:txBody>
      </p:sp>
      <p:sp>
        <p:nvSpPr>
          <p:cNvPr id="2051" name="Text Box 3">
            <a:extLst>
              <a:ext uri="{FF2B5EF4-FFF2-40B4-BE49-F238E27FC236}">
                <a16:creationId xmlns:a16="http://schemas.microsoft.com/office/drawing/2014/main" id="{EB089156-7D8A-4750-A613-340A3A00B0F8}"/>
              </a:ext>
            </a:extLst>
          </p:cNvPr>
          <p:cNvSpPr txBox="1">
            <a:spLocks noChangeArrowheads="1"/>
          </p:cNvSpPr>
          <p:nvPr/>
        </p:nvSpPr>
        <p:spPr bwMode="auto">
          <a:xfrm>
            <a:off x="1404581" y="3267914"/>
            <a:ext cx="2366010" cy="7571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a:t>Occasionally there is a mutation in the colour of the peppered moth and it is born a darker colour. </a:t>
            </a:r>
            <a:endParaRPr lang="en-GB" altLang="en-US" sz="1080" b="1"/>
          </a:p>
        </p:txBody>
      </p:sp>
      <p:sp>
        <p:nvSpPr>
          <p:cNvPr id="2052" name="Text Box 4">
            <a:extLst>
              <a:ext uri="{FF2B5EF4-FFF2-40B4-BE49-F238E27FC236}">
                <a16:creationId xmlns:a16="http://schemas.microsoft.com/office/drawing/2014/main" id="{09F75A57-2412-407C-87E7-6473ED8A9045}"/>
              </a:ext>
            </a:extLst>
          </p:cNvPr>
          <p:cNvSpPr txBox="1">
            <a:spLocks noChangeArrowheads="1"/>
          </p:cNvSpPr>
          <p:nvPr/>
        </p:nvSpPr>
        <p:spPr bwMode="auto">
          <a:xfrm>
            <a:off x="1485900" y="1543050"/>
            <a:ext cx="2366010" cy="5909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a:t>When this darker moth rests on a tree trunk it is spotted by a bird and eaten.</a:t>
            </a:r>
            <a:endParaRPr lang="en-GB" altLang="en-US" sz="1080" b="1"/>
          </a:p>
        </p:txBody>
      </p:sp>
      <p:sp>
        <p:nvSpPr>
          <p:cNvPr id="2053" name="Text Box 5">
            <a:extLst>
              <a:ext uri="{FF2B5EF4-FFF2-40B4-BE49-F238E27FC236}">
                <a16:creationId xmlns:a16="http://schemas.microsoft.com/office/drawing/2014/main" id="{0051643D-0847-432C-BE99-EEF4FE8C20CC}"/>
              </a:ext>
            </a:extLst>
          </p:cNvPr>
          <p:cNvSpPr txBox="1">
            <a:spLocks noChangeArrowheads="1"/>
          </p:cNvSpPr>
          <p:nvPr/>
        </p:nvSpPr>
        <p:spPr bwMode="auto">
          <a:xfrm>
            <a:off x="5034915" y="1491616"/>
            <a:ext cx="2366010"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b="1"/>
              <a:t>1850 </a:t>
            </a:r>
            <a:r>
              <a:rPr lang="en-GB" altLang="en-US" sz="1080"/>
              <a:t>The industrial revolution has started.  Factories are producing huge amounts of pollution and the trees are going black.</a:t>
            </a:r>
            <a:endParaRPr lang="en-GB" altLang="en-US" sz="1080" b="1"/>
          </a:p>
        </p:txBody>
      </p:sp>
      <p:sp>
        <p:nvSpPr>
          <p:cNvPr id="2054" name="Text Box 6">
            <a:extLst>
              <a:ext uri="{FF2B5EF4-FFF2-40B4-BE49-F238E27FC236}">
                <a16:creationId xmlns:a16="http://schemas.microsoft.com/office/drawing/2014/main" id="{AF036CDF-0779-4D40-B201-67E8EF01469D}"/>
              </a:ext>
            </a:extLst>
          </p:cNvPr>
          <p:cNvSpPr txBox="1">
            <a:spLocks noChangeArrowheads="1"/>
          </p:cNvSpPr>
          <p:nvPr/>
        </p:nvSpPr>
        <p:spPr bwMode="auto">
          <a:xfrm>
            <a:off x="4994973" y="2610901"/>
            <a:ext cx="2366010" cy="5909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a:t>The pale brown peppered moths are no longer safe resting on tree trunks.  Their numbers decline.</a:t>
            </a:r>
            <a:endParaRPr lang="en-GB" altLang="en-US" sz="1080" b="1"/>
          </a:p>
        </p:txBody>
      </p:sp>
      <p:sp>
        <p:nvSpPr>
          <p:cNvPr id="2055" name="Text Box 7">
            <a:extLst>
              <a:ext uri="{FF2B5EF4-FFF2-40B4-BE49-F238E27FC236}">
                <a16:creationId xmlns:a16="http://schemas.microsoft.com/office/drawing/2014/main" id="{6E59A69E-5904-4C8B-A797-03A1EC9BC4E2}"/>
              </a:ext>
            </a:extLst>
          </p:cNvPr>
          <p:cNvSpPr txBox="1">
            <a:spLocks noChangeArrowheads="1"/>
          </p:cNvSpPr>
          <p:nvPr/>
        </p:nvSpPr>
        <p:spPr bwMode="auto">
          <a:xfrm>
            <a:off x="3903580" y="4100405"/>
            <a:ext cx="2366010"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dirty="0"/>
              <a:t>However, the mutant black moths are now better adapted and are camouflaged on the tree trunks.  They survive to breed and pass on their genes.</a:t>
            </a:r>
            <a:endParaRPr lang="en-GB" altLang="en-US" sz="1080" b="1" dirty="0"/>
          </a:p>
        </p:txBody>
      </p:sp>
      <p:sp>
        <p:nvSpPr>
          <p:cNvPr id="2056" name="Text Box 8">
            <a:extLst>
              <a:ext uri="{FF2B5EF4-FFF2-40B4-BE49-F238E27FC236}">
                <a16:creationId xmlns:a16="http://schemas.microsoft.com/office/drawing/2014/main" id="{4D4BDEE8-5BA9-4A7B-AB7A-CE1900087217}"/>
              </a:ext>
            </a:extLst>
          </p:cNvPr>
          <p:cNvSpPr txBox="1">
            <a:spLocks noChangeArrowheads="1"/>
          </p:cNvSpPr>
          <p:nvPr/>
        </p:nvSpPr>
        <p:spPr bwMode="auto">
          <a:xfrm>
            <a:off x="4983480" y="3394710"/>
            <a:ext cx="2366010" cy="4247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1080"/>
              <a:t>The species of peppered moth has evolved.</a:t>
            </a:r>
            <a:endParaRPr lang="en-GB" altLang="en-US" sz="1080" b="1"/>
          </a:p>
        </p:txBody>
      </p:sp>
      <p:sp>
        <p:nvSpPr>
          <p:cNvPr id="2057" name="Text Box 9">
            <a:extLst>
              <a:ext uri="{FF2B5EF4-FFF2-40B4-BE49-F238E27FC236}">
                <a16:creationId xmlns:a16="http://schemas.microsoft.com/office/drawing/2014/main" id="{B8ADBB1F-2931-4BE9-BBB1-24CB98613367}"/>
              </a:ext>
            </a:extLst>
          </p:cNvPr>
          <p:cNvSpPr txBox="1">
            <a:spLocks noChangeArrowheads="1"/>
          </p:cNvSpPr>
          <p:nvPr/>
        </p:nvSpPr>
        <p:spPr bwMode="auto">
          <a:xfrm>
            <a:off x="2874645" y="257175"/>
            <a:ext cx="3651885" cy="3416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algn="ctr" eaLnBrk="1" hangingPunct="1">
              <a:spcBef>
                <a:spcPct val="50000"/>
              </a:spcBef>
            </a:pPr>
            <a:r>
              <a:rPr lang="en-GB" altLang="en-US" sz="1620" b="1"/>
              <a:t>Evolution of the Peppered Moth</a:t>
            </a:r>
          </a:p>
        </p:txBody>
      </p:sp>
      <p:sp>
        <p:nvSpPr>
          <p:cNvPr id="2058" name="Rectangle 26">
            <a:extLst>
              <a:ext uri="{FF2B5EF4-FFF2-40B4-BE49-F238E27FC236}">
                <a16:creationId xmlns:a16="http://schemas.microsoft.com/office/drawing/2014/main" id="{6EEE45BC-A311-44C0-8BE3-2603D553121F}"/>
              </a:ext>
            </a:extLst>
          </p:cNvPr>
          <p:cNvSpPr>
            <a:spLocks noChangeArrowheads="1"/>
          </p:cNvSpPr>
          <p:nvPr/>
        </p:nvSpPr>
        <p:spPr bwMode="auto">
          <a:xfrm>
            <a:off x="5446395" y="2153841"/>
            <a:ext cx="1072" cy="42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endParaRPr lang="en-US" altLang="en-US" sz="945"/>
          </a:p>
        </p:txBody>
      </p:sp>
      <p:grpSp>
        <p:nvGrpSpPr>
          <p:cNvPr id="2059" name="Group 154">
            <a:extLst>
              <a:ext uri="{FF2B5EF4-FFF2-40B4-BE49-F238E27FC236}">
                <a16:creationId xmlns:a16="http://schemas.microsoft.com/office/drawing/2014/main" id="{9E2BE0FF-F73D-49A8-8672-981F602E419C}"/>
              </a:ext>
            </a:extLst>
          </p:cNvPr>
          <p:cNvGrpSpPr>
            <a:grpSpLocks/>
          </p:cNvGrpSpPr>
          <p:nvPr/>
        </p:nvGrpSpPr>
        <p:grpSpPr bwMode="auto">
          <a:xfrm>
            <a:off x="1897380" y="154305"/>
            <a:ext cx="771525" cy="674013"/>
            <a:chOff x="3363" y="1825"/>
            <a:chExt cx="1148" cy="869"/>
          </a:xfrm>
        </p:grpSpPr>
        <p:sp>
          <p:nvSpPr>
            <p:cNvPr id="2132" name="Freeform 11">
              <a:extLst>
                <a:ext uri="{FF2B5EF4-FFF2-40B4-BE49-F238E27FC236}">
                  <a16:creationId xmlns:a16="http://schemas.microsoft.com/office/drawing/2014/main" id="{6A999A9E-8439-4BA9-9078-D728FEAD388E}"/>
                </a:ext>
              </a:extLst>
            </p:cNvPr>
            <p:cNvSpPr>
              <a:spLocks/>
            </p:cNvSpPr>
            <p:nvPr/>
          </p:nvSpPr>
          <p:spPr bwMode="auto">
            <a:xfrm>
              <a:off x="3363" y="1825"/>
              <a:ext cx="1148" cy="869"/>
            </a:xfrm>
            <a:custGeom>
              <a:avLst/>
              <a:gdLst>
                <a:gd name="T0" fmla="*/ 1019 w 2294"/>
                <a:gd name="T1" fmla="*/ 680 h 1738"/>
                <a:gd name="T2" fmla="*/ 970 w 2294"/>
                <a:gd name="T3" fmla="*/ 560 h 1738"/>
                <a:gd name="T4" fmla="*/ 1047 w 2294"/>
                <a:gd name="T5" fmla="*/ 528 h 1738"/>
                <a:gd name="T6" fmla="*/ 888 w 2294"/>
                <a:gd name="T7" fmla="*/ 511 h 1738"/>
                <a:gd name="T8" fmla="*/ 788 w 2294"/>
                <a:gd name="T9" fmla="*/ 466 h 1738"/>
                <a:gd name="T10" fmla="*/ 765 w 2294"/>
                <a:gd name="T11" fmla="*/ 528 h 1738"/>
                <a:gd name="T12" fmla="*/ 622 w 2294"/>
                <a:gd name="T13" fmla="*/ 489 h 1738"/>
                <a:gd name="T14" fmla="*/ 654 w 2294"/>
                <a:gd name="T15" fmla="*/ 570 h 1738"/>
                <a:gd name="T16" fmla="*/ 792 w 2294"/>
                <a:gd name="T17" fmla="*/ 570 h 1738"/>
                <a:gd name="T18" fmla="*/ 923 w 2294"/>
                <a:gd name="T19" fmla="*/ 557 h 1738"/>
                <a:gd name="T20" fmla="*/ 855 w 2294"/>
                <a:gd name="T21" fmla="*/ 657 h 1738"/>
                <a:gd name="T22" fmla="*/ 567 w 2294"/>
                <a:gd name="T23" fmla="*/ 656 h 1738"/>
                <a:gd name="T24" fmla="*/ 317 w 2294"/>
                <a:gd name="T25" fmla="*/ 738 h 1738"/>
                <a:gd name="T26" fmla="*/ 85 w 2294"/>
                <a:gd name="T27" fmla="*/ 877 h 1738"/>
                <a:gd name="T28" fmla="*/ 105 w 2294"/>
                <a:gd name="T29" fmla="*/ 1143 h 1738"/>
                <a:gd name="T30" fmla="*/ 228 w 2294"/>
                <a:gd name="T31" fmla="*/ 1204 h 1738"/>
                <a:gd name="T32" fmla="*/ 383 w 2294"/>
                <a:gd name="T33" fmla="*/ 1274 h 1738"/>
                <a:gd name="T34" fmla="*/ 537 w 2294"/>
                <a:gd name="T35" fmla="*/ 1221 h 1738"/>
                <a:gd name="T36" fmla="*/ 525 w 2294"/>
                <a:gd name="T37" fmla="*/ 1340 h 1738"/>
                <a:gd name="T38" fmla="*/ 692 w 2294"/>
                <a:gd name="T39" fmla="*/ 1512 h 1738"/>
                <a:gd name="T40" fmla="*/ 911 w 2294"/>
                <a:gd name="T41" fmla="*/ 1499 h 1738"/>
                <a:gd name="T42" fmla="*/ 1124 w 2294"/>
                <a:gd name="T43" fmla="*/ 1425 h 1738"/>
                <a:gd name="T44" fmla="*/ 1246 w 2294"/>
                <a:gd name="T45" fmla="*/ 1418 h 1738"/>
                <a:gd name="T46" fmla="*/ 1229 w 2294"/>
                <a:gd name="T47" fmla="*/ 1672 h 1738"/>
                <a:gd name="T48" fmla="*/ 1335 w 2294"/>
                <a:gd name="T49" fmla="*/ 1656 h 1738"/>
                <a:gd name="T50" fmla="*/ 1321 w 2294"/>
                <a:gd name="T51" fmla="*/ 1595 h 1738"/>
                <a:gd name="T52" fmla="*/ 1366 w 2294"/>
                <a:gd name="T53" fmla="*/ 1472 h 1738"/>
                <a:gd name="T54" fmla="*/ 1319 w 2294"/>
                <a:gd name="T55" fmla="*/ 1328 h 1738"/>
                <a:gd name="T56" fmla="*/ 1299 w 2294"/>
                <a:gd name="T57" fmla="*/ 1188 h 1738"/>
                <a:gd name="T58" fmla="*/ 1416 w 2294"/>
                <a:gd name="T59" fmla="*/ 1328 h 1738"/>
                <a:gd name="T60" fmla="*/ 1571 w 2294"/>
                <a:gd name="T61" fmla="*/ 1342 h 1738"/>
                <a:gd name="T62" fmla="*/ 1579 w 2294"/>
                <a:gd name="T63" fmla="*/ 1180 h 1738"/>
                <a:gd name="T64" fmla="*/ 1549 w 2294"/>
                <a:gd name="T65" fmla="*/ 1064 h 1738"/>
                <a:gd name="T66" fmla="*/ 1622 w 2294"/>
                <a:gd name="T67" fmla="*/ 1160 h 1738"/>
                <a:gd name="T68" fmla="*/ 1647 w 2294"/>
                <a:gd name="T69" fmla="*/ 1272 h 1738"/>
                <a:gd name="T70" fmla="*/ 1823 w 2294"/>
                <a:gd name="T71" fmla="*/ 1425 h 1738"/>
                <a:gd name="T72" fmla="*/ 1906 w 2294"/>
                <a:gd name="T73" fmla="*/ 1456 h 1738"/>
                <a:gd name="T74" fmla="*/ 1925 w 2294"/>
                <a:gd name="T75" fmla="*/ 1347 h 1738"/>
                <a:gd name="T76" fmla="*/ 1735 w 2294"/>
                <a:gd name="T77" fmla="*/ 1237 h 1738"/>
                <a:gd name="T78" fmla="*/ 1852 w 2294"/>
                <a:gd name="T79" fmla="*/ 1109 h 1738"/>
                <a:gd name="T80" fmla="*/ 2003 w 2294"/>
                <a:gd name="T81" fmla="*/ 1043 h 1738"/>
                <a:gd name="T82" fmla="*/ 2168 w 2294"/>
                <a:gd name="T83" fmla="*/ 874 h 1738"/>
                <a:gd name="T84" fmla="*/ 2214 w 2294"/>
                <a:gd name="T85" fmla="*/ 642 h 1738"/>
                <a:gd name="T86" fmla="*/ 2129 w 2294"/>
                <a:gd name="T87" fmla="*/ 523 h 1738"/>
                <a:gd name="T88" fmla="*/ 2234 w 2294"/>
                <a:gd name="T89" fmla="*/ 356 h 1738"/>
                <a:gd name="T90" fmla="*/ 2293 w 2294"/>
                <a:gd name="T91" fmla="*/ 173 h 1738"/>
                <a:gd name="T92" fmla="*/ 2153 w 2294"/>
                <a:gd name="T93" fmla="*/ 0 h 1738"/>
                <a:gd name="T94" fmla="*/ 1896 w 2294"/>
                <a:gd name="T95" fmla="*/ 58 h 1738"/>
                <a:gd name="T96" fmla="*/ 1558 w 2294"/>
                <a:gd name="T97" fmla="*/ 279 h 1738"/>
                <a:gd name="T98" fmla="*/ 1410 w 2294"/>
                <a:gd name="T99" fmla="*/ 442 h 1738"/>
                <a:gd name="T100" fmla="*/ 1357 w 2294"/>
                <a:gd name="T101" fmla="*/ 371 h 1738"/>
                <a:gd name="T102" fmla="*/ 1462 w 2294"/>
                <a:gd name="T103" fmla="*/ 231 h 1738"/>
                <a:gd name="T104" fmla="*/ 1458 w 2294"/>
                <a:gd name="T105" fmla="*/ 111 h 1738"/>
                <a:gd name="T106" fmla="*/ 1353 w 2294"/>
                <a:gd name="T107" fmla="*/ 269 h 1738"/>
                <a:gd name="T108" fmla="*/ 1318 w 2294"/>
                <a:gd name="T109" fmla="*/ 247 h 1738"/>
                <a:gd name="T110" fmla="*/ 1205 w 2294"/>
                <a:gd name="T111" fmla="*/ 428 h 1738"/>
                <a:gd name="T112" fmla="*/ 1322 w 2294"/>
                <a:gd name="T113" fmla="*/ 371 h 1738"/>
                <a:gd name="T114" fmla="*/ 1373 w 2294"/>
                <a:gd name="T115" fmla="*/ 515 h 1738"/>
                <a:gd name="T116" fmla="*/ 1224 w 2294"/>
                <a:gd name="T117" fmla="*/ 476 h 1738"/>
                <a:gd name="T118" fmla="*/ 1152 w 2294"/>
                <a:gd name="T119" fmla="*/ 439 h 1738"/>
                <a:gd name="T120" fmla="*/ 1108 w 2294"/>
                <a:gd name="T121" fmla="*/ 474 h 1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94"/>
                <a:gd name="T184" fmla="*/ 0 h 1738"/>
                <a:gd name="T185" fmla="*/ 2294 w 2294"/>
                <a:gd name="T186" fmla="*/ 1738 h 17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94" h="1738">
                  <a:moveTo>
                    <a:pt x="1061" y="535"/>
                  </a:moveTo>
                  <a:lnTo>
                    <a:pt x="1056" y="556"/>
                  </a:lnTo>
                  <a:lnTo>
                    <a:pt x="1049" y="574"/>
                  </a:lnTo>
                  <a:lnTo>
                    <a:pt x="1040" y="594"/>
                  </a:lnTo>
                  <a:lnTo>
                    <a:pt x="1034" y="614"/>
                  </a:lnTo>
                  <a:lnTo>
                    <a:pt x="1032" y="655"/>
                  </a:lnTo>
                  <a:lnTo>
                    <a:pt x="1031" y="655"/>
                  </a:lnTo>
                  <a:lnTo>
                    <a:pt x="1032" y="662"/>
                  </a:lnTo>
                  <a:lnTo>
                    <a:pt x="1032" y="670"/>
                  </a:lnTo>
                  <a:lnTo>
                    <a:pt x="1032" y="678"/>
                  </a:lnTo>
                  <a:lnTo>
                    <a:pt x="1030" y="684"/>
                  </a:lnTo>
                  <a:lnTo>
                    <a:pt x="1025" y="682"/>
                  </a:lnTo>
                  <a:lnTo>
                    <a:pt x="1019" y="680"/>
                  </a:lnTo>
                  <a:lnTo>
                    <a:pt x="1015" y="679"/>
                  </a:lnTo>
                  <a:lnTo>
                    <a:pt x="1010" y="678"/>
                  </a:lnTo>
                  <a:lnTo>
                    <a:pt x="1005" y="676"/>
                  </a:lnTo>
                  <a:lnTo>
                    <a:pt x="1001" y="674"/>
                  </a:lnTo>
                  <a:lnTo>
                    <a:pt x="995" y="673"/>
                  </a:lnTo>
                  <a:lnTo>
                    <a:pt x="991" y="672"/>
                  </a:lnTo>
                  <a:lnTo>
                    <a:pt x="994" y="651"/>
                  </a:lnTo>
                  <a:lnTo>
                    <a:pt x="993" y="628"/>
                  </a:lnTo>
                  <a:lnTo>
                    <a:pt x="988" y="606"/>
                  </a:lnTo>
                  <a:lnTo>
                    <a:pt x="980" y="586"/>
                  </a:lnTo>
                  <a:lnTo>
                    <a:pt x="978" y="576"/>
                  </a:lnTo>
                  <a:lnTo>
                    <a:pt x="974" y="568"/>
                  </a:lnTo>
                  <a:lnTo>
                    <a:pt x="970" y="560"/>
                  </a:lnTo>
                  <a:lnTo>
                    <a:pt x="964" y="552"/>
                  </a:lnTo>
                  <a:lnTo>
                    <a:pt x="957" y="547"/>
                  </a:lnTo>
                  <a:lnTo>
                    <a:pt x="949" y="541"/>
                  </a:lnTo>
                  <a:lnTo>
                    <a:pt x="941" y="536"/>
                  </a:lnTo>
                  <a:lnTo>
                    <a:pt x="931" y="533"/>
                  </a:lnTo>
                  <a:lnTo>
                    <a:pt x="931" y="529"/>
                  </a:lnTo>
                  <a:lnTo>
                    <a:pt x="946" y="526"/>
                  </a:lnTo>
                  <a:lnTo>
                    <a:pt x="963" y="523"/>
                  </a:lnTo>
                  <a:lnTo>
                    <a:pt x="980" y="522"/>
                  </a:lnTo>
                  <a:lnTo>
                    <a:pt x="997" y="521"/>
                  </a:lnTo>
                  <a:lnTo>
                    <a:pt x="1016" y="522"/>
                  </a:lnTo>
                  <a:lnTo>
                    <a:pt x="1032" y="525"/>
                  </a:lnTo>
                  <a:lnTo>
                    <a:pt x="1047" y="528"/>
                  </a:lnTo>
                  <a:lnTo>
                    <a:pt x="1061" y="535"/>
                  </a:lnTo>
                  <a:lnTo>
                    <a:pt x="1055" y="503"/>
                  </a:lnTo>
                  <a:lnTo>
                    <a:pt x="1040" y="498"/>
                  </a:lnTo>
                  <a:lnTo>
                    <a:pt x="1024" y="495"/>
                  </a:lnTo>
                  <a:lnTo>
                    <a:pt x="1007" y="493"/>
                  </a:lnTo>
                  <a:lnTo>
                    <a:pt x="989" y="493"/>
                  </a:lnTo>
                  <a:lnTo>
                    <a:pt x="972" y="496"/>
                  </a:lnTo>
                  <a:lnTo>
                    <a:pt x="955" y="498"/>
                  </a:lnTo>
                  <a:lnTo>
                    <a:pt x="939" y="502"/>
                  </a:lnTo>
                  <a:lnTo>
                    <a:pt x="925" y="505"/>
                  </a:lnTo>
                  <a:lnTo>
                    <a:pt x="912" y="511"/>
                  </a:lnTo>
                  <a:lnTo>
                    <a:pt x="900" y="513"/>
                  </a:lnTo>
                  <a:lnTo>
                    <a:pt x="888" y="511"/>
                  </a:lnTo>
                  <a:lnTo>
                    <a:pt x="878" y="507"/>
                  </a:lnTo>
                  <a:lnTo>
                    <a:pt x="867" y="502"/>
                  </a:lnTo>
                  <a:lnTo>
                    <a:pt x="857" y="495"/>
                  </a:lnTo>
                  <a:lnTo>
                    <a:pt x="848" y="488"/>
                  </a:lnTo>
                  <a:lnTo>
                    <a:pt x="840" y="482"/>
                  </a:lnTo>
                  <a:lnTo>
                    <a:pt x="833" y="473"/>
                  </a:lnTo>
                  <a:lnTo>
                    <a:pt x="825" y="461"/>
                  </a:lnTo>
                  <a:lnTo>
                    <a:pt x="818" y="451"/>
                  </a:lnTo>
                  <a:lnTo>
                    <a:pt x="809" y="443"/>
                  </a:lnTo>
                  <a:lnTo>
                    <a:pt x="802" y="447"/>
                  </a:lnTo>
                  <a:lnTo>
                    <a:pt x="796" y="453"/>
                  </a:lnTo>
                  <a:lnTo>
                    <a:pt x="791" y="459"/>
                  </a:lnTo>
                  <a:lnTo>
                    <a:pt x="788" y="466"/>
                  </a:lnTo>
                  <a:lnTo>
                    <a:pt x="784" y="480"/>
                  </a:lnTo>
                  <a:lnTo>
                    <a:pt x="788" y="490"/>
                  </a:lnTo>
                  <a:lnTo>
                    <a:pt x="795" y="497"/>
                  </a:lnTo>
                  <a:lnTo>
                    <a:pt x="805" y="503"/>
                  </a:lnTo>
                  <a:lnTo>
                    <a:pt x="817" y="508"/>
                  </a:lnTo>
                  <a:lnTo>
                    <a:pt x="828" y="513"/>
                  </a:lnTo>
                  <a:lnTo>
                    <a:pt x="837" y="520"/>
                  </a:lnTo>
                  <a:lnTo>
                    <a:pt x="844" y="528"/>
                  </a:lnTo>
                  <a:lnTo>
                    <a:pt x="828" y="529"/>
                  </a:lnTo>
                  <a:lnTo>
                    <a:pt x="812" y="530"/>
                  </a:lnTo>
                  <a:lnTo>
                    <a:pt x="796" y="530"/>
                  </a:lnTo>
                  <a:lnTo>
                    <a:pt x="780" y="529"/>
                  </a:lnTo>
                  <a:lnTo>
                    <a:pt x="765" y="528"/>
                  </a:lnTo>
                  <a:lnTo>
                    <a:pt x="749" y="525"/>
                  </a:lnTo>
                  <a:lnTo>
                    <a:pt x="735" y="521"/>
                  </a:lnTo>
                  <a:lnTo>
                    <a:pt x="720" y="517"/>
                  </a:lnTo>
                  <a:lnTo>
                    <a:pt x="709" y="514"/>
                  </a:lnTo>
                  <a:lnTo>
                    <a:pt x="699" y="511"/>
                  </a:lnTo>
                  <a:lnTo>
                    <a:pt x="689" y="506"/>
                  </a:lnTo>
                  <a:lnTo>
                    <a:pt x="680" y="502"/>
                  </a:lnTo>
                  <a:lnTo>
                    <a:pt x="669" y="497"/>
                  </a:lnTo>
                  <a:lnTo>
                    <a:pt x="660" y="492"/>
                  </a:lnTo>
                  <a:lnTo>
                    <a:pt x="651" y="488"/>
                  </a:lnTo>
                  <a:lnTo>
                    <a:pt x="640" y="485"/>
                  </a:lnTo>
                  <a:lnTo>
                    <a:pt x="631" y="485"/>
                  </a:lnTo>
                  <a:lnTo>
                    <a:pt x="622" y="489"/>
                  </a:lnTo>
                  <a:lnTo>
                    <a:pt x="615" y="492"/>
                  </a:lnTo>
                  <a:lnTo>
                    <a:pt x="607" y="497"/>
                  </a:lnTo>
                  <a:lnTo>
                    <a:pt x="603" y="503"/>
                  </a:lnTo>
                  <a:lnTo>
                    <a:pt x="602" y="508"/>
                  </a:lnTo>
                  <a:lnTo>
                    <a:pt x="603" y="514"/>
                  </a:lnTo>
                  <a:lnTo>
                    <a:pt x="606" y="520"/>
                  </a:lnTo>
                  <a:lnTo>
                    <a:pt x="608" y="530"/>
                  </a:lnTo>
                  <a:lnTo>
                    <a:pt x="613" y="540"/>
                  </a:lnTo>
                  <a:lnTo>
                    <a:pt x="620" y="547"/>
                  </a:lnTo>
                  <a:lnTo>
                    <a:pt x="627" y="553"/>
                  </a:lnTo>
                  <a:lnTo>
                    <a:pt x="636" y="560"/>
                  </a:lnTo>
                  <a:lnTo>
                    <a:pt x="645" y="565"/>
                  </a:lnTo>
                  <a:lnTo>
                    <a:pt x="654" y="570"/>
                  </a:lnTo>
                  <a:lnTo>
                    <a:pt x="663" y="573"/>
                  </a:lnTo>
                  <a:lnTo>
                    <a:pt x="671" y="574"/>
                  </a:lnTo>
                  <a:lnTo>
                    <a:pt x="681" y="575"/>
                  </a:lnTo>
                  <a:lnTo>
                    <a:pt x="689" y="576"/>
                  </a:lnTo>
                  <a:lnTo>
                    <a:pt x="696" y="580"/>
                  </a:lnTo>
                  <a:lnTo>
                    <a:pt x="707" y="580"/>
                  </a:lnTo>
                  <a:lnTo>
                    <a:pt x="720" y="579"/>
                  </a:lnTo>
                  <a:lnTo>
                    <a:pt x="731" y="579"/>
                  </a:lnTo>
                  <a:lnTo>
                    <a:pt x="744" y="578"/>
                  </a:lnTo>
                  <a:lnTo>
                    <a:pt x="756" y="575"/>
                  </a:lnTo>
                  <a:lnTo>
                    <a:pt x="768" y="574"/>
                  </a:lnTo>
                  <a:lnTo>
                    <a:pt x="780" y="572"/>
                  </a:lnTo>
                  <a:lnTo>
                    <a:pt x="792" y="570"/>
                  </a:lnTo>
                  <a:lnTo>
                    <a:pt x="804" y="566"/>
                  </a:lnTo>
                  <a:lnTo>
                    <a:pt x="817" y="563"/>
                  </a:lnTo>
                  <a:lnTo>
                    <a:pt x="828" y="560"/>
                  </a:lnTo>
                  <a:lnTo>
                    <a:pt x="840" y="556"/>
                  </a:lnTo>
                  <a:lnTo>
                    <a:pt x="852" y="552"/>
                  </a:lnTo>
                  <a:lnTo>
                    <a:pt x="864" y="548"/>
                  </a:lnTo>
                  <a:lnTo>
                    <a:pt x="874" y="543"/>
                  </a:lnTo>
                  <a:lnTo>
                    <a:pt x="886" y="538"/>
                  </a:lnTo>
                  <a:lnTo>
                    <a:pt x="891" y="544"/>
                  </a:lnTo>
                  <a:lnTo>
                    <a:pt x="898" y="548"/>
                  </a:lnTo>
                  <a:lnTo>
                    <a:pt x="905" y="551"/>
                  </a:lnTo>
                  <a:lnTo>
                    <a:pt x="914" y="553"/>
                  </a:lnTo>
                  <a:lnTo>
                    <a:pt x="923" y="557"/>
                  </a:lnTo>
                  <a:lnTo>
                    <a:pt x="929" y="560"/>
                  </a:lnTo>
                  <a:lnTo>
                    <a:pt x="936" y="565"/>
                  </a:lnTo>
                  <a:lnTo>
                    <a:pt x="942" y="572"/>
                  </a:lnTo>
                  <a:lnTo>
                    <a:pt x="940" y="586"/>
                  </a:lnTo>
                  <a:lnTo>
                    <a:pt x="936" y="598"/>
                  </a:lnTo>
                  <a:lnTo>
                    <a:pt x="932" y="610"/>
                  </a:lnTo>
                  <a:lnTo>
                    <a:pt x="927" y="621"/>
                  </a:lnTo>
                  <a:lnTo>
                    <a:pt x="920" y="633"/>
                  </a:lnTo>
                  <a:lnTo>
                    <a:pt x="913" y="643"/>
                  </a:lnTo>
                  <a:lnTo>
                    <a:pt x="906" y="654"/>
                  </a:lnTo>
                  <a:lnTo>
                    <a:pt x="898" y="663"/>
                  </a:lnTo>
                  <a:lnTo>
                    <a:pt x="876" y="659"/>
                  </a:lnTo>
                  <a:lnTo>
                    <a:pt x="855" y="657"/>
                  </a:lnTo>
                  <a:lnTo>
                    <a:pt x="832" y="654"/>
                  </a:lnTo>
                  <a:lnTo>
                    <a:pt x="810" y="651"/>
                  </a:lnTo>
                  <a:lnTo>
                    <a:pt x="788" y="649"/>
                  </a:lnTo>
                  <a:lnTo>
                    <a:pt x="766" y="647"/>
                  </a:lnTo>
                  <a:lnTo>
                    <a:pt x="743" y="646"/>
                  </a:lnTo>
                  <a:lnTo>
                    <a:pt x="721" y="644"/>
                  </a:lnTo>
                  <a:lnTo>
                    <a:pt x="699" y="643"/>
                  </a:lnTo>
                  <a:lnTo>
                    <a:pt x="677" y="643"/>
                  </a:lnTo>
                  <a:lnTo>
                    <a:pt x="654" y="644"/>
                  </a:lnTo>
                  <a:lnTo>
                    <a:pt x="632" y="646"/>
                  </a:lnTo>
                  <a:lnTo>
                    <a:pt x="610" y="648"/>
                  </a:lnTo>
                  <a:lnTo>
                    <a:pt x="589" y="651"/>
                  </a:lnTo>
                  <a:lnTo>
                    <a:pt x="567" y="656"/>
                  </a:lnTo>
                  <a:lnTo>
                    <a:pt x="545" y="661"/>
                  </a:lnTo>
                  <a:lnTo>
                    <a:pt x="525" y="665"/>
                  </a:lnTo>
                  <a:lnTo>
                    <a:pt x="506" y="670"/>
                  </a:lnTo>
                  <a:lnTo>
                    <a:pt x="486" y="674"/>
                  </a:lnTo>
                  <a:lnTo>
                    <a:pt x="468" y="680"/>
                  </a:lnTo>
                  <a:lnTo>
                    <a:pt x="448" y="686"/>
                  </a:lnTo>
                  <a:lnTo>
                    <a:pt x="428" y="693"/>
                  </a:lnTo>
                  <a:lnTo>
                    <a:pt x="410" y="700"/>
                  </a:lnTo>
                  <a:lnTo>
                    <a:pt x="392" y="707"/>
                  </a:lnTo>
                  <a:lnTo>
                    <a:pt x="372" y="715"/>
                  </a:lnTo>
                  <a:lnTo>
                    <a:pt x="354" y="722"/>
                  </a:lnTo>
                  <a:lnTo>
                    <a:pt x="335" y="730"/>
                  </a:lnTo>
                  <a:lnTo>
                    <a:pt x="317" y="738"/>
                  </a:lnTo>
                  <a:lnTo>
                    <a:pt x="298" y="747"/>
                  </a:lnTo>
                  <a:lnTo>
                    <a:pt x="280" y="755"/>
                  </a:lnTo>
                  <a:lnTo>
                    <a:pt x="263" y="764"/>
                  </a:lnTo>
                  <a:lnTo>
                    <a:pt x="244" y="774"/>
                  </a:lnTo>
                  <a:lnTo>
                    <a:pt x="227" y="782"/>
                  </a:lnTo>
                  <a:lnTo>
                    <a:pt x="208" y="791"/>
                  </a:lnTo>
                  <a:lnTo>
                    <a:pt x="189" y="799"/>
                  </a:lnTo>
                  <a:lnTo>
                    <a:pt x="169" y="809"/>
                  </a:lnTo>
                  <a:lnTo>
                    <a:pt x="150" y="820"/>
                  </a:lnTo>
                  <a:lnTo>
                    <a:pt x="131" y="831"/>
                  </a:lnTo>
                  <a:lnTo>
                    <a:pt x="115" y="844"/>
                  </a:lnTo>
                  <a:lnTo>
                    <a:pt x="101" y="859"/>
                  </a:lnTo>
                  <a:lnTo>
                    <a:pt x="85" y="877"/>
                  </a:lnTo>
                  <a:lnTo>
                    <a:pt x="68" y="896"/>
                  </a:lnTo>
                  <a:lnTo>
                    <a:pt x="51" y="913"/>
                  </a:lnTo>
                  <a:lnTo>
                    <a:pt x="33" y="933"/>
                  </a:lnTo>
                  <a:lnTo>
                    <a:pt x="18" y="952"/>
                  </a:lnTo>
                  <a:lnTo>
                    <a:pt x="7" y="974"/>
                  </a:lnTo>
                  <a:lnTo>
                    <a:pt x="1" y="999"/>
                  </a:lnTo>
                  <a:lnTo>
                    <a:pt x="0" y="1027"/>
                  </a:lnTo>
                  <a:lnTo>
                    <a:pt x="9" y="1054"/>
                  </a:lnTo>
                  <a:lnTo>
                    <a:pt x="22" y="1077"/>
                  </a:lnTo>
                  <a:lnTo>
                    <a:pt x="38" y="1097"/>
                  </a:lnTo>
                  <a:lnTo>
                    <a:pt x="59" y="1115"/>
                  </a:lnTo>
                  <a:lnTo>
                    <a:pt x="81" y="1130"/>
                  </a:lnTo>
                  <a:lnTo>
                    <a:pt x="105" y="1143"/>
                  </a:lnTo>
                  <a:lnTo>
                    <a:pt x="131" y="1155"/>
                  </a:lnTo>
                  <a:lnTo>
                    <a:pt x="158" y="1164"/>
                  </a:lnTo>
                  <a:lnTo>
                    <a:pt x="163" y="1165"/>
                  </a:lnTo>
                  <a:lnTo>
                    <a:pt x="168" y="1168"/>
                  </a:lnTo>
                  <a:lnTo>
                    <a:pt x="174" y="1170"/>
                  </a:lnTo>
                  <a:lnTo>
                    <a:pt x="178" y="1172"/>
                  </a:lnTo>
                  <a:lnTo>
                    <a:pt x="183" y="1175"/>
                  </a:lnTo>
                  <a:lnTo>
                    <a:pt x="188" y="1177"/>
                  </a:lnTo>
                  <a:lnTo>
                    <a:pt x="192" y="1179"/>
                  </a:lnTo>
                  <a:lnTo>
                    <a:pt x="197" y="1181"/>
                  </a:lnTo>
                  <a:lnTo>
                    <a:pt x="207" y="1188"/>
                  </a:lnTo>
                  <a:lnTo>
                    <a:pt x="218" y="1196"/>
                  </a:lnTo>
                  <a:lnTo>
                    <a:pt x="228" y="1204"/>
                  </a:lnTo>
                  <a:lnTo>
                    <a:pt x="238" y="1214"/>
                  </a:lnTo>
                  <a:lnTo>
                    <a:pt x="248" y="1223"/>
                  </a:lnTo>
                  <a:lnTo>
                    <a:pt x="258" y="1231"/>
                  </a:lnTo>
                  <a:lnTo>
                    <a:pt x="267" y="1239"/>
                  </a:lnTo>
                  <a:lnTo>
                    <a:pt x="278" y="1247"/>
                  </a:lnTo>
                  <a:lnTo>
                    <a:pt x="288" y="1255"/>
                  </a:lnTo>
                  <a:lnTo>
                    <a:pt x="299" y="1261"/>
                  </a:lnTo>
                  <a:lnTo>
                    <a:pt x="311" y="1267"/>
                  </a:lnTo>
                  <a:lnTo>
                    <a:pt x="324" y="1271"/>
                  </a:lnTo>
                  <a:lnTo>
                    <a:pt x="337" y="1275"/>
                  </a:lnTo>
                  <a:lnTo>
                    <a:pt x="351" y="1276"/>
                  </a:lnTo>
                  <a:lnTo>
                    <a:pt x="367" y="1276"/>
                  </a:lnTo>
                  <a:lnTo>
                    <a:pt x="383" y="1274"/>
                  </a:lnTo>
                  <a:lnTo>
                    <a:pt x="395" y="1269"/>
                  </a:lnTo>
                  <a:lnTo>
                    <a:pt x="405" y="1266"/>
                  </a:lnTo>
                  <a:lnTo>
                    <a:pt x="417" y="1261"/>
                  </a:lnTo>
                  <a:lnTo>
                    <a:pt x="430" y="1256"/>
                  </a:lnTo>
                  <a:lnTo>
                    <a:pt x="441" y="1253"/>
                  </a:lnTo>
                  <a:lnTo>
                    <a:pt x="453" y="1248"/>
                  </a:lnTo>
                  <a:lnTo>
                    <a:pt x="464" y="1244"/>
                  </a:lnTo>
                  <a:lnTo>
                    <a:pt x="477" y="1240"/>
                  </a:lnTo>
                  <a:lnTo>
                    <a:pt x="488" y="1236"/>
                  </a:lnTo>
                  <a:lnTo>
                    <a:pt x="501" y="1232"/>
                  </a:lnTo>
                  <a:lnTo>
                    <a:pt x="512" y="1228"/>
                  </a:lnTo>
                  <a:lnTo>
                    <a:pt x="525" y="1224"/>
                  </a:lnTo>
                  <a:lnTo>
                    <a:pt x="537" y="1221"/>
                  </a:lnTo>
                  <a:lnTo>
                    <a:pt x="549" y="1216"/>
                  </a:lnTo>
                  <a:lnTo>
                    <a:pt x="561" y="1213"/>
                  </a:lnTo>
                  <a:lnTo>
                    <a:pt x="572" y="1209"/>
                  </a:lnTo>
                  <a:lnTo>
                    <a:pt x="575" y="1211"/>
                  </a:lnTo>
                  <a:lnTo>
                    <a:pt x="567" y="1224"/>
                  </a:lnTo>
                  <a:lnTo>
                    <a:pt x="559" y="1236"/>
                  </a:lnTo>
                  <a:lnTo>
                    <a:pt x="552" y="1248"/>
                  </a:lnTo>
                  <a:lnTo>
                    <a:pt x="545" y="1261"/>
                  </a:lnTo>
                  <a:lnTo>
                    <a:pt x="538" y="1274"/>
                  </a:lnTo>
                  <a:lnTo>
                    <a:pt x="533" y="1286"/>
                  </a:lnTo>
                  <a:lnTo>
                    <a:pt x="529" y="1300"/>
                  </a:lnTo>
                  <a:lnTo>
                    <a:pt x="526" y="1314"/>
                  </a:lnTo>
                  <a:lnTo>
                    <a:pt x="525" y="1340"/>
                  </a:lnTo>
                  <a:lnTo>
                    <a:pt x="529" y="1365"/>
                  </a:lnTo>
                  <a:lnTo>
                    <a:pt x="536" y="1387"/>
                  </a:lnTo>
                  <a:lnTo>
                    <a:pt x="545" y="1407"/>
                  </a:lnTo>
                  <a:lnTo>
                    <a:pt x="557" y="1426"/>
                  </a:lnTo>
                  <a:lnTo>
                    <a:pt x="572" y="1442"/>
                  </a:lnTo>
                  <a:lnTo>
                    <a:pt x="589" y="1457"/>
                  </a:lnTo>
                  <a:lnTo>
                    <a:pt x="607" y="1471"/>
                  </a:lnTo>
                  <a:lnTo>
                    <a:pt x="620" y="1481"/>
                  </a:lnTo>
                  <a:lnTo>
                    <a:pt x="632" y="1490"/>
                  </a:lnTo>
                  <a:lnTo>
                    <a:pt x="646" y="1497"/>
                  </a:lnTo>
                  <a:lnTo>
                    <a:pt x="661" y="1504"/>
                  </a:lnTo>
                  <a:lnTo>
                    <a:pt x="676" y="1509"/>
                  </a:lnTo>
                  <a:lnTo>
                    <a:pt x="692" y="1512"/>
                  </a:lnTo>
                  <a:lnTo>
                    <a:pt x="708" y="1514"/>
                  </a:lnTo>
                  <a:lnTo>
                    <a:pt x="724" y="1516"/>
                  </a:lnTo>
                  <a:lnTo>
                    <a:pt x="741" y="1517"/>
                  </a:lnTo>
                  <a:lnTo>
                    <a:pt x="758" y="1517"/>
                  </a:lnTo>
                  <a:lnTo>
                    <a:pt x="775" y="1516"/>
                  </a:lnTo>
                  <a:lnTo>
                    <a:pt x="792" y="1516"/>
                  </a:lnTo>
                  <a:lnTo>
                    <a:pt x="809" y="1514"/>
                  </a:lnTo>
                  <a:lnTo>
                    <a:pt x="826" y="1512"/>
                  </a:lnTo>
                  <a:lnTo>
                    <a:pt x="843" y="1511"/>
                  </a:lnTo>
                  <a:lnTo>
                    <a:pt x="859" y="1510"/>
                  </a:lnTo>
                  <a:lnTo>
                    <a:pt x="876" y="1506"/>
                  </a:lnTo>
                  <a:lnTo>
                    <a:pt x="894" y="1503"/>
                  </a:lnTo>
                  <a:lnTo>
                    <a:pt x="911" y="1499"/>
                  </a:lnTo>
                  <a:lnTo>
                    <a:pt x="928" y="1496"/>
                  </a:lnTo>
                  <a:lnTo>
                    <a:pt x="947" y="1493"/>
                  </a:lnTo>
                  <a:lnTo>
                    <a:pt x="964" y="1488"/>
                  </a:lnTo>
                  <a:lnTo>
                    <a:pt x="982" y="1484"/>
                  </a:lnTo>
                  <a:lnTo>
                    <a:pt x="1000" y="1479"/>
                  </a:lnTo>
                  <a:lnTo>
                    <a:pt x="1017" y="1474"/>
                  </a:lnTo>
                  <a:lnTo>
                    <a:pt x="1033" y="1468"/>
                  </a:lnTo>
                  <a:lnTo>
                    <a:pt x="1050" y="1463"/>
                  </a:lnTo>
                  <a:lnTo>
                    <a:pt x="1067" y="1457"/>
                  </a:lnTo>
                  <a:lnTo>
                    <a:pt x="1081" y="1450"/>
                  </a:lnTo>
                  <a:lnTo>
                    <a:pt x="1096" y="1442"/>
                  </a:lnTo>
                  <a:lnTo>
                    <a:pt x="1110" y="1434"/>
                  </a:lnTo>
                  <a:lnTo>
                    <a:pt x="1124" y="1425"/>
                  </a:lnTo>
                  <a:lnTo>
                    <a:pt x="1137" y="1419"/>
                  </a:lnTo>
                  <a:lnTo>
                    <a:pt x="1148" y="1412"/>
                  </a:lnTo>
                  <a:lnTo>
                    <a:pt x="1159" y="1404"/>
                  </a:lnTo>
                  <a:lnTo>
                    <a:pt x="1170" y="1396"/>
                  </a:lnTo>
                  <a:lnTo>
                    <a:pt x="1181" y="1388"/>
                  </a:lnTo>
                  <a:lnTo>
                    <a:pt x="1192" y="1378"/>
                  </a:lnTo>
                  <a:lnTo>
                    <a:pt x="1204" y="1372"/>
                  </a:lnTo>
                  <a:lnTo>
                    <a:pt x="1215" y="1365"/>
                  </a:lnTo>
                  <a:lnTo>
                    <a:pt x="1225" y="1374"/>
                  </a:lnTo>
                  <a:lnTo>
                    <a:pt x="1232" y="1384"/>
                  </a:lnTo>
                  <a:lnTo>
                    <a:pt x="1237" y="1395"/>
                  </a:lnTo>
                  <a:lnTo>
                    <a:pt x="1242" y="1406"/>
                  </a:lnTo>
                  <a:lnTo>
                    <a:pt x="1246" y="1418"/>
                  </a:lnTo>
                  <a:lnTo>
                    <a:pt x="1252" y="1428"/>
                  </a:lnTo>
                  <a:lnTo>
                    <a:pt x="1261" y="1437"/>
                  </a:lnTo>
                  <a:lnTo>
                    <a:pt x="1273" y="1444"/>
                  </a:lnTo>
                  <a:lnTo>
                    <a:pt x="1269" y="1472"/>
                  </a:lnTo>
                  <a:lnTo>
                    <a:pt x="1260" y="1497"/>
                  </a:lnTo>
                  <a:lnTo>
                    <a:pt x="1249" y="1521"/>
                  </a:lnTo>
                  <a:lnTo>
                    <a:pt x="1236" y="1543"/>
                  </a:lnTo>
                  <a:lnTo>
                    <a:pt x="1223" y="1565"/>
                  </a:lnTo>
                  <a:lnTo>
                    <a:pt x="1213" y="1589"/>
                  </a:lnTo>
                  <a:lnTo>
                    <a:pt x="1207" y="1615"/>
                  </a:lnTo>
                  <a:lnTo>
                    <a:pt x="1207" y="1642"/>
                  </a:lnTo>
                  <a:lnTo>
                    <a:pt x="1217" y="1657"/>
                  </a:lnTo>
                  <a:lnTo>
                    <a:pt x="1229" y="1672"/>
                  </a:lnTo>
                  <a:lnTo>
                    <a:pt x="1242" y="1686"/>
                  </a:lnTo>
                  <a:lnTo>
                    <a:pt x="1257" y="1698"/>
                  </a:lnTo>
                  <a:lnTo>
                    <a:pt x="1272" y="1709"/>
                  </a:lnTo>
                  <a:lnTo>
                    <a:pt x="1288" y="1720"/>
                  </a:lnTo>
                  <a:lnTo>
                    <a:pt x="1305" y="1729"/>
                  </a:lnTo>
                  <a:lnTo>
                    <a:pt x="1322" y="1738"/>
                  </a:lnTo>
                  <a:lnTo>
                    <a:pt x="1334" y="1736"/>
                  </a:lnTo>
                  <a:lnTo>
                    <a:pt x="1330" y="1717"/>
                  </a:lnTo>
                  <a:lnTo>
                    <a:pt x="1325" y="1698"/>
                  </a:lnTo>
                  <a:lnTo>
                    <a:pt x="1321" y="1678"/>
                  </a:lnTo>
                  <a:lnTo>
                    <a:pt x="1320" y="1660"/>
                  </a:lnTo>
                  <a:lnTo>
                    <a:pt x="1328" y="1657"/>
                  </a:lnTo>
                  <a:lnTo>
                    <a:pt x="1335" y="1656"/>
                  </a:lnTo>
                  <a:lnTo>
                    <a:pt x="1342" y="1656"/>
                  </a:lnTo>
                  <a:lnTo>
                    <a:pt x="1349" y="1657"/>
                  </a:lnTo>
                  <a:lnTo>
                    <a:pt x="1354" y="1658"/>
                  </a:lnTo>
                  <a:lnTo>
                    <a:pt x="1361" y="1658"/>
                  </a:lnTo>
                  <a:lnTo>
                    <a:pt x="1368" y="1657"/>
                  </a:lnTo>
                  <a:lnTo>
                    <a:pt x="1376" y="1655"/>
                  </a:lnTo>
                  <a:lnTo>
                    <a:pt x="1371" y="1646"/>
                  </a:lnTo>
                  <a:lnTo>
                    <a:pt x="1363" y="1638"/>
                  </a:lnTo>
                  <a:lnTo>
                    <a:pt x="1352" y="1630"/>
                  </a:lnTo>
                  <a:lnTo>
                    <a:pt x="1343" y="1623"/>
                  </a:lnTo>
                  <a:lnTo>
                    <a:pt x="1334" y="1615"/>
                  </a:lnTo>
                  <a:lnTo>
                    <a:pt x="1326" y="1605"/>
                  </a:lnTo>
                  <a:lnTo>
                    <a:pt x="1321" y="1595"/>
                  </a:lnTo>
                  <a:lnTo>
                    <a:pt x="1320" y="1581"/>
                  </a:lnTo>
                  <a:lnTo>
                    <a:pt x="1325" y="1573"/>
                  </a:lnTo>
                  <a:lnTo>
                    <a:pt x="1329" y="1566"/>
                  </a:lnTo>
                  <a:lnTo>
                    <a:pt x="1334" y="1559"/>
                  </a:lnTo>
                  <a:lnTo>
                    <a:pt x="1338" y="1552"/>
                  </a:lnTo>
                  <a:lnTo>
                    <a:pt x="1342" y="1546"/>
                  </a:lnTo>
                  <a:lnTo>
                    <a:pt x="1346" y="1537"/>
                  </a:lnTo>
                  <a:lnTo>
                    <a:pt x="1351" y="1531"/>
                  </a:lnTo>
                  <a:lnTo>
                    <a:pt x="1356" y="1523"/>
                  </a:lnTo>
                  <a:lnTo>
                    <a:pt x="1359" y="1510"/>
                  </a:lnTo>
                  <a:lnTo>
                    <a:pt x="1363" y="1496"/>
                  </a:lnTo>
                  <a:lnTo>
                    <a:pt x="1366" y="1483"/>
                  </a:lnTo>
                  <a:lnTo>
                    <a:pt x="1366" y="1472"/>
                  </a:lnTo>
                  <a:lnTo>
                    <a:pt x="1366" y="1467"/>
                  </a:lnTo>
                  <a:lnTo>
                    <a:pt x="1365" y="1461"/>
                  </a:lnTo>
                  <a:lnTo>
                    <a:pt x="1363" y="1456"/>
                  </a:lnTo>
                  <a:lnTo>
                    <a:pt x="1360" y="1449"/>
                  </a:lnTo>
                  <a:lnTo>
                    <a:pt x="1360" y="1442"/>
                  </a:lnTo>
                  <a:lnTo>
                    <a:pt x="1364" y="1436"/>
                  </a:lnTo>
                  <a:lnTo>
                    <a:pt x="1367" y="1431"/>
                  </a:lnTo>
                  <a:lnTo>
                    <a:pt x="1368" y="1428"/>
                  </a:lnTo>
                  <a:lnTo>
                    <a:pt x="1368" y="1403"/>
                  </a:lnTo>
                  <a:lnTo>
                    <a:pt x="1361" y="1381"/>
                  </a:lnTo>
                  <a:lnTo>
                    <a:pt x="1350" y="1362"/>
                  </a:lnTo>
                  <a:lnTo>
                    <a:pt x="1335" y="1345"/>
                  </a:lnTo>
                  <a:lnTo>
                    <a:pt x="1319" y="1328"/>
                  </a:lnTo>
                  <a:lnTo>
                    <a:pt x="1304" y="1310"/>
                  </a:lnTo>
                  <a:lnTo>
                    <a:pt x="1292" y="1291"/>
                  </a:lnTo>
                  <a:lnTo>
                    <a:pt x="1287" y="1269"/>
                  </a:lnTo>
                  <a:lnTo>
                    <a:pt x="1288" y="1269"/>
                  </a:lnTo>
                  <a:lnTo>
                    <a:pt x="1283" y="1248"/>
                  </a:lnTo>
                  <a:lnTo>
                    <a:pt x="1284" y="1226"/>
                  </a:lnTo>
                  <a:lnTo>
                    <a:pt x="1288" y="1204"/>
                  </a:lnTo>
                  <a:lnTo>
                    <a:pt x="1288" y="1183"/>
                  </a:lnTo>
                  <a:lnTo>
                    <a:pt x="1291" y="1179"/>
                  </a:lnTo>
                  <a:lnTo>
                    <a:pt x="1292" y="1175"/>
                  </a:lnTo>
                  <a:lnTo>
                    <a:pt x="1295" y="1172"/>
                  </a:lnTo>
                  <a:lnTo>
                    <a:pt x="1299" y="1175"/>
                  </a:lnTo>
                  <a:lnTo>
                    <a:pt x="1299" y="1188"/>
                  </a:lnTo>
                  <a:lnTo>
                    <a:pt x="1301" y="1201"/>
                  </a:lnTo>
                  <a:lnTo>
                    <a:pt x="1306" y="1213"/>
                  </a:lnTo>
                  <a:lnTo>
                    <a:pt x="1312" y="1224"/>
                  </a:lnTo>
                  <a:lnTo>
                    <a:pt x="1319" y="1234"/>
                  </a:lnTo>
                  <a:lnTo>
                    <a:pt x="1327" y="1244"/>
                  </a:lnTo>
                  <a:lnTo>
                    <a:pt x="1335" y="1253"/>
                  </a:lnTo>
                  <a:lnTo>
                    <a:pt x="1343" y="1262"/>
                  </a:lnTo>
                  <a:lnTo>
                    <a:pt x="1359" y="1269"/>
                  </a:lnTo>
                  <a:lnTo>
                    <a:pt x="1373" y="1278"/>
                  </a:lnTo>
                  <a:lnTo>
                    <a:pt x="1384" y="1290"/>
                  </a:lnTo>
                  <a:lnTo>
                    <a:pt x="1395" y="1302"/>
                  </a:lnTo>
                  <a:lnTo>
                    <a:pt x="1405" y="1315"/>
                  </a:lnTo>
                  <a:lnTo>
                    <a:pt x="1416" y="1328"/>
                  </a:lnTo>
                  <a:lnTo>
                    <a:pt x="1428" y="1339"/>
                  </a:lnTo>
                  <a:lnTo>
                    <a:pt x="1442" y="1350"/>
                  </a:lnTo>
                  <a:lnTo>
                    <a:pt x="1454" y="1357"/>
                  </a:lnTo>
                  <a:lnTo>
                    <a:pt x="1466" y="1362"/>
                  </a:lnTo>
                  <a:lnTo>
                    <a:pt x="1480" y="1366"/>
                  </a:lnTo>
                  <a:lnTo>
                    <a:pt x="1495" y="1367"/>
                  </a:lnTo>
                  <a:lnTo>
                    <a:pt x="1509" y="1367"/>
                  </a:lnTo>
                  <a:lnTo>
                    <a:pt x="1523" y="1366"/>
                  </a:lnTo>
                  <a:lnTo>
                    <a:pt x="1536" y="1362"/>
                  </a:lnTo>
                  <a:lnTo>
                    <a:pt x="1550" y="1359"/>
                  </a:lnTo>
                  <a:lnTo>
                    <a:pt x="1558" y="1354"/>
                  </a:lnTo>
                  <a:lnTo>
                    <a:pt x="1565" y="1349"/>
                  </a:lnTo>
                  <a:lnTo>
                    <a:pt x="1571" y="1342"/>
                  </a:lnTo>
                  <a:lnTo>
                    <a:pt x="1577" y="1335"/>
                  </a:lnTo>
                  <a:lnTo>
                    <a:pt x="1581" y="1328"/>
                  </a:lnTo>
                  <a:lnTo>
                    <a:pt x="1585" y="1320"/>
                  </a:lnTo>
                  <a:lnTo>
                    <a:pt x="1588" y="1310"/>
                  </a:lnTo>
                  <a:lnTo>
                    <a:pt x="1591" y="1300"/>
                  </a:lnTo>
                  <a:lnTo>
                    <a:pt x="1587" y="1279"/>
                  </a:lnTo>
                  <a:lnTo>
                    <a:pt x="1584" y="1260"/>
                  </a:lnTo>
                  <a:lnTo>
                    <a:pt x="1577" y="1243"/>
                  </a:lnTo>
                  <a:lnTo>
                    <a:pt x="1565" y="1225"/>
                  </a:lnTo>
                  <a:lnTo>
                    <a:pt x="1577" y="1203"/>
                  </a:lnTo>
                  <a:lnTo>
                    <a:pt x="1578" y="1196"/>
                  </a:lnTo>
                  <a:lnTo>
                    <a:pt x="1579" y="1187"/>
                  </a:lnTo>
                  <a:lnTo>
                    <a:pt x="1579" y="1180"/>
                  </a:lnTo>
                  <a:lnTo>
                    <a:pt x="1578" y="1175"/>
                  </a:lnTo>
                  <a:lnTo>
                    <a:pt x="1579" y="1160"/>
                  </a:lnTo>
                  <a:lnTo>
                    <a:pt x="1576" y="1146"/>
                  </a:lnTo>
                  <a:lnTo>
                    <a:pt x="1569" y="1132"/>
                  </a:lnTo>
                  <a:lnTo>
                    <a:pt x="1563" y="1120"/>
                  </a:lnTo>
                  <a:lnTo>
                    <a:pt x="1558" y="1115"/>
                  </a:lnTo>
                  <a:lnTo>
                    <a:pt x="1557" y="1109"/>
                  </a:lnTo>
                  <a:lnTo>
                    <a:pt x="1555" y="1102"/>
                  </a:lnTo>
                  <a:lnTo>
                    <a:pt x="1550" y="1096"/>
                  </a:lnTo>
                  <a:lnTo>
                    <a:pt x="1543" y="1089"/>
                  </a:lnTo>
                  <a:lnTo>
                    <a:pt x="1541" y="1081"/>
                  </a:lnTo>
                  <a:lnTo>
                    <a:pt x="1543" y="1073"/>
                  </a:lnTo>
                  <a:lnTo>
                    <a:pt x="1549" y="1064"/>
                  </a:lnTo>
                  <a:lnTo>
                    <a:pt x="1556" y="1065"/>
                  </a:lnTo>
                  <a:lnTo>
                    <a:pt x="1563" y="1067"/>
                  </a:lnTo>
                  <a:lnTo>
                    <a:pt x="1570" y="1070"/>
                  </a:lnTo>
                  <a:lnTo>
                    <a:pt x="1578" y="1073"/>
                  </a:lnTo>
                  <a:lnTo>
                    <a:pt x="1585" y="1077"/>
                  </a:lnTo>
                  <a:lnTo>
                    <a:pt x="1592" y="1080"/>
                  </a:lnTo>
                  <a:lnTo>
                    <a:pt x="1599" y="1085"/>
                  </a:lnTo>
                  <a:lnTo>
                    <a:pt x="1606" y="1088"/>
                  </a:lnTo>
                  <a:lnTo>
                    <a:pt x="1614" y="1105"/>
                  </a:lnTo>
                  <a:lnTo>
                    <a:pt x="1617" y="1122"/>
                  </a:lnTo>
                  <a:lnTo>
                    <a:pt x="1619" y="1140"/>
                  </a:lnTo>
                  <a:lnTo>
                    <a:pt x="1622" y="1160"/>
                  </a:lnTo>
                  <a:lnTo>
                    <a:pt x="1624" y="1162"/>
                  </a:lnTo>
                  <a:lnTo>
                    <a:pt x="1622" y="1160"/>
                  </a:lnTo>
                  <a:lnTo>
                    <a:pt x="1619" y="1158"/>
                  </a:lnTo>
                  <a:lnTo>
                    <a:pt x="1622" y="1160"/>
                  </a:lnTo>
                  <a:lnTo>
                    <a:pt x="1619" y="1176"/>
                  </a:lnTo>
                  <a:lnTo>
                    <a:pt x="1619" y="1195"/>
                  </a:lnTo>
                  <a:lnTo>
                    <a:pt x="1619" y="1214"/>
                  </a:lnTo>
                  <a:lnTo>
                    <a:pt x="1619" y="1231"/>
                  </a:lnTo>
                  <a:lnTo>
                    <a:pt x="1623" y="1243"/>
                  </a:lnTo>
                  <a:lnTo>
                    <a:pt x="1629" y="1252"/>
                  </a:lnTo>
                  <a:lnTo>
                    <a:pt x="1634" y="1260"/>
                  </a:lnTo>
                  <a:lnTo>
                    <a:pt x="1640" y="1267"/>
                  </a:lnTo>
                  <a:lnTo>
                    <a:pt x="1647" y="1272"/>
                  </a:lnTo>
                  <a:lnTo>
                    <a:pt x="1655" y="1279"/>
                  </a:lnTo>
                  <a:lnTo>
                    <a:pt x="1663" y="1286"/>
                  </a:lnTo>
                  <a:lnTo>
                    <a:pt x="1672" y="1293"/>
                  </a:lnTo>
                  <a:lnTo>
                    <a:pt x="1685" y="1307"/>
                  </a:lnTo>
                  <a:lnTo>
                    <a:pt x="1700" y="1320"/>
                  </a:lnTo>
                  <a:lnTo>
                    <a:pt x="1717" y="1329"/>
                  </a:lnTo>
                  <a:lnTo>
                    <a:pt x="1735" y="1337"/>
                  </a:lnTo>
                  <a:lnTo>
                    <a:pt x="1753" y="1345"/>
                  </a:lnTo>
                  <a:lnTo>
                    <a:pt x="1771" y="1353"/>
                  </a:lnTo>
                  <a:lnTo>
                    <a:pt x="1789" y="1362"/>
                  </a:lnTo>
                  <a:lnTo>
                    <a:pt x="1805" y="1374"/>
                  </a:lnTo>
                  <a:lnTo>
                    <a:pt x="1819" y="1398"/>
                  </a:lnTo>
                  <a:lnTo>
                    <a:pt x="1823" y="1425"/>
                  </a:lnTo>
                  <a:lnTo>
                    <a:pt x="1826" y="1452"/>
                  </a:lnTo>
                  <a:lnTo>
                    <a:pt x="1838" y="1479"/>
                  </a:lnTo>
                  <a:lnTo>
                    <a:pt x="1846" y="1475"/>
                  </a:lnTo>
                  <a:lnTo>
                    <a:pt x="1854" y="1470"/>
                  </a:lnTo>
                  <a:lnTo>
                    <a:pt x="1861" y="1464"/>
                  </a:lnTo>
                  <a:lnTo>
                    <a:pt x="1867" y="1457"/>
                  </a:lnTo>
                  <a:lnTo>
                    <a:pt x="1873" y="1450"/>
                  </a:lnTo>
                  <a:lnTo>
                    <a:pt x="1879" y="1442"/>
                  </a:lnTo>
                  <a:lnTo>
                    <a:pt x="1885" y="1435"/>
                  </a:lnTo>
                  <a:lnTo>
                    <a:pt x="1891" y="1428"/>
                  </a:lnTo>
                  <a:lnTo>
                    <a:pt x="1895" y="1428"/>
                  </a:lnTo>
                  <a:lnTo>
                    <a:pt x="1902" y="1443"/>
                  </a:lnTo>
                  <a:lnTo>
                    <a:pt x="1906" y="1456"/>
                  </a:lnTo>
                  <a:lnTo>
                    <a:pt x="1912" y="1468"/>
                  </a:lnTo>
                  <a:lnTo>
                    <a:pt x="1919" y="1480"/>
                  </a:lnTo>
                  <a:lnTo>
                    <a:pt x="1925" y="1482"/>
                  </a:lnTo>
                  <a:lnTo>
                    <a:pt x="1930" y="1484"/>
                  </a:lnTo>
                  <a:lnTo>
                    <a:pt x="1936" y="1486"/>
                  </a:lnTo>
                  <a:lnTo>
                    <a:pt x="1941" y="1482"/>
                  </a:lnTo>
                  <a:lnTo>
                    <a:pt x="1945" y="1464"/>
                  </a:lnTo>
                  <a:lnTo>
                    <a:pt x="1949" y="1443"/>
                  </a:lnTo>
                  <a:lnTo>
                    <a:pt x="1951" y="1421"/>
                  </a:lnTo>
                  <a:lnTo>
                    <a:pt x="1950" y="1398"/>
                  </a:lnTo>
                  <a:lnTo>
                    <a:pt x="1945" y="1378"/>
                  </a:lnTo>
                  <a:lnTo>
                    <a:pt x="1936" y="1362"/>
                  </a:lnTo>
                  <a:lnTo>
                    <a:pt x="1925" y="1347"/>
                  </a:lnTo>
                  <a:lnTo>
                    <a:pt x="1910" y="1335"/>
                  </a:lnTo>
                  <a:lnTo>
                    <a:pt x="1894" y="1324"/>
                  </a:lnTo>
                  <a:lnTo>
                    <a:pt x="1875" y="1315"/>
                  </a:lnTo>
                  <a:lnTo>
                    <a:pt x="1858" y="1307"/>
                  </a:lnTo>
                  <a:lnTo>
                    <a:pt x="1841" y="1300"/>
                  </a:lnTo>
                  <a:lnTo>
                    <a:pt x="1826" y="1293"/>
                  </a:lnTo>
                  <a:lnTo>
                    <a:pt x="1808" y="1289"/>
                  </a:lnTo>
                  <a:lnTo>
                    <a:pt x="1790" y="1285"/>
                  </a:lnTo>
                  <a:lnTo>
                    <a:pt x="1773" y="1282"/>
                  </a:lnTo>
                  <a:lnTo>
                    <a:pt x="1758" y="1276"/>
                  </a:lnTo>
                  <a:lnTo>
                    <a:pt x="1745" y="1268"/>
                  </a:lnTo>
                  <a:lnTo>
                    <a:pt x="1737" y="1255"/>
                  </a:lnTo>
                  <a:lnTo>
                    <a:pt x="1735" y="1237"/>
                  </a:lnTo>
                  <a:lnTo>
                    <a:pt x="1737" y="1237"/>
                  </a:lnTo>
                  <a:lnTo>
                    <a:pt x="1737" y="1209"/>
                  </a:lnTo>
                  <a:lnTo>
                    <a:pt x="1725" y="1187"/>
                  </a:lnTo>
                  <a:lnTo>
                    <a:pt x="1722" y="1165"/>
                  </a:lnTo>
                  <a:lnTo>
                    <a:pt x="1725" y="1142"/>
                  </a:lnTo>
                  <a:lnTo>
                    <a:pt x="1733" y="1117"/>
                  </a:lnTo>
                  <a:lnTo>
                    <a:pt x="1750" y="1118"/>
                  </a:lnTo>
                  <a:lnTo>
                    <a:pt x="1767" y="1118"/>
                  </a:lnTo>
                  <a:lnTo>
                    <a:pt x="1784" y="1117"/>
                  </a:lnTo>
                  <a:lnTo>
                    <a:pt x="1801" y="1116"/>
                  </a:lnTo>
                  <a:lnTo>
                    <a:pt x="1819" y="1115"/>
                  </a:lnTo>
                  <a:lnTo>
                    <a:pt x="1836" y="1112"/>
                  </a:lnTo>
                  <a:lnTo>
                    <a:pt x="1852" y="1109"/>
                  </a:lnTo>
                  <a:lnTo>
                    <a:pt x="1868" y="1105"/>
                  </a:lnTo>
                  <a:lnTo>
                    <a:pt x="1877" y="1105"/>
                  </a:lnTo>
                  <a:lnTo>
                    <a:pt x="1888" y="1103"/>
                  </a:lnTo>
                  <a:lnTo>
                    <a:pt x="1897" y="1101"/>
                  </a:lnTo>
                  <a:lnTo>
                    <a:pt x="1906" y="1097"/>
                  </a:lnTo>
                  <a:lnTo>
                    <a:pt x="1915" y="1093"/>
                  </a:lnTo>
                  <a:lnTo>
                    <a:pt x="1925" y="1089"/>
                  </a:lnTo>
                  <a:lnTo>
                    <a:pt x="1934" y="1086"/>
                  </a:lnTo>
                  <a:lnTo>
                    <a:pt x="1943" y="1083"/>
                  </a:lnTo>
                  <a:lnTo>
                    <a:pt x="1958" y="1073"/>
                  </a:lnTo>
                  <a:lnTo>
                    <a:pt x="1973" y="1064"/>
                  </a:lnTo>
                  <a:lnTo>
                    <a:pt x="1988" y="1054"/>
                  </a:lnTo>
                  <a:lnTo>
                    <a:pt x="2003" y="1043"/>
                  </a:lnTo>
                  <a:lnTo>
                    <a:pt x="2017" y="1032"/>
                  </a:lnTo>
                  <a:lnTo>
                    <a:pt x="2032" y="1021"/>
                  </a:lnTo>
                  <a:lnTo>
                    <a:pt x="2046" y="1010"/>
                  </a:lnTo>
                  <a:lnTo>
                    <a:pt x="2058" y="998"/>
                  </a:lnTo>
                  <a:lnTo>
                    <a:pt x="2072" y="987"/>
                  </a:lnTo>
                  <a:lnTo>
                    <a:pt x="2085" y="974"/>
                  </a:lnTo>
                  <a:lnTo>
                    <a:pt x="2096" y="962"/>
                  </a:lnTo>
                  <a:lnTo>
                    <a:pt x="2109" y="949"/>
                  </a:lnTo>
                  <a:lnTo>
                    <a:pt x="2120" y="936"/>
                  </a:lnTo>
                  <a:lnTo>
                    <a:pt x="2131" y="922"/>
                  </a:lnTo>
                  <a:lnTo>
                    <a:pt x="2141" y="908"/>
                  </a:lnTo>
                  <a:lnTo>
                    <a:pt x="2152" y="893"/>
                  </a:lnTo>
                  <a:lnTo>
                    <a:pt x="2168" y="874"/>
                  </a:lnTo>
                  <a:lnTo>
                    <a:pt x="2183" y="853"/>
                  </a:lnTo>
                  <a:lnTo>
                    <a:pt x="2195" y="831"/>
                  </a:lnTo>
                  <a:lnTo>
                    <a:pt x="2206" y="808"/>
                  </a:lnTo>
                  <a:lnTo>
                    <a:pt x="2215" y="785"/>
                  </a:lnTo>
                  <a:lnTo>
                    <a:pt x="2222" y="761"/>
                  </a:lnTo>
                  <a:lnTo>
                    <a:pt x="2228" y="737"/>
                  </a:lnTo>
                  <a:lnTo>
                    <a:pt x="2232" y="711"/>
                  </a:lnTo>
                  <a:lnTo>
                    <a:pt x="2232" y="696"/>
                  </a:lnTo>
                  <a:lnTo>
                    <a:pt x="2231" y="684"/>
                  </a:lnTo>
                  <a:lnTo>
                    <a:pt x="2229" y="672"/>
                  </a:lnTo>
                  <a:lnTo>
                    <a:pt x="2225" y="659"/>
                  </a:lnTo>
                  <a:lnTo>
                    <a:pt x="2214" y="642"/>
                  </a:lnTo>
                  <a:lnTo>
                    <a:pt x="2201" y="624"/>
                  </a:lnTo>
                  <a:lnTo>
                    <a:pt x="2187" y="608"/>
                  </a:lnTo>
                  <a:lnTo>
                    <a:pt x="2171" y="591"/>
                  </a:lnTo>
                  <a:lnTo>
                    <a:pt x="2154" y="578"/>
                  </a:lnTo>
                  <a:lnTo>
                    <a:pt x="2135" y="565"/>
                  </a:lnTo>
                  <a:lnTo>
                    <a:pt x="2116" y="556"/>
                  </a:lnTo>
                  <a:lnTo>
                    <a:pt x="2095" y="549"/>
                  </a:lnTo>
                  <a:lnTo>
                    <a:pt x="2101" y="544"/>
                  </a:lnTo>
                  <a:lnTo>
                    <a:pt x="2105" y="541"/>
                  </a:lnTo>
                  <a:lnTo>
                    <a:pt x="2111" y="536"/>
                  </a:lnTo>
                  <a:lnTo>
                    <a:pt x="2117" y="532"/>
                  </a:lnTo>
                  <a:lnTo>
                    <a:pt x="2123" y="528"/>
                  </a:lnTo>
                  <a:lnTo>
                    <a:pt x="2129" y="523"/>
                  </a:lnTo>
                  <a:lnTo>
                    <a:pt x="2134" y="520"/>
                  </a:lnTo>
                  <a:lnTo>
                    <a:pt x="2141" y="515"/>
                  </a:lnTo>
                  <a:lnTo>
                    <a:pt x="2153" y="503"/>
                  </a:lnTo>
                  <a:lnTo>
                    <a:pt x="2165" y="490"/>
                  </a:lnTo>
                  <a:lnTo>
                    <a:pt x="2177" y="479"/>
                  </a:lnTo>
                  <a:lnTo>
                    <a:pt x="2187" y="468"/>
                  </a:lnTo>
                  <a:lnTo>
                    <a:pt x="2198" y="455"/>
                  </a:lnTo>
                  <a:lnTo>
                    <a:pt x="2208" y="443"/>
                  </a:lnTo>
                  <a:lnTo>
                    <a:pt x="2216" y="428"/>
                  </a:lnTo>
                  <a:lnTo>
                    <a:pt x="2223" y="411"/>
                  </a:lnTo>
                  <a:lnTo>
                    <a:pt x="2228" y="393"/>
                  </a:lnTo>
                  <a:lnTo>
                    <a:pt x="2232" y="375"/>
                  </a:lnTo>
                  <a:lnTo>
                    <a:pt x="2234" y="356"/>
                  </a:lnTo>
                  <a:lnTo>
                    <a:pt x="2234" y="340"/>
                  </a:lnTo>
                  <a:lnTo>
                    <a:pt x="2239" y="324"/>
                  </a:lnTo>
                  <a:lnTo>
                    <a:pt x="2244" y="307"/>
                  </a:lnTo>
                  <a:lnTo>
                    <a:pt x="2248" y="290"/>
                  </a:lnTo>
                  <a:lnTo>
                    <a:pt x="2253" y="272"/>
                  </a:lnTo>
                  <a:lnTo>
                    <a:pt x="2259" y="256"/>
                  </a:lnTo>
                  <a:lnTo>
                    <a:pt x="2266" y="239"/>
                  </a:lnTo>
                  <a:lnTo>
                    <a:pt x="2274" y="223"/>
                  </a:lnTo>
                  <a:lnTo>
                    <a:pt x="2282" y="207"/>
                  </a:lnTo>
                  <a:lnTo>
                    <a:pt x="2284" y="197"/>
                  </a:lnTo>
                  <a:lnTo>
                    <a:pt x="2285" y="188"/>
                  </a:lnTo>
                  <a:lnTo>
                    <a:pt x="2287" y="180"/>
                  </a:lnTo>
                  <a:lnTo>
                    <a:pt x="2293" y="173"/>
                  </a:lnTo>
                  <a:lnTo>
                    <a:pt x="2294" y="150"/>
                  </a:lnTo>
                  <a:lnTo>
                    <a:pt x="2294" y="125"/>
                  </a:lnTo>
                  <a:lnTo>
                    <a:pt x="2292" y="101"/>
                  </a:lnTo>
                  <a:lnTo>
                    <a:pt x="2285" y="79"/>
                  </a:lnTo>
                  <a:lnTo>
                    <a:pt x="2274" y="64"/>
                  </a:lnTo>
                  <a:lnTo>
                    <a:pt x="2262" y="50"/>
                  </a:lnTo>
                  <a:lnTo>
                    <a:pt x="2251" y="38"/>
                  </a:lnTo>
                  <a:lnTo>
                    <a:pt x="2239" y="28"/>
                  </a:lnTo>
                  <a:lnTo>
                    <a:pt x="2225" y="20"/>
                  </a:lnTo>
                  <a:lnTo>
                    <a:pt x="2210" y="12"/>
                  </a:lnTo>
                  <a:lnTo>
                    <a:pt x="2194" y="6"/>
                  </a:lnTo>
                  <a:lnTo>
                    <a:pt x="2175" y="0"/>
                  </a:lnTo>
                  <a:lnTo>
                    <a:pt x="2153" y="0"/>
                  </a:lnTo>
                  <a:lnTo>
                    <a:pt x="2132" y="1"/>
                  </a:lnTo>
                  <a:lnTo>
                    <a:pt x="2111" y="4"/>
                  </a:lnTo>
                  <a:lnTo>
                    <a:pt x="2091" y="6"/>
                  </a:lnTo>
                  <a:lnTo>
                    <a:pt x="2070" y="10"/>
                  </a:lnTo>
                  <a:lnTo>
                    <a:pt x="2050" y="14"/>
                  </a:lnTo>
                  <a:lnTo>
                    <a:pt x="2031" y="19"/>
                  </a:lnTo>
                  <a:lnTo>
                    <a:pt x="2012" y="23"/>
                  </a:lnTo>
                  <a:lnTo>
                    <a:pt x="1993" y="29"/>
                  </a:lnTo>
                  <a:lnTo>
                    <a:pt x="1973" y="35"/>
                  </a:lnTo>
                  <a:lnTo>
                    <a:pt x="1953" y="41"/>
                  </a:lnTo>
                  <a:lnTo>
                    <a:pt x="1935" y="46"/>
                  </a:lnTo>
                  <a:lnTo>
                    <a:pt x="1915" y="52"/>
                  </a:lnTo>
                  <a:lnTo>
                    <a:pt x="1896" y="58"/>
                  </a:lnTo>
                  <a:lnTo>
                    <a:pt x="1875" y="64"/>
                  </a:lnTo>
                  <a:lnTo>
                    <a:pt x="1856" y="68"/>
                  </a:lnTo>
                  <a:lnTo>
                    <a:pt x="1822" y="82"/>
                  </a:lnTo>
                  <a:lnTo>
                    <a:pt x="1791" y="96"/>
                  </a:lnTo>
                  <a:lnTo>
                    <a:pt x="1761" y="113"/>
                  </a:lnTo>
                  <a:lnTo>
                    <a:pt x="1732" y="131"/>
                  </a:lnTo>
                  <a:lnTo>
                    <a:pt x="1705" y="149"/>
                  </a:lnTo>
                  <a:lnTo>
                    <a:pt x="1678" y="169"/>
                  </a:lnTo>
                  <a:lnTo>
                    <a:pt x="1653" y="189"/>
                  </a:lnTo>
                  <a:lnTo>
                    <a:pt x="1629" y="211"/>
                  </a:lnTo>
                  <a:lnTo>
                    <a:pt x="1604" y="233"/>
                  </a:lnTo>
                  <a:lnTo>
                    <a:pt x="1581" y="256"/>
                  </a:lnTo>
                  <a:lnTo>
                    <a:pt x="1558" y="279"/>
                  </a:lnTo>
                  <a:lnTo>
                    <a:pt x="1536" y="303"/>
                  </a:lnTo>
                  <a:lnTo>
                    <a:pt x="1515" y="328"/>
                  </a:lnTo>
                  <a:lnTo>
                    <a:pt x="1492" y="352"/>
                  </a:lnTo>
                  <a:lnTo>
                    <a:pt x="1470" y="376"/>
                  </a:lnTo>
                  <a:lnTo>
                    <a:pt x="1447" y="400"/>
                  </a:lnTo>
                  <a:lnTo>
                    <a:pt x="1442" y="406"/>
                  </a:lnTo>
                  <a:lnTo>
                    <a:pt x="1437" y="412"/>
                  </a:lnTo>
                  <a:lnTo>
                    <a:pt x="1434" y="419"/>
                  </a:lnTo>
                  <a:lnTo>
                    <a:pt x="1431" y="424"/>
                  </a:lnTo>
                  <a:lnTo>
                    <a:pt x="1426" y="429"/>
                  </a:lnTo>
                  <a:lnTo>
                    <a:pt x="1421" y="435"/>
                  </a:lnTo>
                  <a:lnTo>
                    <a:pt x="1416" y="438"/>
                  </a:lnTo>
                  <a:lnTo>
                    <a:pt x="1410" y="442"/>
                  </a:lnTo>
                  <a:lnTo>
                    <a:pt x="1402" y="437"/>
                  </a:lnTo>
                  <a:lnTo>
                    <a:pt x="1394" y="432"/>
                  </a:lnTo>
                  <a:lnTo>
                    <a:pt x="1387" y="429"/>
                  </a:lnTo>
                  <a:lnTo>
                    <a:pt x="1380" y="424"/>
                  </a:lnTo>
                  <a:lnTo>
                    <a:pt x="1373" y="421"/>
                  </a:lnTo>
                  <a:lnTo>
                    <a:pt x="1366" y="416"/>
                  </a:lnTo>
                  <a:lnTo>
                    <a:pt x="1358" y="413"/>
                  </a:lnTo>
                  <a:lnTo>
                    <a:pt x="1349" y="411"/>
                  </a:lnTo>
                  <a:lnTo>
                    <a:pt x="1351" y="406"/>
                  </a:lnTo>
                  <a:lnTo>
                    <a:pt x="1354" y="402"/>
                  </a:lnTo>
                  <a:lnTo>
                    <a:pt x="1356" y="399"/>
                  </a:lnTo>
                  <a:lnTo>
                    <a:pt x="1356" y="396"/>
                  </a:lnTo>
                  <a:lnTo>
                    <a:pt x="1357" y="371"/>
                  </a:lnTo>
                  <a:lnTo>
                    <a:pt x="1354" y="349"/>
                  </a:lnTo>
                  <a:lnTo>
                    <a:pt x="1353" y="329"/>
                  </a:lnTo>
                  <a:lnTo>
                    <a:pt x="1356" y="308"/>
                  </a:lnTo>
                  <a:lnTo>
                    <a:pt x="1366" y="301"/>
                  </a:lnTo>
                  <a:lnTo>
                    <a:pt x="1376" y="293"/>
                  </a:lnTo>
                  <a:lnTo>
                    <a:pt x="1388" y="285"/>
                  </a:lnTo>
                  <a:lnTo>
                    <a:pt x="1399" y="277"/>
                  </a:lnTo>
                  <a:lnTo>
                    <a:pt x="1410" y="269"/>
                  </a:lnTo>
                  <a:lnTo>
                    <a:pt x="1421" y="262"/>
                  </a:lnTo>
                  <a:lnTo>
                    <a:pt x="1433" y="255"/>
                  </a:lnTo>
                  <a:lnTo>
                    <a:pt x="1443" y="248"/>
                  </a:lnTo>
                  <a:lnTo>
                    <a:pt x="1452" y="240"/>
                  </a:lnTo>
                  <a:lnTo>
                    <a:pt x="1462" y="231"/>
                  </a:lnTo>
                  <a:lnTo>
                    <a:pt x="1469" y="220"/>
                  </a:lnTo>
                  <a:lnTo>
                    <a:pt x="1475" y="209"/>
                  </a:lnTo>
                  <a:lnTo>
                    <a:pt x="1482" y="197"/>
                  </a:lnTo>
                  <a:lnTo>
                    <a:pt x="1488" y="187"/>
                  </a:lnTo>
                  <a:lnTo>
                    <a:pt x="1493" y="177"/>
                  </a:lnTo>
                  <a:lnTo>
                    <a:pt x="1497" y="167"/>
                  </a:lnTo>
                  <a:lnTo>
                    <a:pt x="1496" y="150"/>
                  </a:lnTo>
                  <a:lnTo>
                    <a:pt x="1500" y="134"/>
                  </a:lnTo>
                  <a:lnTo>
                    <a:pt x="1497" y="120"/>
                  </a:lnTo>
                  <a:lnTo>
                    <a:pt x="1483" y="109"/>
                  </a:lnTo>
                  <a:lnTo>
                    <a:pt x="1472" y="105"/>
                  </a:lnTo>
                  <a:lnTo>
                    <a:pt x="1464" y="106"/>
                  </a:lnTo>
                  <a:lnTo>
                    <a:pt x="1458" y="111"/>
                  </a:lnTo>
                  <a:lnTo>
                    <a:pt x="1454" y="118"/>
                  </a:lnTo>
                  <a:lnTo>
                    <a:pt x="1450" y="126"/>
                  </a:lnTo>
                  <a:lnTo>
                    <a:pt x="1447" y="134"/>
                  </a:lnTo>
                  <a:lnTo>
                    <a:pt x="1442" y="141"/>
                  </a:lnTo>
                  <a:lnTo>
                    <a:pt x="1437" y="147"/>
                  </a:lnTo>
                  <a:lnTo>
                    <a:pt x="1428" y="163"/>
                  </a:lnTo>
                  <a:lnTo>
                    <a:pt x="1420" y="179"/>
                  </a:lnTo>
                  <a:lnTo>
                    <a:pt x="1411" y="196"/>
                  </a:lnTo>
                  <a:lnTo>
                    <a:pt x="1401" y="212"/>
                  </a:lnTo>
                  <a:lnTo>
                    <a:pt x="1390" y="227"/>
                  </a:lnTo>
                  <a:lnTo>
                    <a:pt x="1380" y="242"/>
                  </a:lnTo>
                  <a:lnTo>
                    <a:pt x="1367" y="256"/>
                  </a:lnTo>
                  <a:lnTo>
                    <a:pt x="1353" y="269"/>
                  </a:lnTo>
                  <a:lnTo>
                    <a:pt x="1351" y="258"/>
                  </a:lnTo>
                  <a:lnTo>
                    <a:pt x="1354" y="246"/>
                  </a:lnTo>
                  <a:lnTo>
                    <a:pt x="1357" y="233"/>
                  </a:lnTo>
                  <a:lnTo>
                    <a:pt x="1356" y="223"/>
                  </a:lnTo>
                  <a:lnTo>
                    <a:pt x="1351" y="223"/>
                  </a:lnTo>
                  <a:lnTo>
                    <a:pt x="1346" y="222"/>
                  </a:lnTo>
                  <a:lnTo>
                    <a:pt x="1342" y="222"/>
                  </a:lnTo>
                  <a:lnTo>
                    <a:pt x="1337" y="222"/>
                  </a:lnTo>
                  <a:lnTo>
                    <a:pt x="1333" y="222"/>
                  </a:lnTo>
                  <a:lnTo>
                    <a:pt x="1328" y="223"/>
                  </a:lnTo>
                  <a:lnTo>
                    <a:pt x="1323" y="225"/>
                  </a:lnTo>
                  <a:lnTo>
                    <a:pt x="1320" y="227"/>
                  </a:lnTo>
                  <a:lnTo>
                    <a:pt x="1318" y="247"/>
                  </a:lnTo>
                  <a:lnTo>
                    <a:pt x="1315" y="262"/>
                  </a:lnTo>
                  <a:lnTo>
                    <a:pt x="1315" y="275"/>
                  </a:lnTo>
                  <a:lnTo>
                    <a:pt x="1321" y="290"/>
                  </a:lnTo>
                  <a:lnTo>
                    <a:pt x="1305" y="300"/>
                  </a:lnTo>
                  <a:lnTo>
                    <a:pt x="1288" y="310"/>
                  </a:lnTo>
                  <a:lnTo>
                    <a:pt x="1273" y="322"/>
                  </a:lnTo>
                  <a:lnTo>
                    <a:pt x="1259" y="333"/>
                  </a:lnTo>
                  <a:lnTo>
                    <a:pt x="1245" y="346"/>
                  </a:lnTo>
                  <a:lnTo>
                    <a:pt x="1234" y="360"/>
                  </a:lnTo>
                  <a:lnTo>
                    <a:pt x="1224" y="376"/>
                  </a:lnTo>
                  <a:lnTo>
                    <a:pt x="1217" y="394"/>
                  </a:lnTo>
                  <a:lnTo>
                    <a:pt x="1211" y="411"/>
                  </a:lnTo>
                  <a:lnTo>
                    <a:pt x="1205" y="428"/>
                  </a:lnTo>
                  <a:lnTo>
                    <a:pt x="1198" y="444"/>
                  </a:lnTo>
                  <a:lnTo>
                    <a:pt x="1189" y="457"/>
                  </a:lnTo>
                  <a:lnTo>
                    <a:pt x="1196" y="473"/>
                  </a:lnTo>
                  <a:lnTo>
                    <a:pt x="1211" y="455"/>
                  </a:lnTo>
                  <a:lnTo>
                    <a:pt x="1223" y="436"/>
                  </a:lnTo>
                  <a:lnTo>
                    <a:pt x="1236" y="416"/>
                  </a:lnTo>
                  <a:lnTo>
                    <a:pt x="1249" y="397"/>
                  </a:lnTo>
                  <a:lnTo>
                    <a:pt x="1263" y="378"/>
                  </a:lnTo>
                  <a:lnTo>
                    <a:pt x="1280" y="361"/>
                  </a:lnTo>
                  <a:lnTo>
                    <a:pt x="1298" y="346"/>
                  </a:lnTo>
                  <a:lnTo>
                    <a:pt x="1321" y="334"/>
                  </a:lnTo>
                  <a:lnTo>
                    <a:pt x="1323" y="352"/>
                  </a:lnTo>
                  <a:lnTo>
                    <a:pt x="1322" y="371"/>
                  </a:lnTo>
                  <a:lnTo>
                    <a:pt x="1320" y="390"/>
                  </a:lnTo>
                  <a:lnTo>
                    <a:pt x="1318" y="409"/>
                  </a:lnTo>
                  <a:lnTo>
                    <a:pt x="1318" y="429"/>
                  </a:lnTo>
                  <a:lnTo>
                    <a:pt x="1322" y="446"/>
                  </a:lnTo>
                  <a:lnTo>
                    <a:pt x="1333" y="464"/>
                  </a:lnTo>
                  <a:lnTo>
                    <a:pt x="1350" y="477"/>
                  </a:lnTo>
                  <a:lnTo>
                    <a:pt x="1352" y="484"/>
                  </a:lnTo>
                  <a:lnTo>
                    <a:pt x="1356" y="489"/>
                  </a:lnTo>
                  <a:lnTo>
                    <a:pt x="1361" y="495"/>
                  </a:lnTo>
                  <a:lnTo>
                    <a:pt x="1367" y="499"/>
                  </a:lnTo>
                  <a:lnTo>
                    <a:pt x="1372" y="504"/>
                  </a:lnTo>
                  <a:lnTo>
                    <a:pt x="1374" y="510"/>
                  </a:lnTo>
                  <a:lnTo>
                    <a:pt x="1373" y="515"/>
                  </a:lnTo>
                  <a:lnTo>
                    <a:pt x="1368" y="522"/>
                  </a:lnTo>
                  <a:lnTo>
                    <a:pt x="1353" y="532"/>
                  </a:lnTo>
                  <a:lnTo>
                    <a:pt x="1343" y="521"/>
                  </a:lnTo>
                  <a:lnTo>
                    <a:pt x="1330" y="512"/>
                  </a:lnTo>
                  <a:lnTo>
                    <a:pt x="1316" y="505"/>
                  </a:lnTo>
                  <a:lnTo>
                    <a:pt x="1301" y="499"/>
                  </a:lnTo>
                  <a:lnTo>
                    <a:pt x="1285" y="495"/>
                  </a:lnTo>
                  <a:lnTo>
                    <a:pt x="1270" y="490"/>
                  </a:lnTo>
                  <a:lnTo>
                    <a:pt x="1254" y="485"/>
                  </a:lnTo>
                  <a:lnTo>
                    <a:pt x="1240" y="480"/>
                  </a:lnTo>
                  <a:lnTo>
                    <a:pt x="1235" y="480"/>
                  </a:lnTo>
                  <a:lnTo>
                    <a:pt x="1229" y="479"/>
                  </a:lnTo>
                  <a:lnTo>
                    <a:pt x="1224" y="476"/>
                  </a:lnTo>
                  <a:lnTo>
                    <a:pt x="1219" y="475"/>
                  </a:lnTo>
                  <a:lnTo>
                    <a:pt x="1214" y="474"/>
                  </a:lnTo>
                  <a:lnTo>
                    <a:pt x="1209" y="473"/>
                  </a:lnTo>
                  <a:lnTo>
                    <a:pt x="1205" y="474"/>
                  </a:lnTo>
                  <a:lnTo>
                    <a:pt x="1200" y="476"/>
                  </a:lnTo>
                  <a:lnTo>
                    <a:pt x="1196" y="473"/>
                  </a:lnTo>
                  <a:lnTo>
                    <a:pt x="1189" y="457"/>
                  </a:lnTo>
                  <a:lnTo>
                    <a:pt x="1184" y="451"/>
                  </a:lnTo>
                  <a:lnTo>
                    <a:pt x="1177" y="449"/>
                  </a:lnTo>
                  <a:lnTo>
                    <a:pt x="1170" y="446"/>
                  </a:lnTo>
                  <a:lnTo>
                    <a:pt x="1166" y="442"/>
                  </a:lnTo>
                  <a:lnTo>
                    <a:pt x="1159" y="440"/>
                  </a:lnTo>
                  <a:lnTo>
                    <a:pt x="1152" y="439"/>
                  </a:lnTo>
                  <a:lnTo>
                    <a:pt x="1145" y="440"/>
                  </a:lnTo>
                  <a:lnTo>
                    <a:pt x="1140" y="445"/>
                  </a:lnTo>
                  <a:lnTo>
                    <a:pt x="1137" y="451"/>
                  </a:lnTo>
                  <a:lnTo>
                    <a:pt x="1133" y="457"/>
                  </a:lnTo>
                  <a:lnTo>
                    <a:pt x="1132" y="462"/>
                  </a:lnTo>
                  <a:lnTo>
                    <a:pt x="1133" y="468"/>
                  </a:lnTo>
                  <a:lnTo>
                    <a:pt x="1134" y="474"/>
                  </a:lnTo>
                  <a:lnTo>
                    <a:pt x="1138" y="480"/>
                  </a:lnTo>
                  <a:lnTo>
                    <a:pt x="1138" y="487"/>
                  </a:lnTo>
                  <a:lnTo>
                    <a:pt x="1132" y="491"/>
                  </a:lnTo>
                  <a:lnTo>
                    <a:pt x="1125" y="484"/>
                  </a:lnTo>
                  <a:lnTo>
                    <a:pt x="1116" y="479"/>
                  </a:lnTo>
                  <a:lnTo>
                    <a:pt x="1108" y="474"/>
                  </a:lnTo>
                  <a:lnTo>
                    <a:pt x="1099" y="469"/>
                  </a:lnTo>
                  <a:lnTo>
                    <a:pt x="1091" y="472"/>
                  </a:lnTo>
                  <a:lnTo>
                    <a:pt x="1083" y="473"/>
                  </a:lnTo>
                  <a:lnTo>
                    <a:pt x="1075" y="476"/>
                  </a:lnTo>
                  <a:lnTo>
                    <a:pt x="1069" y="482"/>
                  </a:lnTo>
                  <a:lnTo>
                    <a:pt x="1067" y="488"/>
                  </a:lnTo>
                  <a:lnTo>
                    <a:pt x="1065" y="495"/>
                  </a:lnTo>
                  <a:lnTo>
                    <a:pt x="1062" y="500"/>
                  </a:lnTo>
                  <a:lnTo>
                    <a:pt x="1055" y="503"/>
                  </a:lnTo>
                  <a:lnTo>
                    <a:pt x="1061"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3" name="Freeform 12">
              <a:extLst>
                <a:ext uri="{FF2B5EF4-FFF2-40B4-BE49-F238E27FC236}">
                  <a16:creationId xmlns:a16="http://schemas.microsoft.com/office/drawing/2014/main" id="{10966995-1163-43A5-A380-16C8134908BA}"/>
                </a:ext>
              </a:extLst>
            </p:cNvPr>
            <p:cNvSpPr>
              <a:spLocks/>
            </p:cNvSpPr>
            <p:nvPr/>
          </p:nvSpPr>
          <p:spPr bwMode="auto">
            <a:xfrm>
              <a:off x="3824" y="2117"/>
              <a:ext cx="22" cy="41"/>
            </a:xfrm>
            <a:custGeom>
              <a:avLst/>
              <a:gdLst>
                <a:gd name="T0" fmla="*/ 44 w 45"/>
                <a:gd name="T1" fmla="*/ 18 h 80"/>
                <a:gd name="T2" fmla="*/ 45 w 45"/>
                <a:gd name="T3" fmla="*/ 33 h 80"/>
                <a:gd name="T4" fmla="*/ 45 w 45"/>
                <a:gd name="T5" fmla="*/ 50 h 80"/>
                <a:gd name="T6" fmla="*/ 43 w 45"/>
                <a:gd name="T7" fmla="*/ 66 h 80"/>
                <a:gd name="T8" fmla="*/ 38 w 45"/>
                <a:gd name="T9" fmla="*/ 80 h 80"/>
                <a:gd name="T10" fmla="*/ 0 w 45"/>
                <a:gd name="T11" fmla="*/ 78 h 80"/>
                <a:gd name="T12" fmla="*/ 11 w 45"/>
                <a:gd name="T13" fmla="*/ 61 h 80"/>
                <a:gd name="T14" fmla="*/ 20 w 45"/>
                <a:gd name="T15" fmla="*/ 42 h 80"/>
                <a:gd name="T16" fmla="*/ 28 w 45"/>
                <a:gd name="T17" fmla="*/ 21 h 80"/>
                <a:gd name="T18" fmla="*/ 32 w 45"/>
                <a:gd name="T19" fmla="*/ 0 h 80"/>
                <a:gd name="T20" fmla="*/ 39 w 45"/>
                <a:gd name="T21" fmla="*/ 2 h 80"/>
                <a:gd name="T22" fmla="*/ 41 w 45"/>
                <a:gd name="T23" fmla="*/ 6 h 80"/>
                <a:gd name="T24" fmla="*/ 42 w 45"/>
                <a:gd name="T25" fmla="*/ 13 h 80"/>
                <a:gd name="T26" fmla="*/ 44 w 45"/>
                <a:gd name="T27" fmla="*/ 18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
                <a:gd name="T43" fmla="*/ 0 h 80"/>
                <a:gd name="T44" fmla="*/ 45 w 45"/>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 h="80">
                  <a:moveTo>
                    <a:pt x="44" y="18"/>
                  </a:moveTo>
                  <a:lnTo>
                    <a:pt x="45" y="33"/>
                  </a:lnTo>
                  <a:lnTo>
                    <a:pt x="45" y="50"/>
                  </a:lnTo>
                  <a:lnTo>
                    <a:pt x="43" y="66"/>
                  </a:lnTo>
                  <a:lnTo>
                    <a:pt x="38" y="80"/>
                  </a:lnTo>
                  <a:lnTo>
                    <a:pt x="0" y="78"/>
                  </a:lnTo>
                  <a:lnTo>
                    <a:pt x="11" y="61"/>
                  </a:lnTo>
                  <a:lnTo>
                    <a:pt x="20" y="42"/>
                  </a:lnTo>
                  <a:lnTo>
                    <a:pt x="28" y="21"/>
                  </a:lnTo>
                  <a:lnTo>
                    <a:pt x="32" y="0"/>
                  </a:lnTo>
                  <a:lnTo>
                    <a:pt x="39" y="2"/>
                  </a:lnTo>
                  <a:lnTo>
                    <a:pt x="41" y="6"/>
                  </a:lnTo>
                  <a:lnTo>
                    <a:pt x="42" y="13"/>
                  </a:lnTo>
                  <a:lnTo>
                    <a:pt x="44" y="1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4" name="Freeform 13">
              <a:extLst>
                <a:ext uri="{FF2B5EF4-FFF2-40B4-BE49-F238E27FC236}">
                  <a16:creationId xmlns:a16="http://schemas.microsoft.com/office/drawing/2014/main" id="{62DC3C1A-41F6-46E5-915C-D53B3572B8DB}"/>
                </a:ext>
              </a:extLst>
            </p:cNvPr>
            <p:cNvSpPr>
              <a:spLocks/>
            </p:cNvSpPr>
            <p:nvPr/>
          </p:nvSpPr>
          <p:spPr bwMode="auto">
            <a:xfrm>
              <a:off x="4054" y="1840"/>
              <a:ext cx="442" cy="372"/>
            </a:xfrm>
            <a:custGeom>
              <a:avLst/>
              <a:gdLst>
                <a:gd name="T0" fmla="*/ 885 w 885"/>
                <a:gd name="T1" fmla="*/ 106 h 744"/>
                <a:gd name="T2" fmla="*/ 860 w 885"/>
                <a:gd name="T3" fmla="*/ 171 h 744"/>
                <a:gd name="T4" fmla="*/ 835 w 885"/>
                <a:gd name="T5" fmla="*/ 250 h 744"/>
                <a:gd name="T6" fmla="*/ 815 w 885"/>
                <a:gd name="T7" fmla="*/ 336 h 744"/>
                <a:gd name="T8" fmla="*/ 788 w 885"/>
                <a:gd name="T9" fmla="*/ 401 h 744"/>
                <a:gd name="T10" fmla="*/ 743 w 885"/>
                <a:gd name="T11" fmla="*/ 449 h 744"/>
                <a:gd name="T12" fmla="*/ 690 w 885"/>
                <a:gd name="T13" fmla="*/ 489 h 744"/>
                <a:gd name="T14" fmla="*/ 668 w 885"/>
                <a:gd name="T15" fmla="*/ 500 h 744"/>
                <a:gd name="T16" fmla="*/ 648 w 885"/>
                <a:gd name="T17" fmla="*/ 514 h 744"/>
                <a:gd name="T18" fmla="*/ 622 w 885"/>
                <a:gd name="T19" fmla="*/ 531 h 744"/>
                <a:gd name="T20" fmla="*/ 590 w 885"/>
                <a:gd name="T21" fmla="*/ 553 h 744"/>
                <a:gd name="T22" fmla="*/ 556 w 885"/>
                <a:gd name="T23" fmla="*/ 574 h 744"/>
                <a:gd name="T24" fmla="*/ 522 w 885"/>
                <a:gd name="T25" fmla="*/ 595 h 744"/>
                <a:gd name="T26" fmla="*/ 487 w 885"/>
                <a:gd name="T27" fmla="*/ 616 h 744"/>
                <a:gd name="T28" fmla="*/ 452 w 885"/>
                <a:gd name="T29" fmla="*/ 636 h 744"/>
                <a:gd name="T30" fmla="*/ 417 w 885"/>
                <a:gd name="T31" fmla="*/ 657 h 744"/>
                <a:gd name="T32" fmla="*/ 381 w 885"/>
                <a:gd name="T33" fmla="*/ 678 h 744"/>
                <a:gd name="T34" fmla="*/ 341 w 885"/>
                <a:gd name="T35" fmla="*/ 700 h 744"/>
                <a:gd name="T36" fmla="*/ 290 w 885"/>
                <a:gd name="T37" fmla="*/ 725 h 744"/>
                <a:gd name="T38" fmla="*/ 237 w 885"/>
                <a:gd name="T39" fmla="*/ 741 h 744"/>
                <a:gd name="T40" fmla="*/ 119 w 885"/>
                <a:gd name="T41" fmla="*/ 733 h 744"/>
                <a:gd name="T42" fmla="*/ 96 w 885"/>
                <a:gd name="T43" fmla="*/ 722 h 744"/>
                <a:gd name="T44" fmla="*/ 86 w 885"/>
                <a:gd name="T45" fmla="*/ 700 h 744"/>
                <a:gd name="T46" fmla="*/ 76 w 885"/>
                <a:gd name="T47" fmla="*/ 663 h 744"/>
                <a:gd name="T48" fmla="*/ 63 w 885"/>
                <a:gd name="T49" fmla="*/ 625 h 744"/>
                <a:gd name="T50" fmla="*/ 44 w 885"/>
                <a:gd name="T51" fmla="*/ 590 h 744"/>
                <a:gd name="T52" fmla="*/ 29 w 885"/>
                <a:gd name="T53" fmla="*/ 565 h 744"/>
                <a:gd name="T54" fmla="*/ 13 w 885"/>
                <a:gd name="T55" fmla="*/ 542 h 744"/>
                <a:gd name="T56" fmla="*/ 2 w 885"/>
                <a:gd name="T57" fmla="*/ 520 h 744"/>
                <a:gd name="T58" fmla="*/ 13 w 885"/>
                <a:gd name="T59" fmla="*/ 499 h 744"/>
                <a:gd name="T60" fmla="*/ 64 w 885"/>
                <a:gd name="T61" fmla="*/ 424 h 744"/>
                <a:gd name="T62" fmla="*/ 122 w 885"/>
                <a:gd name="T63" fmla="*/ 353 h 744"/>
                <a:gd name="T64" fmla="*/ 185 w 885"/>
                <a:gd name="T65" fmla="*/ 286 h 744"/>
                <a:gd name="T66" fmla="*/ 253 w 885"/>
                <a:gd name="T67" fmla="*/ 223 h 744"/>
                <a:gd name="T68" fmla="*/ 325 w 885"/>
                <a:gd name="T69" fmla="*/ 160 h 744"/>
                <a:gd name="T70" fmla="*/ 393 w 885"/>
                <a:gd name="T71" fmla="*/ 113 h 744"/>
                <a:gd name="T72" fmla="*/ 461 w 885"/>
                <a:gd name="T73" fmla="*/ 80 h 744"/>
                <a:gd name="T74" fmla="*/ 533 w 885"/>
                <a:gd name="T75" fmla="*/ 54 h 744"/>
                <a:gd name="T76" fmla="*/ 608 w 885"/>
                <a:gd name="T77" fmla="*/ 34 h 744"/>
                <a:gd name="T78" fmla="*/ 684 w 885"/>
                <a:gd name="T79" fmla="*/ 16 h 744"/>
                <a:gd name="T80" fmla="*/ 751 w 885"/>
                <a:gd name="T81" fmla="*/ 4 h 744"/>
                <a:gd name="T82" fmla="*/ 799 w 885"/>
                <a:gd name="T83" fmla="*/ 0 h 744"/>
                <a:gd name="T84" fmla="*/ 843 w 885"/>
                <a:gd name="T85" fmla="*/ 13 h 744"/>
                <a:gd name="T86" fmla="*/ 871 w 885"/>
                <a:gd name="T87" fmla="*/ 43 h 7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85"/>
                <a:gd name="T133" fmla="*/ 0 h 744"/>
                <a:gd name="T134" fmla="*/ 885 w 885"/>
                <a:gd name="T135" fmla="*/ 744 h 7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85" h="744">
                  <a:moveTo>
                    <a:pt x="885" y="62"/>
                  </a:moveTo>
                  <a:lnTo>
                    <a:pt x="885" y="82"/>
                  </a:lnTo>
                  <a:lnTo>
                    <a:pt x="885" y="106"/>
                  </a:lnTo>
                  <a:lnTo>
                    <a:pt x="882" y="129"/>
                  </a:lnTo>
                  <a:lnTo>
                    <a:pt x="874" y="145"/>
                  </a:lnTo>
                  <a:lnTo>
                    <a:pt x="860" y="171"/>
                  </a:lnTo>
                  <a:lnTo>
                    <a:pt x="850" y="196"/>
                  </a:lnTo>
                  <a:lnTo>
                    <a:pt x="842" y="223"/>
                  </a:lnTo>
                  <a:lnTo>
                    <a:pt x="835" y="250"/>
                  </a:lnTo>
                  <a:lnTo>
                    <a:pt x="828" y="279"/>
                  </a:lnTo>
                  <a:lnTo>
                    <a:pt x="822" y="307"/>
                  </a:lnTo>
                  <a:lnTo>
                    <a:pt x="815" y="336"/>
                  </a:lnTo>
                  <a:lnTo>
                    <a:pt x="809" y="364"/>
                  </a:lnTo>
                  <a:lnTo>
                    <a:pt x="799" y="384"/>
                  </a:lnTo>
                  <a:lnTo>
                    <a:pt x="788" y="401"/>
                  </a:lnTo>
                  <a:lnTo>
                    <a:pt x="775" y="419"/>
                  </a:lnTo>
                  <a:lnTo>
                    <a:pt x="760" y="434"/>
                  </a:lnTo>
                  <a:lnTo>
                    <a:pt x="743" y="449"/>
                  </a:lnTo>
                  <a:lnTo>
                    <a:pt x="726" y="462"/>
                  </a:lnTo>
                  <a:lnTo>
                    <a:pt x="708" y="476"/>
                  </a:lnTo>
                  <a:lnTo>
                    <a:pt x="690" y="489"/>
                  </a:lnTo>
                  <a:lnTo>
                    <a:pt x="682" y="492"/>
                  </a:lnTo>
                  <a:lnTo>
                    <a:pt x="675" y="496"/>
                  </a:lnTo>
                  <a:lnTo>
                    <a:pt x="668" y="500"/>
                  </a:lnTo>
                  <a:lnTo>
                    <a:pt x="662" y="505"/>
                  </a:lnTo>
                  <a:lnTo>
                    <a:pt x="655" y="511"/>
                  </a:lnTo>
                  <a:lnTo>
                    <a:pt x="648" y="514"/>
                  </a:lnTo>
                  <a:lnTo>
                    <a:pt x="640" y="519"/>
                  </a:lnTo>
                  <a:lnTo>
                    <a:pt x="631" y="522"/>
                  </a:lnTo>
                  <a:lnTo>
                    <a:pt x="622" y="531"/>
                  </a:lnTo>
                  <a:lnTo>
                    <a:pt x="612" y="538"/>
                  </a:lnTo>
                  <a:lnTo>
                    <a:pt x="601" y="546"/>
                  </a:lnTo>
                  <a:lnTo>
                    <a:pt x="590" y="553"/>
                  </a:lnTo>
                  <a:lnTo>
                    <a:pt x="579" y="560"/>
                  </a:lnTo>
                  <a:lnTo>
                    <a:pt x="568" y="567"/>
                  </a:lnTo>
                  <a:lnTo>
                    <a:pt x="556" y="574"/>
                  </a:lnTo>
                  <a:lnTo>
                    <a:pt x="545" y="581"/>
                  </a:lnTo>
                  <a:lnTo>
                    <a:pt x="533" y="588"/>
                  </a:lnTo>
                  <a:lnTo>
                    <a:pt x="522" y="595"/>
                  </a:lnTo>
                  <a:lnTo>
                    <a:pt x="510" y="602"/>
                  </a:lnTo>
                  <a:lnTo>
                    <a:pt x="499" y="609"/>
                  </a:lnTo>
                  <a:lnTo>
                    <a:pt x="487" y="616"/>
                  </a:lnTo>
                  <a:lnTo>
                    <a:pt x="476" y="623"/>
                  </a:lnTo>
                  <a:lnTo>
                    <a:pt x="464" y="629"/>
                  </a:lnTo>
                  <a:lnTo>
                    <a:pt x="452" y="636"/>
                  </a:lnTo>
                  <a:lnTo>
                    <a:pt x="440" y="643"/>
                  </a:lnTo>
                  <a:lnTo>
                    <a:pt x="428" y="650"/>
                  </a:lnTo>
                  <a:lnTo>
                    <a:pt x="417" y="657"/>
                  </a:lnTo>
                  <a:lnTo>
                    <a:pt x="404" y="664"/>
                  </a:lnTo>
                  <a:lnTo>
                    <a:pt x="393" y="671"/>
                  </a:lnTo>
                  <a:lnTo>
                    <a:pt x="381" y="678"/>
                  </a:lnTo>
                  <a:lnTo>
                    <a:pt x="370" y="684"/>
                  </a:lnTo>
                  <a:lnTo>
                    <a:pt x="358" y="691"/>
                  </a:lnTo>
                  <a:lnTo>
                    <a:pt x="341" y="700"/>
                  </a:lnTo>
                  <a:lnTo>
                    <a:pt x="325" y="709"/>
                  </a:lnTo>
                  <a:lnTo>
                    <a:pt x="308" y="718"/>
                  </a:lnTo>
                  <a:lnTo>
                    <a:pt x="290" y="725"/>
                  </a:lnTo>
                  <a:lnTo>
                    <a:pt x="273" y="732"/>
                  </a:lnTo>
                  <a:lnTo>
                    <a:pt x="256" y="738"/>
                  </a:lnTo>
                  <a:lnTo>
                    <a:pt x="237" y="741"/>
                  </a:lnTo>
                  <a:lnTo>
                    <a:pt x="219" y="744"/>
                  </a:lnTo>
                  <a:lnTo>
                    <a:pt x="127" y="738"/>
                  </a:lnTo>
                  <a:lnTo>
                    <a:pt x="119" y="733"/>
                  </a:lnTo>
                  <a:lnTo>
                    <a:pt x="111" y="730"/>
                  </a:lnTo>
                  <a:lnTo>
                    <a:pt x="102" y="726"/>
                  </a:lnTo>
                  <a:lnTo>
                    <a:pt x="96" y="722"/>
                  </a:lnTo>
                  <a:lnTo>
                    <a:pt x="85" y="718"/>
                  </a:lnTo>
                  <a:lnTo>
                    <a:pt x="84" y="710"/>
                  </a:lnTo>
                  <a:lnTo>
                    <a:pt x="86" y="700"/>
                  </a:lnTo>
                  <a:lnTo>
                    <a:pt x="86" y="687"/>
                  </a:lnTo>
                  <a:lnTo>
                    <a:pt x="81" y="674"/>
                  </a:lnTo>
                  <a:lnTo>
                    <a:pt x="76" y="663"/>
                  </a:lnTo>
                  <a:lnTo>
                    <a:pt x="73" y="650"/>
                  </a:lnTo>
                  <a:lnTo>
                    <a:pt x="68" y="637"/>
                  </a:lnTo>
                  <a:lnTo>
                    <a:pt x="63" y="625"/>
                  </a:lnTo>
                  <a:lnTo>
                    <a:pt x="58" y="613"/>
                  </a:lnTo>
                  <a:lnTo>
                    <a:pt x="52" y="602"/>
                  </a:lnTo>
                  <a:lnTo>
                    <a:pt x="44" y="590"/>
                  </a:lnTo>
                  <a:lnTo>
                    <a:pt x="39" y="582"/>
                  </a:lnTo>
                  <a:lnTo>
                    <a:pt x="33" y="574"/>
                  </a:lnTo>
                  <a:lnTo>
                    <a:pt x="29" y="565"/>
                  </a:lnTo>
                  <a:lnTo>
                    <a:pt x="24" y="557"/>
                  </a:lnTo>
                  <a:lnTo>
                    <a:pt x="18" y="549"/>
                  </a:lnTo>
                  <a:lnTo>
                    <a:pt x="13" y="542"/>
                  </a:lnTo>
                  <a:lnTo>
                    <a:pt x="7" y="534"/>
                  </a:lnTo>
                  <a:lnTo>
                    <a:pt x="0" y="527"/>
                  </a:lnTo>
                  <a:lnTo>
                    <a:pt x="2" y="520"/>
                  </a:lnTo>
                  <a:lnTo>
                    <a:pt x="6" y="513"/>
                  </a:lnTo>
                  <a:lnTo>
                    <a:pt x="9" y="506"/>
                  </a:lnTo>
                  <a:lnTo>
                    <a:pt x="13" y="499"/>
                  </a:lnTo>
                  <a:lnTo>
                    <a:pt x="30" y="474"/>
                  </a:lnTo>
                  <a:lnTo>
                    <a:pt x="47" y="449"/>
                  </a:lnTo>
                  <a:lnTo>
                    <a:pt x="64" y="424"/>
                  </a:lnTo>
                  <a:lnTo>
                    <a:pt x="83" y="400"/>
                  </a:lnTo>
                  <a:lnTo>
                    <a:pt x="102" y="376"/>
                  </a:lnTo>
                  <a:lnTo>
                    <a:pt x="122" y="353"/>
                  </a:lnTo>
                  <a:lnTo>
                    <a:pt x="143" y="330"/>
                  </a:lnTo>
                  <a:lnTo>
                    <a:pt x="164" y="308"/>
                  </a:lnTo>
                  <a:lnTo>
                    <a:pt x="185" y="286"/>
                  </a:lnTo>
                  <a:lnTo>
                    <a:pt x="207" y="264"/>
                  </a:lnTo>
                  <a:lnTo>
                    <a:pt x="230" y="243"/>
                  </a:lnTo>
                  <a:lnTo>
                    <a:pt x="253" y="223"/>
                  </a:lnTo>
                  <a:lnTo>
                    <a:pt x="276" y="202"/>
                  </a:lnTo>
                  <a:lnTo>
                    <a:pt x="301" y="181"/>
                  </a:lnTo>
                  <a:lnTo>
                    <a:pt x="325" y="160"/>
                  </a:lnTo>
                  <a:lnTo>
                    <a:pt x="350" y="141"/>
                  </a:lnTo>
                  <a:lnTo>
                    <a:pt x="371" y="126"/>
                  </a:lnTo>
                  <a:lnTo>
                    <a:pt x="393" y="113"/>
                  </a:lnTo>
                  <a:lnTo>
                    <a:pt x="415" y="101"/>
                  </a:lnTo>
                  <a:lnTo>
                    <a:pt x="438" y="90"/>
                  </a:lnTo>
                  <a:lnTo>
                    <a:pt x="461" y="80"/>
                  </a:lnTo>
                  <a:lnTo>
                    <a:pt x="485" y="71"/>
                  </a:lnTo>
                  <a:lnTo>
                    <a:pt x="509" y="62"/>
                  </a:lnTo>
                  <a:lnTo>
                    <a:pt x="533" y="54"/>
                  </a:lnTo>
                  <a:lnTo>
                    <a:pt x="559" y="48"/>
                  </a:lnTo>
                  <a:lnTo>
                    <a:pt x="584" y="41"/>
                  </a:lnTo>
                  <a:lnTo>
                    <a:pt x="608" y="34"/>
                  </a:lnTo>
                  <a:lnTo>
                    <a:pt x="633" y="28"/>
                  </a:lnTo>
                  <a:lnTo>
                    <a:pt x="659" y="22"/>
                  </a:lnTo>
                  <a:lnTo>
                    <a:pt x="684" y="16"/>
                  </a:lnTo>
                  <a:lnTo>
                    <a:pt x="710" y="11"/>
                  </a:lnTo>
                  <a:lnTo>
                    <a:pt x="734" y="5"/>
                  </a:lnTo>
                  <a:lnTo>
                    <a:pt x="751" y="4"/>
                  </a:lnTo>
                  <a:lnTo>
                    <a:pt x="767" y="1"/>
                  </a:lnTo>
                  <a:lnTo>
                    <a:pt x="783" y="0"/>
                  </a:lnTo>
                  <a:lnTo>
                    <a:pt x="799" y="0"/>
                  </a:lnTo>
                  <a:lnTo>
                    <a:pt x="814" y="3"/>
                  </a:lnTo>
                  <a:lnTo>
                    <a:pt x="829" y="6"/>
                  </a:lnTo>
                  <a:lnTo>
                    <a:pt x="843" y="13"/>
                  </a:lnTo>
                  <a:lnTo>
                    <a:pt x="856" y="23"/>
                  </a:lnTo>
                  <a:lnTo>
                    <a:pt x="863" y="35"/>
                  </a:lnTo>
                  <a:lnTo>
                    <a:pt x="871" y="43"/>
                  </a:lnTo>
                  <a:lnTo>
                    <a:pt x="879" y="52"/>
                  </a:lnTo>
                  <a:lnTo>
                    <a:pt x="885" y="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5" name="Freeform 14">
              <a:extLst>
                <a:ext uri="{FF2B5EF4-FFF2-40B4-BE49-F238E27FC236}">
                  <a16:creationId xmlns:a16="http://schemas.microsoft.com/office/drawing/2014/main" id="{5F8D937F-4C5F-4C4C-8A21-73D713DD117F}"/>
                </a:ext>
              </a:extLst>
            </p:cNvPr>
            <p:cNvSpPr>
              <a:spLocks/>
            </p:cNvSpPr>
            <p:nvPr/>
          </p:nvSpPr>
          <p:spPr bwMode="auto">
            <a:xfrm>
              <a:off x="4434" y="1849"/>
              <a:ext cx="39" cy="35"/>
            </a:xfrm>
            <a:custGeom>
              <a:avLst/>
              <a:gdLst>
                <a:gd name="T0" fmla="*/ 72 w 77"/>
                <a:gd name="T1" fmla="*/ 18 h 71"/>
                <a:gd name="T2" fmla="*/ 75 w 77"/>
                <a:gd name="T3" fmla="*/ 28 h 71"/>
                <a:gd name="T4" fmla="*/ 77 w 77"/>
                <a:gd name="T5" fmla="*/ 38 h 71"/>
                <a:gd name="T6" fmla="*/ 77 w 77"/>
                <a:gd name="T7" fmla="*/ 47 h 71"/>
                <a:gd name="T8" fmla="*/ 74 w 77"/>
                <a:gd name="T9" fmla="*/ 58 h 71"/>
                <a:gd name="T10" fmla="*/ 69 w 77"/>
                <a:gd name="T11" fmla="*/ 64 h 71"/>
                <a:gd name="T12" fmla="*/ 64 w 77"/>
                <a:gd name="T13" fmla="*/ 68 h 71"/>
                <a:gd name="T14" fmla="*/ 58 w 77"/>
                <a:gd name="T15" fmla="*/ 70 h 71"/>
                <a:gd name="T16" fmla="*/ 51 w 77"/>
                <a:gd name="T17" fmla="*/ 71 h 71"/>
                <a:gd name="T18" fmla="*/ 43 w 77"/>
                <a:gd name="T19" fmla="*/ 69 h 71"/>
                <a:gd name="T20" fmla="*/ 36 w 77"/>
                <a:gd name="T21" fmla="*/ 66 h 71"/>
                <a:gd name="T22" fmla="*/ 29 w 77"/>
                <a:gd name="T23" fmla="*/ 64 h 71"/>
                <a:gd name="T24" fmla="*/ 22 w 77"/>
                <a:gd name="T25" fmla="*/ 61 h 71"/>
                <a:gd name="T26" fmla="*/ 15 w 77"/>
                <a:gd name="T27" fmla="*/ 57 h 71"/>
                <a:gd name="T28" fmla="*/ 11 w 77"/>
                <a:gd name="T29" fmla="*/ 53 h 71"/>
                <a:gd name="T30" fmla="*/ 5 w 77"/>
                <a:gd name="T31" fmla="*/ 47 h 71"/>
                <a:gd name="T32" fmla="*/ 1 w 77"/>
                <a:gd name="T33" fmla="*/ 40 h 71"/>
                <a:gd name="T34" fmla="*/ 0 w 77"/>
                <a:gd name="T35" fmla="*/ 33 h 71"/>
                <a:gd name="T36" fmla="*/ 3 w 77"/>
                <a:gd name="T37" fmla="*/ 26 h 71"/>
                <a:gd name="T38" fmla="*/ 6 w 77"/>
                <a:gd name="T39" fmla="*/ 19 h 71"/>
                <a:gd name="T40" fmla="*/ 8 w 77"/>
                <a:gd name="T41" fmla="*/ 12 h 71"/>
                <a:gd name="T42" fmla="*/ 14 w 77"/>
                <a:gd name="T43" fmla="*/ 9 h 71"/>
                <a:gd name="T44" fmla="*/ 17 w 77"/>
                <a:gd name="T45" fmla="*/ 5 h 71"/>
                <a:gd name="T46" fmla="*/ 22 w 77"/>
                <a:gd name="T47" fmla="*/ 1 h 71"/>
                <a:gd name="T48" fmla="*/ 29 w 77"/>
                <a:gd name="T49" fmla="*/ 0 h 71"/>
                <a:gd name="T50" fmla="*/ 35 w 77"/>
                <a:gd name="T51" fmla="*/ 0 h 71"/>
                <a:gd name="T52" fmla="*/ 42 w 77"/>
                <a:gd name="T53" fmla="*/ 1 h 71"/>
                <a:gd name="T54" fmla="*/ 47 w 77"/>
                <a:gd name="T55" fmla="*/ 2 h 71"/>
                <a:gd name="T56" fmla="*/ 53 w 77"/>
                <a:gd name="T57" fmla="*/ 4 h 71"/>
                <a:gd name="T58" fmla="*/ 58 w 77"/>
                <a:gd name="T59" fmla="*/ 6 h 71"/>
                <a:gd name="T60" fmla="*/ 64 w 77"/>
                <a:gd name="T61" fmla="*/ 10 h 71"/>
                <a:gd name="T62" fmla="*/ 68 w 77"/>
                <a:gd name="T63" fmla="*/ 13 h 71"/>
                <a:gd name="T64" fmla="*/ 72 w 77"/>
                <a:gd name="T65" fmla="*/ 18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71"/>
                <a:gd name="T101" fmla="*/ 77 w 77"/>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71">
                  <a:moveTo>
                    <a:pt x="72" y="18"/>
                  </a:moveTo>
                  <a:lnTo>
                    <a:pt x="75" y="28"/>
                  </a:lnTo>
                  <a:lnTo>
                    <a:pt x="77" y="38"/>
                  </a:lnTo>
                  <a:lnTo>
                    <a:pt x="77" y="47"/>
                  </a:lnTo>
                  <a:lnTo>
                    <a:pt x="74" y="58"/>
                  </a:lnTo>
                  <a:lnTo>
                    <a:pt x="69" y="64"/>
                  </a:lnTo>
                  <a:lnTo>
                    <a:pt x="64" y="68"/>
                  </a:lnTo>
                  <a:lnTo>
                    <a:pt x="58" y="70"/>
                  </a:lnTo>
                  <a:lnTo>
                    <a:pt x="51" y="71"/>
                  </a:lnTo>
                  <a:lnTo>
                    <a:pt x="43" y="69"/>
                  </a:lnTo>
                  <a:lnTo>
                    <a:pt x="36" y="66"/>
                  </a:lnTo>
                  <a:lnTo>
                    <a:pt x="29" y="64"/>
                  </a:lnTo>
                  <a:lnTo>
                    <a:pt x="22" y="61"/>
                  </a:lnTo>
                  <a:lnTo>
                    <a:pt x="15" y="57"/>
                  </a:lnTo>
                  <a:lnTo>
                    <a:pt x="11" y="53"/>
                  </a:lnTo>
                  <a:lnTo>
                    <a:pt x="5" y="47"/>
                  </a:lnTo>
                  <a:lnTo>
                    <a:pt x="1" y="40"/>
                  </a:lnTo>
                  <a:lnTo>
                    <a:pt x="0" y="33"/>
                  </a:lnTo>
                  <a:lnTo>
                    <a:pt x="3" y="26"/>
                  </a:lnTo>
                  <a:lnTo>
                    <a:pt x="6" y="19"/>
                  </a:lnTo>
                  <a:lnTo>
                    <a:pt x="8" y="12"/>
                  </a:lnTo>
                  <a:lnTo>
                    <a:pt x="14" y="9"/>
                  </a:lnTo>
                  <a:lnTo>
                    <a:pt x="17" y="5"/>
                  </a:lnTo>
                  <a:lnTo>
                    <a:pt x="22" y="1"/>
                  </a:lnTo>
                  <a:lnTo>
                    <a:pt x="29" y="0"/>
                  </a:lnTo>
                  <a:lnTo>
                    <a:pt x="35" y="0"/>
                  </a:lnTo>
                  <a:lnTo>
                    <a:pt x="42" y="1"/>
                  </a:lnTo>
                  <a:lnTo>
                    <a:pt x="47" y="2"/>
                  </a:lnTo>
                  <a:lnTo>
                    <a:pt x="53" y="4"/>
                  </a:lnTo>
                  <a:lnTo>
                    <a:pt x="58" y="6"/>
                  </a:lnTo>
                  <a:lnTo>
                    <a:pt x="64" y="10"/>
                  </a:lnTo>
                  <a:lnTo>
                    <a:pt x="68" y="13"/>
                  </a:lnTo>
                  <a:lnTo>
                    <a:pt x="7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6" name="Freeform 15">
              <a:extLst>
                <a:ext uri="{FF2B5EF4-FFF2-40B4-BE49-F238E27FC236}">
                  <a16:creationId xmlns:a16="http://schemas.microsoft.com/office/drawing/2014/main" id="{625ED527-F755-4F47-A8A1-E8FC17CB9030}"/>
                </a:ext>
              </a:extLst>
            </p:cNvPr>
            <p:cNvSpPr>
              <a:spLocks/>
            </p:cNvSpPr>
            <p:nvPr/>
          </p:nvSpPr>
          <p:spPr bwMode="auto">
            <a:xfrm>
              <a:off x="4440" y="1856"/>
              <a:ext cx="28" cy="22"/>
            </a:xfrm>
            <a:custGeom>
              <a:avLst/>
              <a:gdLst>
                <a:gd name="T0" fmla="*/ 54 w 54"/>
                <a:gd name="T1" fmla="*/ 23 h 44"/>
                <a:gd name="T2" fmla="*/ 54 w 54"/>
                <a:gd name="T3" fmla="*/ 26 h 44"/>
                <a:gd name="T4" fmla="*/ 52 w 54"/>
                <a:gd name="T5" fmla="*/ 26 h 44"/>
                <a:gd name="T6" fmla="*/ 51 w 54"/>
                <a:gd name="T7" fmla="*/ 30 h 44"/>
                <a:gd name="T8" fmla="*/ 49 w 54"/>
                <a:gd name="T9" fmla="*/ 37 h 44"/>
                <a:gd name="T10" fmla="*/ 45 w 54"/>
                <a:gd name="T11" fmla="*/ 43 h 44"/>
                <a:gd name="T12" fmla="*/ 37 w 54"/>
                <a:gd name="T13" fmla="*/ 44 h 44"/>
                <a:gd name="T14" fmla="*/ 32 w 54"/>
                <a:gd name="T15" fmla="*/ 42 h 44"/>
                <a:gd name="T16" fmla="*/ 26 w 54"/>
                <a:gd name="T17" fmla="*/ 41 h 44"/>
                <a:gd name="T18" fmla="*/ 21 w 54"/>
                <a:gd name="T19" fmla="*/ 38 h 44"/>
                <a:gd name="T20" fmla="*/ 15 w 54"/>
                <a:gd name="T21" fmla="*/ 36 h 44"/>
                <a:gd name="T22" fmla="*/ 10 w 54"/>
                <a:gd name="T23" fmla="*/ 33 h 44"/>
                <a:gd name="T24" fmla="*/ 6 w 54"/>
                <a:gd name="T25" fmla="*/ 29 h 44"/>
                <a:gd name="T26" fmla="*/ 2 w 54"/>
                <a:gd name="T27" fmla="*/ 26 h 44"/>
                <a:gd name="T28" fmla="*/ 0 w 54"/>
                <a:gd name="T29" fmla="*/ 20 h 44"/>
                <a:gd name="T30" fmla="*/ 3 w 54"/>
                <a:gd name="T31" fmla="*/ 14 h 44"/>
                <a:gd name="T32" fmla="*/ 7 w 54"/>
                <a:gd name="T33" fmla="*/ 8 h 44"/>
                <a:gd name="T34" fmla="*/ 13 w 54"/>
                <a:gd name="T35" fmla="*/ 4 h 44"/>
                <a:gd name="T36" fmla="*/ 21 w 54"/>
                <a:gd name="T37" fmla="*/ 0 h 44"/>
                <a:gd name="T38" fmla="*/ 31 w 54"/>
                <a:gd name="T39" fmla="*/ 3 h 44"/>
                <a:gd name="T40" fmla="*/ 41 w 54"/>
                <a:gd name="T41" fmla="*/ 7 h 44"/>
                <a:gd name="T42" fmla="*/ 49 w 54"/>
                <a:gd name="T43" fmla="*/ 14 h 44"/>
                <a:gd name="T44" fmla="*/ 54 w 54"/>
                <a:gd name="T45" fmla="*/ 23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54" y="23"/>
                  </a:moveTo>
                  <a:lnTo>
                    <a:pt x="54" y="26"/>
                  </a:lnTo>
                  <a:lnTo>
                    <a:pt x="52" y="26"/>
                  </a:lnTo>
                  <a:lnTo>
                    <a:pt x="51" y="30"/>
                  </a:lnTo>
                  <a:lnTo>
                    <a:pt x="49" y="37"/>
                  </a:lnTo>
                  <a:lnTo>
                    <a:pt x="45" y="43"/>
                  </a:lnTo>
                  <a:lnTo>
                    <a:pt x="37" y="44"/>
                  </a:lnTo>
                  <a:lnTo>
                    <a:pt x="32" y="42"/>
                  </a:lnTo>
                  <a:lnTo>
                    <a:pt x="26" y="41"/>
                  </a:lnTo>
                  <a:lnTo>
                    <a:pt x="21" y="38"/>
                  </a:lnTo>
                  <a:lnTo>
                    <a:pt x="15" y="36"/>
                  </a:lnTo>
                  <a:lnTo>
                    <a:pt x="10" y="33"/>
                  </a:lnTo>
                  <a:lnTo>
                    <a:pt x="6" y="29"/>
                  </a:lnTo>
                  <a:lnTo>
                    <a:pt x="2" y="26"/>
                  </a:lnTo>
                  <a:lnTo>
                    <a:pt x="0" y="20"/>
                  </a:lnTo>
                  <a:lnTo>
                    <a:pt x="3" y="14"/>
                  </a:lnTo>
                  <a:lnTo>
                    <a:pt x="7" y="8"/>
                  </a:lnTo>
                  <a:lnTo>
                    <a:pt x="13" y="4"/>
                  </a:lnTo>
                  <a:lnTo>
                    <a:pt x="21" y="0"/>
                  </a:lnTo>
                  <a:lnTo>
                    <a:pt x="31" y="3"/>
                  </a:lnTo>
                  <a:lnTo>
                    <a:pt x="41" y="7"/>
                  </a:lnTo>
                  <a:lnTo>
                    <a:pt x="49" y="14"/>
                  </a:lnTo>
                  <a:lnTo>
                    <a:pt x="5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7" name="Freeform 16">
              <a:extLst>
                <a:ext uri="{FF2B5EF4-FFF2-40B4-BE49-F238E27FC236}">
                  <a16:creationId xmlns:a16="http://schemas.microsoft.com/office/drawing/2014/main" id="{D4A60F22-402A-41DA-AF5A-700D646E49B2}"/>
                </a:ext>
              </a:extLst>
            </p:cNvPr>
            <p:cNvSpPr>
              <a:spLocks/>
            </p:cNvSpPr>
            <p:nvPr/>
          </p:nvSpPr>
          <p:spPr bwMode="auto">
            <a:xfrm>
              <a:off x="3983" y="1886"/>
              <a:ext cx="123" cy="130"/>
            </a:xfrm>
            <a:custGeom>
              <a:avLst/>
              <a:gdLst>
                <a:gd name="T0" fmla="*/ 246 w 246"/>
                <a:gd name="T1" fmla="*/ 14 h 262"/>
                <a:gd name="T2" fmla="*/ 244 w 246"/>
                <a:gd name="T3" fmla="*/ 33 h 262"/>
                <a:gd name="T4" fmla="*/ 240 w 246"/>
                <a:gd name="T5" fmla="*/ 50 h 262"/>
                <a:gd name="T6" fmla="*/ 234 w 246"/>
                <a:gd name="T7" fmla="*/ 66 h 262"/>
                <a:gd name="T8" fmla="*/ 226 w 246"/>
                <a:gd name="T9" fmla="*/ 80 h 262"/>
                <a:gd name="T10" fmla="*/ 216 w 246"/>
                <a:gd name="T11" fmla="*/ 94 h 262"/>
                <a:gd name="T12" fmla="*/ 204 w 246"/>
                <a:gd name="T13" fmla="*/ 106 h 262"/>
                <a:gd name="T14" fmla="*/ 192 w 246"/>
                <a:gd name="T15" fmla="*/ 118 h 262"/>
                <a:gd name="T16" fmla="*/ 178 w 246"/>
                <a:gd name="T17" fmla="*/ 129 h 262"/>
                <a:gd name="T18" fmla="*/ 163 w 246"/>
                <a:gd name="T19" fmla="*/ 140 h 262"/>
                <a:gd name="T20" fmla="*/ 148 w 246"/>
                <a:gd name="T21" fmla="*/ 150 h 262"/>
                <a:gd name="T22" fmla="*/ 132 w 246"/>
                <a:gd name="T23" fmla="*/ 159 h 262"/>
                <a:gd name="T24" fmla="*/ 115 w 246"/>
                <a:gd name="T25" fmla="*/ 170 h 262"/>
                <a:gd name="T26" fmla="*/ 101 w 246"/>
                <a:gd name="T27" fmla="*/ 179 h 262"/>
                <a:gd name="T28" fmla="*/ 86 w 246"/>
                <a:gd name="T29" fmla="*/ 188 h 262"/>
                <a:gd name="T30" fmla="*/ 71 w 246"/>
                <a:gd name="T31" fmla="*/ 198 h 262"/>
                <a:gd name="T32" fmla="*/ 57 w 246"/>
                <a:gd name="T33" fmla="*/ 209 h 262"/>
                <a:gd name="T34" fmla="*/ 49 w 246"/>
                <a:gd name="T35" fmla="*/ 215 h 262"/>
                <a:gd name="T36" fmla="*/ 41 w 246"/>
                <a:gd name="T37" fmla="*/ 222 h 262"/>
                <a:gd name="T38" fmla="*/ 34 w 246"/>
                <a:gd name="T39" fmla="*/ 227 h 262"/>
                <a:gd name="T40" fmla="*/ 26 w 246"/>
                <a:gd name="T41" fmla="*/ 233 h 262"/>
                <a:gd name="T42" fmla="*/ 19 w 246"/>
                <a:gd name="T43" fmla="*/ 239 h 262"/>
                <a:gd name="T44" fmla="*/ 12 w 246"/>
                <a:gd name="T45" fmla="*/ 246 h 262"/>
                <a:gd name="T46" fmla="*/ 6 w 246"/>
                <a:gd name="T47" fmla="*/ 254 h 262"/>
                <a:gd name="T48" fmla="*/ 0 w 246"/>
                <a:gd name="T49" fmla="*/ 262 h 262"/>
                <a:gd name="T50" fmla="*/ 1 w 246"/>
                <a:gd name="T51" fmla="*/ 253 h 262"/>
                <a:gd name="T52" fmla="*/ 19 w 246"/>
                <a:gd name="T53" fmla="*/ 232 h 262"/>
                <a:gd name="T54" fmla="*/ 38 w 246"/>
                <a:gd name="T55" fmla="*/ 215 h 262"/>
                <a:gd name="T56" fmla="*/ 61 w 246"/>
                <a:gd name="T57" fmla="*/ 198 h 262"/>
                <a:gd name="T58" fmla="*/ 84 w 246"/>
                <a:gd name="T59" fmla="*/ 184 h 262"/>
                <a:gd name="T60" fmla="*/ 107 w 246"/>
                <a:gd name="T61" fmla="*/ 169 h 262"/>
                <a:gd name="T62" fmla="*/ 129 w 246"/>
                <a:gd name="T63" fmla="*/ 154 h 262"/>
                <a:gd name="T64" fmla="*/ 148 w 246"/>
                <a:gd name="T65" fmla="*/ 135 h 262"/>
                <a:gd name="T66" fmla="*/ 163 w 246"/>
                <a:gd name="T67" fmla="*/ 114 h 262"/>
                <a:gd name="T68" fmla="*/ 172 w 246"/>
                <a:gd name="T69" fmla="*/ 102 h 262"/>
                <a:gd name="T70" fmla="*/ 181 w 246"/>
                <a:gd name="T71" fmla="*/ 88 h 262"/>
                <a:gd name="T72" fmla="*/ 189 w 246"/>
                <a:gd name="T73" fmla="*/ 73 h 262"/>
                <a:gd name="T74" fmla="*/ 197 w 246"/>
                <a:gd name="T75" fmla="*/ 58 h 262"/>
                <a:gd name="T76" fmla="*/ 205 w 246"/>
                <a:gd name="T77" fmla="*/ 43 h 262"/>
                <a:gd name="T78" fmla="*/ 213 w 246"/>
                <a:gd name="T79" fmla="*/ 28 h 262"/>
                <a:gd name="T80" fmla="*/ 221 w 246"/>
                <a:gd name="T81" fmla="*/ 14 h 262"/>
                <a:gd name="T82" fmla="*/ 231 w 246"/>
                <a:gd name="T83" fmla="*/ 0 h 262"/>
                <a:gd name="T84" fmla="*/ 236 w 246"/>
                <a:gd name="T85" fmla="*/ 1 h 262"/>
                <a:gd name="T86" fmla="*/ 242 w 246"/>
                <a:gd name="T87" fmla="*/ 4 h 262"/>
                <a:gd name="T88" fmla="*/ 246 w 246"/>
                <a:gd name="T89" fmla="*/ 7 h 262"/>
                <a:gd name="T90" fmla="*/ 246 w 246"/>
                <a:gd name="T91" fmla="*/ 14 h 2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6"/>
                <a:gd name="T139" fmla="*/ 0 h 262"/>
                <a:gd name="T140" fmla="*/ 246 w 246"/>
                <a:gd name="T141" fmla="*/ 262 h 2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6" h="262">
                  <a:moveTo>
                    <a:pt x="246" y="14"/>
                  </a:moveTo>
                  <a:lnTo>
                    <a:pt x="244" y="33"/>
                  </a:lnTo>
                  <a:lnTo>
                    <a:pt x="240" y="50"/>
                  </a:lnTo>
                  <a:lnTo>
                    <a:pt x="234" y="66"/>
                  </a:lnTo>
                  <a:lnTo>
                    <a:pt x="226" y="80"/>
                  </a:lnTo>
                  <a:lnTo>
                    <a:pt x="216" y="94"/>
                  </a:lnTo>
                  <a:lnTo>
                    <a:pt x="204" y="106"/>
                  </a:lnTo>
                  <a:lnTo>
                    <a:pt x="192" y="118"/>
                  </a:lnTo>
                  <a:lnTo>
                    <a:pt x="178" y="129"/>
                  </a:lnTo>
                  <a:lnTo>
                    <a:pt x="163" y="140"/>
                  </a:lnTo>
                  <a:lnTo>
                    <a:pt x="148" y="150"/>
                  </a:lnTo>
                  <a:lnTo>
                    <a:pt x="132" y="159"/>
                  </a:lnTo>
                  <a:lnTo>
                    <a:pt x="115" y="170"/>
                  </a:lnTo>
                  <a:lnTo>
                    <a:pt x="101" y="179"/>
                  </a:lnTo>
                  <a:lnTo>
                    <a:pt x="86" y="188"/>
                  </a:lnTo>
                  <a:lnTo>
                    <a:pt x="71" y="198"/>
                  </a:lnTo>
                  <a:lnTo>
                    <a:pt x="57" y="209"/>
                  </a:lnTo>
                  <a:lnTo>
                    <a:pt x="49" y="215"/>
                  </a:lnTo>
                  <a:lnTo>
                    <a:pt x="41" y="222"/>
                  </a:lnTo>
                  <a:lnTo>
                    <a:pt x="34" y="227"/>
                  </a:lnTo>
                  <a:lnTo>
                    <a:pt x="26" y="233"/>
                  </a:lnTo>
                  <a:lnTo>
                    <a:pt x="19" y="239"/>
                  </a:lnTo>
                  <a:lnTo>
                    <a:pt x="12" y="246"/>
                  </a:lnTo>
                  <a:lnTo>
                    <a:pt x="6" y="254"/>
                  </a:lnTo>
                  <a:lnTo>
                    <a:pt x="0" y="262"/>
                  </a:lnTo>
                  <a:lnTo>
                    <a:pt x="1" y="253"/>
                  </a:lnTo>
                  <a:lnTo>
                    <a:pt x="19" y="232"/>
                  </a:lnTo>
                  <a:lnTo>
                    <a:pt x="38" y="215"/>
                  </a:lnTo>
                  <a:lnTo>
                    <a:pt x="61" y="198"/>
                  </a:lnTo>
                  <a:lnTo>
                    <a:pt x="84" y="184"/>
                  </a:lnTo>
                  <a:lnTo>
                    <a:pt x="107" y="169"/>
                  </a:lnTo>
                  <a:lnTo>
                    <a:pt x="129" y="154"/>
                  </a:lnTo>
                  <a:lnTo>
                    <a:pt x="148" y="135"/>
                  </a:lnTo>
                  <a:lnTo>
                    <a:pt x="163" y="114"/>
                  </a:lnTo>
                  <a:lnTo>
                    <a:pt x="172" y="102"/>
                  </a:lnTo>
                  <a:lnTo>
                    <a:pt x="181" y="88"/>
                  </a:lnTo>
                  <a:lnTo>
                    <a:pt x="189" y="73"/>
                  </a:lnTo>
                  <a:lnTo>
                    <a:pt x="197" y="58"/>
                  </a:lnTo>
                  <a:lnTo>
                    <a:pt x="205" y="43"/>
                  </a:lnTo>
                  <a:lnTo>
                    <a:pt x="213" y="28"/>
                  </a:lnTo>
                  <a:lnTo>
                    <a:pt x="221" y="14"/>
                  </a:lnTo>
                  <a:lnTo>
                    <a:pt x="231" y="0"/>
                  </a:lnTo>
                  <a:lnTo>
                    <a:pt x="236" y="1"/>
                  </a:lnTo>
                  <a:lnTo>
                    <a:pt x="242" y="4"/>
                  </a:lnTo>
                  <a:lnTo>
                    <a:pt x="246" y="7"/>
                  </a:lnTo>
                  <a:lnTo>
                    <a:pt x="246"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8" name="Freeform 17">
              <a:extLst>
                <a:ext uri="{FF2B5EF4-FFF2-40B4-BE49-F238E27FC236}">
                  <a16:creationId xmlns:a16="http://schemas.microsoft.com/office/drawing/2014/main" id="{070D55EE-B4DD-4108-9CF8-3C39334A012E}"/>
                </a:ext>
              </a:extLst>
            </p:cNvPr>
            <p:cNvSpPr>
              <a:spLocks/>
            </p:cNvSpPr>
            <p:nvPr/>
          </p:nvSpPr>
          <p:spPr bwMode="auto">
            <a:xfrm>
              <a:off x="4428" y="1899"/>
              <a:ext cx="34" cy="43"/>
            </a:xfrm>
            <a:custGeom>
              <a:avLst/>
              <a:gdLst>
                <a:gd name="T0" fmla="*/ 56 w 69"/>
                <a:gd name="T1" fmla="*/ 11 h 86"/>
                <a:gd name="T2" fmla="*/ 64 w 69"/>
                <a:gd name="T3" fmla="*/ 24 h 86"/>
                <a:gd name="T4" fmla="*/ 69 w 69"/>
                <a:gd name="T5" fmla="*/ 37 h 86"/>
                <a:gd name="T6" fmla="*/ 69 w 69"/>
                <a:gd name="T7" fmla="*/ 49 h 86"/>
                <a:gd name="T8" fmla="*/ 63 w 69"/>
                <a:gd name="T9" fmla="*/ 65 h 86"/>
                <a:gd name="T10" fmla="*/ 61 w 69"/>
                <a:gd name="T11" fmla="*/ 70 h 86"/>
                <a:gd name="T12" fmla="*/ 57 w 69"/>
                <a:gd name="T13" fmla="*/ 74 h 86"/>
                <a:gd name="T14" fmla="*/ 53 w 69"/>
                <a:gd name="T15" fmla="*/ 78 h 86"/>
                <a:gd name="T16" fmla="*/ 48 w 69"/>
                <a:gd name="T17" fmla="*/ 82 h 86"/>
                <a:gd name="T18" fmla="*/ 43 w 69"/>
                <a:gd name="T19" fmla="*/ 84 h 86"/>
                <a:gd name="T20" fmla="*/ 38 w 69"/>
                <a:gd name="T21" fmla="*/ 86 h 86"/>
                <a:gd name="T22" fmla="*/ 32 w 69"/>
                <a:gd name="T23" fmla="*/ 86 h 86"/>
                <a:gd name="T24" fmla="*/ 25 w 69"/>
                <a:gd name="T25" fmla="*/ 86 h 86"/>
                <a:gd name="T26" fmla="*/ 15 w 69"/>
                <a:gd name="T27" fmla="*/ 80 h 86"/>
                <a:gd name="T28" fmla="*/ 8 w 69"/>
                <a:gd name="T29" fmla="*/ 74 h 86"/>
                <a:gd name="T30" fmla="*/ 3 w 69"/>
                <a:gd name="T31" fmla="*/ 63 h 86"/>
                <a:gd name="T32" fmla="*/ 0 w 69"/>
                <a:gd name="T33" fmla="*/ 54 h 86"/>
                <a:gd name="T34" fmla="*/ 1 w 69"/>
                <a:gd name="T35" fmla="*/ 37 h 86"/>
                <a:gd name="T36" fmla="*/ 2 w 69"/>
                <a:gd name="T37" fmla="*/ 22 h 86"/>
                <a:gd name="T38" fmla="*/ 8 w 69"/>
                <a:gd name="T39" fmla="*/ 8 h 86"/>
                <a:gd name="T40" fmla="*/ 20 w 69"/>
                <a:gd name="T41" fmla="*/ 0 h 86"/>
                <a:gd name="T42" fmla="*/ 25 w 69"/>
                <a:gd name="T43" fmla="*/ 0 h 86"/>
                <a:gd name="T44" fmla="*/ 31 w 69"/>
                <a:gd name="T45" fmla="*/ 0 h 86"/>
                <a:gd name="T46" fmla="*/ 35 w 69"/>
                <a:gd name="T47" fmla="*/ 0 h 86"/>
                <a:gd name="T48" fmla="*/ 40 w 69"/>
                <a:gd name="T49" fmla="*/ 1 h 86"/>
                <a:gd name="T50" fmla="*/ 44 w 69"/>
                <a:gd name="T51" fmla="*/ 3 h 86"/>
                <a:gd name="T52" fmla="*/ 49 w 69"/>
                <a:gd name="T53" fmla="*/ 6 h 86"/>
                <a:gd name="T54" fmla="*/ 53 w 69"/>
                <a:gd name="T55" fmla="*/ 8 h 86"/>
                <a:gd name="T56" fmla="*/ 56 w 69"/>
                <a:gd name="T57" fmla="*/ 11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9"/>
                <a:gd name="T88" fmla="*/ 0 h 86"/>
                <a:gd name="T89" fmla="*/ 69 w 69"/>
                <a:gd name="T90" fmla="*/ 86 h 8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9" h="86">
                  <a:moveTo>
                    <a:pt x="56" y="11"/>
                  </a:moveTo>
                  <a:lnTo>
                    <a:pt x="64" y="24"/>
                  </a:lnTo>
                  <a:lnTo>
                    <a:pt x="69" y="37"/>
                  </a:lnTo>
                  <a:lnTo>
                    <a:pt x="69" y="49"/>
                  </a:lnTo>
                  <a:lnTo>
                    <a:pt x="63" y="65"/>
                  </a:lnTo>
                  <a:lnTo>
                    <a:pt x="61" y="70"/>
                  </a:lnTo>
                  <a:lnTo>
                    <a:pt x="57" y="74"/>
                  </a:lnTo>
                  <a:lnTo>
                    <a:pt x="53" y="78"/>
                  </a:lnTo>
                  <a:lnTo>
                    <a:pt x="48" y="82"/>
                  </a:lnTo>
                  <a:lnTo>
                    <a:pt x="43" y="84"/>
                  </a:lnTo>
                  <a:lnTo>
                    <a:pt x="38" y="86"/>
                  </a:lnTo>
                  <a:lnTo>
                    <a:pt x="32" y="86"/>
                  </a:lnTo>
                  <a:lnTo>
                    <a:pt x="25" y="86"/>
                  </a:lnTo>
                  <a:lnTo>
                    <a:pt x="15" y="80"/>
                  </a:lnTo>
                  <a:lnTo>
                    <a:pt x="8" y="74"/>
                  </a:lnTo>
                  <a:lnTo>
                    <a:pt x="3" y="63"/>
                  </a:lnTo>
                  <a:lnTo>
                    <a:pt x="0" y="54"/>
                  </a:lnTo>
                  <a:lnTo>
                    <a:pt x="1" y="37"/>
                  </a:lnTo>
                  <a:lnTo>
                    <a:pt x="2" y="22"/>
                  </a:lnTo>
                  <a:lnTo>
                    <a:pt x="8" y="8"/>
                  </a:lnTo>
                  <a:lnTo>
                    <a:pt x="20" y="0"/>
                  </a:lnTo>
                  <a:lnTo>
                    <a:pt x="25" y="0"/>
                  </a:lnTo>
                  <a:lnTo>
                    <a:pt x="31" y="0"/>
                  </a:lnTo>
                  <a:lnTo>
                    <a:pt x="35" y="0"/>
                  </a:lnTo>
                  <a:lnTo>
                    <a:pt x="40" y="1"/>
                  </a:lnTo>
                  <a:lnTo>
                    <a:pt x="44" y="3"/>
                  </a:lnTo>
                  <a:lnTo>
                    <a:pt x="49" y="6"/>
                  </a:lnTo>
                  <a:lnTo>
                    <a:pt x="53" y="8"/>
                  </a:lnTo>
                  <a:lnTo>
                    <a:pt x="5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9" name="Freeform 18">
              <a:extLst>
                <a:ext uri="{FF2B5EF4-FFF2-40B4-BE49-F238E27FC236}">
                  <a16:creationId xmlns:a16="http://schemas.microsoft.com/office/drawing/2014/main" id="{1926AE39-B91C-416C-85AA-853B01036E9F}"/>
                </a:ext>
              </a:extLst>
            </p:cNvPr>
            <p:cNvSpPr>
              <a:spLocks/>
            </p:cNvSpPr>
            <p:nvPr/>
          </p:nvSpPr>
          <p:spPr bwMode="auto">
            <a:xfrm>
              <a:off x="4432" y="1906"/>
              <a:ext cx="25" cy="29"/>
            </a:xfrm>
            <a:custGeom>
              <a:avLst/>
              <a:gdLst>
                <a:gd name="T0" fmla="*/ 49 w 49"/>
                <a:gd name="T1" fmla="*/ 30 h 57"/>
                <a:gd name="T2" fmla="*/ 47 w 49"/>
                <a:gd name="T3" fmla="*/ 32 h 57"/>
                <a:gd name="T4" fmla="*/ 47 w 49"/>
                <a:gd name="T5" fmla="*/ 35 h 57"/>
                <a:gd name="T6" fmla="*/ 46 w 49"/>
                <a:gd name="T7" fmla="*/ 40 h 57"/>
                <a:gd name="T8" fmla="*/ 45 w 49"/>
                <a:gd name="T9" fmla="*/ 45 h 57"/>
                <a:gd name="T10" fmla="*/ 41 w 49"/>
                <a:gd name="T11" fmla="*/ 48 h 57"/>
                <a:gd name="T12" fmla="*/ 34 w 49"/>
                <a:gd name="T13" fmla="*/ 51 h 57"/>
                <a:gd name="T14" fmla="*/ 27 w 49"/>
                <a:gd name="T15" fmla="*/ 55 h 57"/>
                <a:gd name="T16" fmla="*/ 19 w 49"/>
                <a:gd name="T17" fmla="*/ 57 h 57"/>
                <a:gd name="T18" fmla="*/ 10 w 49"/>
                <a:gd name="T19" fmla="*/ 56 h 57"/>
                <a:gd name="T20" fmla="*/ 2 w 49"/>
                <a:gd name="T21" fmla="*/ 47 h 57"/>
                <a:gd name="T22" fmla="*/ 0 w 49"/>
                <a:gd name="T23" fmla="*/ 35 h 57"/>
                <a:gd name="T24" fmla="*/ 2 w 49"/>
                <a:gd name="T25" fmla="*/ 22 h 57"/>
                <a:gd name="T26" fmla="*/ 4 w 49"/>
                <a:gd name="T27" fmla="*/ 9 h 57"/>
                <a:gd name="T28" fmla="*/ 8 w 49"/>
                <a:gd name="T29" fmla="*/ 4 h 57"/>
                <a:gd name="T30" fmla="*/ 12 w 49"/>
                <a:gd name="T31" fmla="*/ 2 h 57"/>
                <a:gd name="T32" fmla="*/ 18 w 49"/>
                <a:gd name="T33" fmla="*/ 1 h 57"/>
                <a:gd name="T34" fmla="*/ 24 w 49"/>
                <a:gd name="T35" fmla="*/ 0 h 57"/>
                <a:gd name="T36" fmla="*/ 35 w 49"/>
                <a:gd name="T37" fmla="*/ 2 h 57"/>
                <a:gd name="T38" fmla="*/ 41 w 49"/>
                <a:gd name="T39" fmla="*/ 10 h 57"/>
                <a:gd name="T40" fmla="*/ 45 w 49"/>
                <a:gd name="T41" fmla="*/ 20 h 57"/>
                <a:gd name="T42" fmla="*/ 49 w 49"/>
                <a:gd name="T43" fmla="*/ 30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57"/>
                <a:gd name="T68" fmla="*/ 49 w 49"/>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57">
                  <a:moveTo>
                    <a:pt x="49" y="30"/>
                  </a:moveTo>
                  <a:lnTo>
                    <a:pt x="47" y="32"/>
                  </a:lnTo>
                  <a:lnTo>
                    <a:pt x="47" y="35"/>
                  </a:lnTo>
                  <a:lnTo>
                    <a:pt x="46" y="40"/>
                  </a:lnTo>
                  <a:lnTo>
                    <a:pt x="45" y="45"/>
                  </a:lnTo>
                  <a:lnTo>
                    <a:pt x="41" y="48"/>
                  </a:lnTo>
                  <a:lnTo>
                    <a:pt x="34" y="51"/>
                  </a:lnTo>
                  <a:lnTo>
                    <a:pt x="27" y="55"/>
                  </a:lnTo>
                  <a:lnTo>
                    <a:pt x="19" y="57"/>
                  </a:lnTo>
                  <a:lnTo>
                    <a:pt x="10" y="56"/>
                  </a:lnTo>
                  <a:lnTo>
                    <a:pt x="2" y="47"/>
                  </a:lnTo>
                  <a:lnTo>
                    <a:pt x="0" y="35"/>
                  </a:lnTo>
                  <a:lnTo>
                    <a:pt x="2" y="22"/>
                  </a:lnTo>
                  <a:lnTo>
                    <a:pt x="4" y="9"/>
                  </a:lnTo>
                  <a:lnTo>
                    <a:pt x="8" y="4"/>
                  </a:lnTo>
                  <a:lnTo>
                    <a:pt x="12" y="2"/>
                  </a:lnTo>
                  <a:lnTo>
                    <a:pt x="18" y="1"/>
                  </a:lnTo>
                  <a:lnTo>
                    <a:pt x="24" y="0"/>
                  </a:lnTo>
                  <a:lnTo>
                    <a:pt x="35" y="2"/>
                  </a:lnTo>
                  <a:lnTo>
                    <a:pt x="41" y="10"/>
                  </a:lnTo>
                  <a:lnTo>
                    <a:pt x="45" y="20"/>
                  </a:lnTo>
                  <a:lnTo>
                    <a:pt x="4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0" name="Freeform 19">
              <a:extLst>
                <a:ext uri="{FF2B5EF4-FFF2-40B4-BE49-F238E27FC236}">
                  <a16:creationId xmlns:a16="http://schemas.microsoft.com/office/drawing/2014/main" id="{2F49695A-B6A7-4D42-AC86-3783C8EFC32A}"/>
                </a:ext>
              </a:extLst>
            </p:cNvPr>
            <p:cNvSpPr>
              <a:spLocks/>
            </p:cNvSpPr>
            <p:nvPr/>
          </p:nvSpPr>
          <p:spPr bwMode="auto">
            <a:xfrm>
              <a:off x="4275" y="1936"/>
              <a:ext cx="86" cy="79"/>
            </a:xfrm>
            <a:custGeom>
              <a:avLst/>
              <a:gdLst>
                <a:gd name="T0" fmla="*/ 168 w 173"/>
                <a:gd name="T1" fmla="*/ 39 h 159"/>
                <a:gd name="T2" fmla="*/ 168 w 173"/>
                <a:gd name="T3" fmla="*/ 41 h 159"/>
                <a:gd name="T4" fmla="*/ 168 w 173"/>
                <a:gd name="T5" fmla="*/ 44 h 159"/>
                <a:gd name="T6" fmla="*/ 169 w 173"/>
                <a:gd name="T7" fmla="*/ 47 h 159"/>
                <a:gd name="T8" fmla="*/ 172 w 173"/>
                <a:gd name="T9" fmla="*/ 48 h 159"/>
                <a:gd name="T10" fmla="*/ 173 w 173"/>
                <a:gd name="T11" fmla="*/ 65 h 159"/>
                <a:gd name="T12" fmla="*/ 167 w 173"/>
                <a:gd name="T13" fmla="*/ 83 h 159"/>
                <a:gd name="T14" fmla="*/ 157 w 173"/>
                <a:gd name="T15" fmla="*/ 99 h 159"/>
                <a:gd name="T16" fmla="*/ 148 w 173"/>
                <a:gd name="T17" fmla="*/ 116 h 159"/>
                <a:gd name="T18" fmla="*/ 138 w 173"/>
                <a:gd name="T19" fmla="*/ 125 h 159"/>
                <a:gd name="T20" fmla="*/ 128 w 173"/>
                <a:gd name="T21" fmla="*/ 133 h 159"/>
                <a:gd name="T22" fmla="*/ 116 w 173"/>
                <a:gd name="T23" fmla="*/ 141 h 159"/>
                <a:gd name="T24" fmla="*/ 104 w 173"/>
                <a:gd name="T25" fmla="*/ 148 h 159"/>
                <a:gd name="T26" fmla="*/ 91 w 173"/>
                <a:gd name="T27" fmla="*/ 154 h 159"/>
                <a:gd name="T28" fmla="*/ 78 w 173"/>
                <a:gd name="T29" fmla="*/ 157 h 159"/>
                <a:gd name="T30" fmla="*/ 65 w 173"/>
                <a:gd name="T31" fmla="*/ 159 h 159"/>
                <a:gd name="T32" fmla="*/ 52 w 173"/>
                <a:gd name="T33" fmla="*/ 156 h 159"/>
                <a:gd name="T34" fmla="*/ 45 w 173"/>
                <a:gd name="T35" fmla="*/ 151 h 159"/>
                <a:gd name="T36" fmla="*/ 38 w 173"/>
                <a:gd name="T37" fmla="*/ 145 h 159"/>
                <a:gd name="T38" fmla="*/ 31 w 173"/>
                <a:gd name="T39" fmla="*/ 139 h 159"/>
                <a:gd name="T40" fmla="*/ 24 w 173"/>
                <a:gd name="T41" fmla="*/ 133 h 159"/>
                <a:gd name="T42" fmla="*/ 19 w 173"/>
                <a:gd name="T43" fmla="*/ 127 h 159"/>
                <a:gd name="T44" fmla="*/ 13 w 173"/>
                <a:gd name="T45" fmla="*/ 122 h 159"/>
                <a:gd name="T46" fmla="*/ 6 w 173"/>
                <a:gd name="T47" fmla="*/ 115 h 159"/>
                <a:gd name="T48" fmla="*/ 0 w 173"/>
                <a:gd name="T49" fmla="*/ 109 h 159"/>
                <a:gd name="T50" fmla="*/ 0 w 173"/>
                <a:gd name="T51" fmla="*/ 81 h 159"/>
                <a:gd name="T52" fmla="*/ 1 w 173"/>
                <a:gd name="T53" fmla="*/ 81 h 159"/>
                <a:gd name="T54" fmla="*/ 2 w 173"/>
                <a:gd name="T55" fmla="*/ 81 h 159"/>
                <a:gd name="T56" fmla="*/ 2 w 173"/>
                <a:gd name="T57" fmla="*/ 81 h 159"/>
                <a:gd name="T58" fmla="*/ 4 w 173"/>
                <a:gd name="T59" fmla="*/ 81 h 159"/>
                <a:gd name="T60" fmla="*/ 0 w 173"/>
                <a:gd name="T61" fmla="*/ 78 h 159"/>
                <a:gd name="T62" fmla="*/ 5 w 173"/>
                <a:gd name="T63" fmla="*/ 69 h 159"/>
                <a:gd name="T64" fmla="*/ 8 w 173"/>
                <a:gd name="T65" fmla="*/ 58 h 159"/>
                <a:gd name="T66" fmla="*/ 13 w 173"/>
                <a:gd name="T67" fmla="*/ 49 h 159"/>
                <a:gd name="T68" fmla="*/ 17 w 173"/>
                <a:gd name="T69" fmla="*/ 40 h 159"/>
                <a:gd name="T70" fmla="*/ 22 w 173"/>
                <a:gd name="T71" fmla="*/ 32 h 159"/>
                <a:gd name="T72" fmla="*/ 28 w 173"/>
                <a:gd name="T73" fmla="*/ 24 h 159"/>
                <a:gd name="T74" fmla="*/ 36 w 173"/>
                <a:gd name="T75" fmla="*/ 17 h 159"/>
                <a:gd name="T76" fmla="*/ 45 w 173"/>
                <a:gd name="T77" fmla="*/ 11 h 159"/>
                <a:gd name="T78" fmla="*/ 57 w 173"/>
                <a:gd name="T79" fmla="*/ 6 h 159"/>
                <a:gd name="T80" fmla="*/ 69 w 173"/>
                <a:gd name="T81" fmla="*/ 3 h 159"/>
                <a:gd name="T82" fmla="*/ 83 w 173"/>
                <a:gd name="T83" fmla="*/ 1 h 159"/>
                <a:gd name="T84" fmla="*/ 97 w 173"/>
                <a:gd name="T85" fmla="*/ 0 h 159"/>
                <a:gd name="T86" fmla="*/ 111 w 173"/>
                <a:gd name="T87" fmla="*/ 0 h 159"/>
                <a:gd name="T88" fmla="*/ 123 w 173"/>
                <a:gd name="T89" fmla="*/ 2 h 159"/>
                <a:gd name="T90" fmla="*/ 136 w 173"/>
                <a:gd name="T91" fmla="*/ 6 h 159"/>
                <a:gd name="T92" fmla="*/ 148 w 173"/>
                <a:gd name="T93" fmla="*/ 13 h 159"/>
                <a:gd name="T94" fmla="*/ 153 w 173"/>
                <a:gd name="T95" fmla="*/ 20 h 159"/>
                <a:gd name="T96" fmla="*/ 159 w 173"/>
                <a:gd name="T97" fmla="*/ 26 h 159"/>
                <a:gd name="T98" fmla="*/ 164 w 173"/>
                <a:gd name="T99" fmla="*/ 32 h 159"/>
                <a:gd name="T100" fmla="*/ 168 w 173"/>
                <a:gd name="T101" fmla="*/ 39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3"/>
                <a:gd name="T154" fmla="*/ 0 h 159"/>
                <a:gd name="T155" fmla="*/ 173 w 173"/>
                <a:gd name="T156" fmla="*/ 159 h 1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3" h="159">
                  <a:moveTo>
                    <a:pt x="168" y="39"/>
                  </a:moveTo>
                  <a:lnTo>
                    <a:pt x="168" y="41"/>
                  </a:lnTo>
                  <a:lnTo>
                    <a:pt x="168" y="44"/>
                  </a:lnTo>
                  <a:lnTo>
                    <a:pt x="169" y="47"/>
                  </a:lnTo>
                  <a:lnTo>
                    <a:pt x="172" y="48"/>
                  </a:lnTo>
                  <a:lnTo>
                    <a:pt x="173" y="65"/>
                  </a:lnTo>
                  <a:lnTo>
                    <a:pt x="167" y="83"/>
                  </a:lnTo>
                  <a:lnTo>
                    <a:pt x="157" y="99"/>
                  </a:lnTo>
                  <a:lnTo>
                    <a:pt x="148" y="116"/>
                  </a:lnTo>
                  <a:lnTo>
                    <a:pt x="138" y="125"/>
                  </a:lnTo>
                  <a:lnTo>
                    <a:pt x="128" y="133"/>
                  </a:lnTo>
                  <a:lnTo>
                    <a:pt x="116" y="141"/>
                  </a:lnTo>
                  <a:lnTo>
                    <a:pt x="104" y="148"/>
                  </a:lnTo>
                  <a:lnTo>
                    <a:pt x="91" y="154"/>
                  </a:lnTo>
                  <a:lnTo>
                    <a:pt x="78" y="157"/>
                  </a:lnTo>
                  <a:lnTo>
                    <a:pt x="65" y="159"/>
                  </a:lnTo>
                  <a:lnTo>
                    <a:pt x="52" y="156"/>
                  </a:lnTo>
                  <a:lnTo>
                    <a:pt x="45" y="151"/>
                  </a:lnTo>
                  <a:lnTo>
                    <a:pt x="38" y="145"/>
                  </a:lnTo>
                  <a:lnTo>
                    <a:pt x="31" y="139"/>
                  </a:lnTo>
                  <a:lnTo>
                    <a:pt x="24" y="133"/>
                  </a:lnTo>
                  <a:lnTo>
                    <a:pt x="19" y="127"/>
                  </a:lnTo>
                  <a:lnTo>
                    <a:pt x="13" y="122"/>
                  </a:lnTo>
                  <a:lnTo>
                    <a:pt x="6" y="115"/>
                  </a:lnTo>
                  <a:lnTo>
                    <a:pt x="0" y="109"/>
                  </a:lnTo>
                  <a:lnTo>
                    <a:pt x="0" y="81"/>
                  </a:lnTo>
                  <a:lnTo>
                    <a:pt x="1" y="81"/>
                  </a:lnTo>
                  <a:lnTo>
                    <a:pt x="2" y="81"/>
                  </a:lnTo>
                  <a:lnTo>
                    <a:pt x="4" y="81"/>
                  </a:lnTo>
                  <a:lnTo>
                    <a:pt x="0" y="78"/>
                  </a:lnTo>
                  <a:lnTo>
                    <a:pt x="5" y="69"/>
                  </a:lnTo>
                  <a:lnTo>
                    <a:pt x="8" y="58"/>
                  </a:lnTo>
                  <a:lnTo>
                    <a:pt x="13" y="49"/>
                  </a:lnTo>
                  <a:lnTo>
                    <a:pt x="17" y="40"/>
                  </a:lnTo>
                  <a:lnTo>
                    <a:pt x="22" y="32"/>
                  </a:lnTo>
                  <a:lnTo>
                    <a:pt x="28" y="24"/>
                  </a:lnTo>
                  <a:lnTo>
                    <a:pt x="36" y="17"/>
                  </a:lnTo>
                  <a:lnTo>
                    <a:pt x="45" y="11"/>
                  </a:lnTo>
                  <a:lnTo>
                    <a:pt x="57" y="6"/>
                  </a:lnTo>
                  <a:lnTo>
                    <a:pt x="69" y="3"/>
                  </a:lnTo>
                  <a:lnTo>
                    <a:pt x="83" y="1"/>
                  </a:lnTo>
                  <a:lnTo>
                    <a:pt x="97" y="0"/>
                  </a:lnTo>
                  <a:lnTo>
                    <a:pt x="111" y="0"/>
                  </a:lnTo>
                  <a:lnTo>
                    <a:pt x="123" y="2"/>
                  </a:lnTo>
                  <a:lnTo>
                    <a:pt x="136" y="6"/>
                  </a:lnTo>
                  <a:lnTo>
                    <a:pt x="148" y="13"/>
                  </a:lnTo>
                  <a:lnTo>
                    <a:pt x="153" y="20"/>
                  </a:lnTo>
                  <a:lnTo>
                    <a:pt x="159" y="26"/>
                  </a:lnTo>
                  <a:lnTo>
                    <a:pt x="164" y="32"/>
                  </a:lnTo>
                  <a:lnTo>
                    <a:pt x="168"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1" name="Freeform 20">
              <a:extLst>
                <a:ext uri="{FF2B5EF4-FFF2-40B4-BE49-F238E27FC236}">
                  <a16:creationId xmlns:a16="http://schemas.microsoft.com/office/drawing/2014/main" id="{007565A0-145B-4668-88F8-3F16154945AB}"/>
                </a:ext>
              </a:extLst>
            </p:cNvPr>
            <p:cNvSpPr>
              <a:spLocks/>
            </p:cNvSpPr>
            <p:nvPr/>
          </p:nvSpPr>
          <p:spPr bwMode="auto">
            <a:xfrm>
              <a:off x="4027" y="1943"/>
              <a:ext cx="6" cy="23"/>
            </a:xfrm>
            <a:custGeom>
              <a:avLst/>
              <a:gdLst>
                <a:gd name="T0" fmla="*/ 11 w 11"/>
                <a:gd name="T1" fmla="*/ 21 h 46"/>
                <a:gd name="T2" fmla="*/ 9 w 11"/>
                <a:gd name="T3" fmla="*/ 27 h 46"/>
                <a:gd name="T4" fmla="*/ 7 w 11"/>
                <a:gd name="T5" fmla="*/ 34 h 46"/>
                <a:gd name="T6" fmla="*/ 4 w 11"/>
                <a:gd name="T7" fmla="*/ 41 h 46"/>
                <a:gd name="T8" fmla="*/ 6 w 11"/>
                <a:gd name="T9" fmla="*/ 46 h 46"/>
                <a:gd name="T10" fmla="*/ 2 w 11"/>
                <a:gd name="T11" fmla="*/ 44 h 46"/>
                <a:gd name="T12" fmla="*/ 2 w 11"/>
                <a:gd name="T13" fmla="*/ 40 h 46"/>
                <a:gd name="T14" fmla="*/ 2 w 11"/>
                <a:gd name="T15" fmla="*/ 35 h 46"/>
                <a:gd name="T16" fmla="*/ 0 w 11"/>
                <a:gd name="T17" fmla="*/ 33 h 46"/>
                <a:gd name="T18" fmla="*/ 1 w 11"/>
                <a:gd name="T19" fmla="*/ 23 h 46"/>
                <a:gd name="T20" fmla="*/ 1 w 11"/>
                <a:gd name="T21" fmla="*/ 13 h 46"/>
                <a:gd name="T22" fmla="*/ 3 w 11"/>
                <a:gd name="T23" fmla="*/ 4 h 46"/>
                <a:gd name="T24" fmla="*/ 11 w 11"/>
                <a:gd name="T25" fmla="*/ 0 h 46"/>
                <a:gd name="T26" fmla="*/ 11 w 11"/>
                <a:gd name="T27" fmla="*/ 21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46"/>
                <a:gd name="T44" fmla="*/ 11 w 11"/>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46">
                  <a:moveTo>
                    <a:pt x="11" y="21"/>
                  </a:moveTo>
                  <a:lnTo>
                    <a:pt x="9" y="27"/>
                  </a:lnTo>
                  <a:lnTo>
                    <a:pt x="7" y="34"/>
                  </a:lnTo>
                  <a:lnTo>
                    <a:pt x="4" y="41"/>
                  </a:lnTo>
                  <a:lnTo>
                    <a:pt x="6" y="46"/>
                  </a:lnTo>
                  <a:lnTo>
                    <a:pt x="2" y="44"/>
                  </a:lnTo>
                  <a:lnTo>
                    <a:pt x="2" y="40"/>
                  </a:lnTo>
                  <a:lnTo>
                    <a:pt x="2" y="35"/>
                  </a:lnTo>
                  <a:lnTo>
                    <a:pt x="0" y="33"/>
                  </a:lnTo>
                  <a:lnTo>
                    <a:pt x="1" y="23"/>
                  </a:lnTo>
                  <a:lnTo>
                    <a:pt x="1" y="13"/>
                  </a:lnTo>
                  <a:lnTo>
                    <a:pt x="3" y="4"/>
                  </a:lnTo>
                  <a:lnTo>
                    <a:pt x="11" y="0"/>
                  </a:lnTo>
                  <a:lnTo>
                    <a:pt x="1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2" name="Freeform 21">
              <a:extLst>
                <a:ext uri="{FF2B5EF4-FFF2-40B4-BE49-F238E27FC236}">
                  <a16:creationId xmlns:a16="http://schemas.microsoft.com/office/drawing/2014/main" id="{229C762B-2AF7-4EF6-B792-2425DCAD0905}"/>
                </a:ext>
              </a:extLst>
            </p:cNvPr>
            <p:cNvSpPr>
              <a:spLocks/>
            </p:cNvSpPr>
            <p:nvPr/>
          </p:nvSpPr>
          <p:spPr bwMode="auto">
            <a:xfrm>
              <a:off x="4279" y="1943"/>
              <a:ext cx="76" cy="64"/>
            </a:xfrm>
            <a:custGeom>
              <a:avLst/>
              <a:gdLst>
                <a:gd name="T0" fmla="*/ 143 w 153"/>
                <a:gd name="T1" fmla="*/ 19 h 129"/>
                <a:gd name="T2" fmla="*/ 146 w 153"/>
                <a:gd name="T3" fmla="*/ 28 h 129"/>
                <a:gd name="T4" fmla="*/ 151 w 153"/>
                <a:gd name="T5" fmla="*/ 36 h 129"/>
                <a:gd name="T6" fmla="*/ 153 w 153"/>
                <a:gd name="T7" fmla="*/ 45 h 129"/>
                <a:gd name="T8" fmla="*/ 151 w 153"/>
                <a:gd name="T9" fmla="*/ 56 h 129"/>
                <a:gd name="T10" fmla="*/ 150 w 153"/>
                <a:gd name="T11" fmla="*/ 58 h 129"/>
                <a:gd name="T12" fmla="*/ 149 w 153"/>
                <a:gd name="T13" fmla="*/ 60 h 129"/>
                <a:gd name="T14" fmla="*/ 148 w 153"/>
                <a:gd name="T15" fmla="*/ 63 h 129"/>
                <a:gd name="T16" fmla="*/ 146 w 153"/>
                <a:gd name="T17" fmla="*/ 66 h 129"/>
                <a:gd name="T18" fmla="*/ 144 w 153"/>
                <a:gd name="T19" fmla="*/ 68 h 129"/>
                <a:gd name="T20" fmla="*/ 143 w 153"/>
                <a:gd name="T21" fmla="*/ 72 h 129"/>
                <a:gd name="T22" fmla="*/ 142 w 153"/>
                <a:gd name="T23" fmla="*/ 78 h 129"/>
                <a:gd name="T24" fmla="*/ 140 w 153"/>
                <a:gd name="T25" fmla="*/ 81 h 129"/>
                <a:gd name="T26" fmla="*/ 130 w 153"/>
                <a:gd name="T27" fmla="*/ 90 h 129"/>
                <a:gd name="T28" fmla="*/ 121 w 153"/>
                <a:gd name="T29" fmla="*/ 99 h 129"/>
                <a:gd name="T30" fmla="*/ 111 w 153"/>
                <a:gd name="T31" fmla="*/ 109 h 129"/>
                <a:gd name="T32" fmla="*/ 100 w 153"/>
                <a:gd name="T33" fmla="*/ 117 h 129"/>
                <a:gd name="T34" fmla="*/ 88 w 153"/>
                <a:gd name="T35" fmla="*/ 124 h 129"/>
                <a:gd name="T36" fmla="*/ 75 w 153"/>
                <a:gd name="T37" fmla="*/ 127 h 129"/>
                <a:gd name="T38" fmla="*/ 60 w 153"/>
                <a:gd name="T39" fmla="*/ 129 h 129"/>
                <a:gd name="T40" fmla="*/ 44 w 153"/>
                <a:gd name="T41" fmla="*/ 128 h 129"/>
                <a:gd name="T42" fmla="*/ 38 w 153"/>
                <a:gd name="T43" fmla="*/ 121 h 129"/>
                <a:gd name="T44" fmla="*/ 30 w 153"/>
                <a:gd name="T45" fmla="*/ 116 h 129"/>
                <a:gd name="T46" fmla="*/ 21 w 153"/>
                <a:gd name="T47" fmla="*/ 109 h 129"/>
                <a:gd name="T48" fmla="*/ 13 w 153"/>
                <a:gd name="T49" fmla="*/ 102 h 129"/>
                <a:gd name="T50" fmla="*/ 6 w 153"/>
                <a:gd name="T51" fmla="*/ 95 h 129"/>
                <a:gd name="T52" fmla="*/ 1 w 153"/>
                <a:gd name="T53" fmla="*/ 86 h 129"/>
                <a:gd name="T54" fmla="*/ 0 w 153"/>
                <a:gd name="T55" fmla="*/ 75 h 129"/>
                <a:gd name="T56" fmla="*/ 5 w 153"/>
                <a:gd name="T57" fmla="*/ 63 h 129"/>
                <a:gd name="T58" fmla="*/ 12 w 153"/>
                <a:gd name="T59" fmla="*/ 49 h 129"/>
                <a:gd name="T60" fmla="*/ 17 w 153"/>
                <a:gd name="T61" fmla="*/ 36 h 129"/>
                <a:gd name="T62" fmla="*/ 26 w 153"/>
                <a:gd name="T63" fmla="*/ 23 h 129"/>
                <a:gd name="T64" fmla="*/ 37 w 153"/>
                <a:gd name="T65" fmla="*/ 14 h 129"/>
                <a:gd name="T66" fmla="*/ 49 w 153"/>
                <a:gd name="T67" fmla="*/ 10 h 129"/>
                <a:gd name="T68" fmla="*/ 62 w 153"/>
                <a:gd name="T69" fmla="*/ 5 h 129"/>
                <a:gd name="T70" fmla="*/ 76 w 153"/>
                <a:gd name="T71" fmla="*/ 3 h 129"/>
                <a:gd name="T72" fmla="*/ 91 w 153"/>
                <a:gd name="T73" fmla="*/ 0 h 129"/>
                <a:gd name="T74" fmla="*/ 106 w 153"/>
                <a:gd name="T75" fmla="*/ 2 h 129"/>
                <a:gd name="T76" fmla="*/ 120 w 153"/>
                <a:gd name="T77" fmla="*/ 4 h 129"/>
                <a:gd name="T78" fmla="*/ 133 w 153"/>
                <a:gd name="T79" fmla="*/ 10 h 129"/>
                <a:gd name="T80" fmla="*/ 143 w 153"/>
                <a:gd name="T81" fmla="*/ 19 h 1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3"/>
                <a:gd name="T124" fmla="*/ 0 h 129"/>
                <a:gd name="T125" fmla="*/ 153 w 153"/>
                <a:gd name="T126" fmla="*/ 129 h 1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3" h="129">
                  <a:moveTo>
                    <a:pt x="143" y="19"/>
                  </a:moveTo>
                  <a:lnTo>
                    <a:pt x="146" y="28"/>
                  </a:lnTo>
                  <a:lnTo>
                    <a:pt x="151" y="36"/>
                  </a:lnTo>
                  <a:lnTo>
                    <a:pt x="153" y="45"/>
                  </a:lnTo>
                  <a:lnTo>
                    <a:pt x="151" y="56"/>
                  </a:lnTo>
                  <a:lnTo>
                    <a:pt x="150" y="58"/>
                  </a:lnTo>
                  <a:lnTo>
                    <a:pt x="149" y="60"/>
                  </a:lnTo>
                  <a:lnTo>
                    <a:pt x="148" y="63"/>
                  </a:lnTo>
                  <a:lnTo>
                    <a:pt x="146" y="66"/>
                  </a:lnTo>
                  <a:lnTo>
                    <a:pt x="144" y="68"/>
                  </a:lnTo>
                  <a:lnTo>
                    <a:pt x="143" y="72"/>
                  </a:lnTo>
                  <a:lnTo>
                    <a:pt x="142" y="78"/>
                  </a:lnTo>
                  <a:lnTo>
                    <a:pt x="140" y="81"/>
                  </a:lnTo>
                  <a:lnTo>
                    <a:pt x="130" y="90"/>
                  </a:lnTo>
                  <a:lnTo>
                    <a:pt x="121" y="99"/>
                  </a:lnTo>
                  <a:lnTo>
                    <a:pt x="111" y="109"/>
                  </a:lnTo>
                  <a:lnTo>
                    <a:pt x="100" y="117"/>
                  </a:lnTo>
                  <a:lnTo>
                    <a:pt x="88" y="124"/>
                  </a:lnTo>
                  <a:lnTo>
                    <a:pt x="75" y="127"/>
                  </a:lnTo>
                  <a:lnTo>
                    <a:pt x="60" y="129"/>
                  </a:lnTo>
                  <a:lnTo>
                    <a:pt x="44" y="128"/>
                  </a:lnTo>
                  <a:lnTo>
                    <a:pt x="38" y="121"/>
                  </a:lnTo>
                  <a:lnTo>
                    <a:pt x="30" y="116"/>
                  </a:lnTo>
                  <a:lnTo>
                    <a:pt x="21" y="109"/>
                  </a:lnTo>
                  <a:lnTo>
                    <a:pt x="13" y="102"/>
                  </a:lnTo>
                  <a:lnTo>
                    <a:pt x="6" y="95"/>
                  </a:lnTo>
                  <a:lnTo>
                    <a:pt x="1" y="86"/>
                  </a:lnTo>
                  <a:lnTo>
                    <a:pt x="0" y="75"/>
                  </a:lnTo>
                  <a:lnTo>
                    <a:pt x="5" y="63"/>
                  </a:lnTo>
                  <a:lnTo>
                    <a:pt x="12" y="49"/>
                  </a:lnTo>
                  <a:lnTo>
                    <a:pt x="17" y="36"/>
                  </a:lnTo>
                  <a:lnTo>
                    <a:pt x="26" y="23"/>
                  </a:lnTo>
                  <a:lnTo>
                    <a:pt x="37" y="14"/>
                  </a:lnTo>
                  <a:lnTo>
                    <a:pt x="49" y="10"/>
                  </a:lnTo>
                  <a:lnTo>
                    <a:pt x="62" y="5"/>
                  </a:lnTo>
                  <a:lnTo>
                    <a:pt x="76" y="3"/>
                  </a:lnTo>
                  <a:lnTo>
                    <a:pt x="91" y="0"/>
                  </a:lnTo>
                  <a:lnTo>
                    <a:pt x="106" y="2"/>
                  </a:lnTo>
                  <a:lnTo>
                    <a:pt x="120" y="4"/>
                  </a:lnTo>
                  <a:lnTo>
                    <a:pt x="133" y="10"/>
                  </a:lnTo>
                  <a:lnTo>
                    <a:pt x="14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3" name="Freeform 22">
              <a:extLst>
                <a:ext uri="{FF2B5EF4-FFF2-40B4-BE49-F238E27FC236}">
                  <a16:creationId xmlns:a16="http://schemas.microsoft.com/office/drawing/2014/main" id="{7D6A8974-85AC-45D8-8658-8C9F550EE7BF}"/>
                </a:ext>
              </a:extLst>
            </p:cNvPr>
            <p:cNvSpPr>
              <a:spLocks/>
            </p:cNvSpPr>
            <p:nvPr/>
          </p:nvSpPr>
          <p:spPr bwMode="auto">
            <a:xfrm>
              <a:off x="4399" y="1953"/>
              <a:ext cx="39" cy="47"/>
            </a:xfrm>
            <a:custGeom>
              <a:avLst/>
              <a:gdLst>
                <a:gd name="T0" fmla="*/ 73 w 77"/>
                <a:gd name="T1" fmla="*/ 34 h 93"/>
                <a:gd name="T2" fmla="*/ 77 w 77"/>
                <a:gd name="T3" fmla="*/ 45 h 93"/>
                <a:gd name="T4" fmla="*/ 76 w 77"/>
                <a:gd name="T5" fmla="*/ 57 h 93"/>
                <a:gd name="T6" fmla="*/ 73 w 77"/>
                <a:gd name="T7" fmla="*/ 68 h 93"/>
                <a:gd name="T8" fmla="*/ 68 w 77"/>
                <a:gd name="T9" fmla="*/ 80 h 93"/>
                <a:gd name="T10" fmla="*/ 64 w 77"/>
                <a:gd name="T11" fmla="*/ 84 h 93"/>
                <a:gd name="T12" fmla="*/ 61 w 77"/>
                <a:gd name="T13" fmla="*/ 88 h 93"/>
                <a:gd name="T14" fmla="*/ 55 w 77"/>
                <a:gd name="T15" fmla="*/ 91 h 93"/>
                <a:gd name="T16" fmla="*/ 49 w 77"/>
                <a:gd name="T17" fmla="*/ 92 h 93"/>
                <a:gd name="T18" fmla="*/ 44 w 77"/>
                <a:gd name="T19" fmla="*/ 93 h 93"/>
                <a:gd name="T20" fmla="*/ 38 w 77"/>
                <a:gd name="T21" fmla="*/ 93 h 93"/>
                <a:gd name="T22" fmla="*/ 32 w 77"/>
                <a:gd name="T23" fmla="*/ 93 h 93"/>
                <a:gd name="T24" fmla="*/ 26 w 77"/>
                <a:gd name="T25" fmla="*/ 92 h 93"/>
                <a:gd name="T26" fmla="*/ 6 w 77"/>
                <a:gd name="T27" fmla="*/ 82 h 93"/>
                <a:gd name="T28" fmla="*/ 7 w 77"/>
                <a:gd name="T29" fmla="*/ 82 h 93"/>
                <a:gd name="T30" fmla="*/ 0 w 77"/>
                <a:gd name="T31" fmla="*/ 66 h 93"/>
                <a:gd name="T32" fmla="*/ 1 w 77"/>
                <a:gd name="T33" fmla="*/ 49 h 93"/>
                <a:gd name="T34" fmla="*/ 6 w 77"/>
                <a:gd name="T35" fmla="*/ 31 h 93"/>
                <a:gd name="T36" fmla="*/ 10 w 77"/>
                <a:gd name="T37" fmla="*/ 13 h 93"/>
                <a:gd name="T38" fmla="*/ 16 w 77"/>
                <a:gd name="T39" fmla="*/ 10 h 93"/>
                <a:gd name="T40" fmla="*/ 20 w 77"/>
                <a:gd name="T41" fmla="*/ 6 h 93"/>
                <a:gd name="T42" fmla="*/ 24 w 77"/>
                <a:gd name="T43" fmla="*/ 2 h 93"/>
                <a:gd name="T44" fmla="*/ 30 w 77"/>
                <a:gd name="T45" fmla="*/ 0 h 93"/>
                <a:gd name="T46" fmla="*/ 39 w 77"/>
                <a:gd name="T47" fmla="*/ 1 h 93"/>
                <a:gd name="T48" fmla="*/ 46 w 77"/>
                <a:gd name="T49" fmla="*/ 4 h 93"/>
                <a:gd name="T50" fmla="*/ 52 w 77"/>
                <a:gd name="T51" fmla="*/ 7 h 93"/>
                <a:gd name="T52" fmla="*/ 56 w 77"/>
                <a:gd name="T53" fmla="*/ 12 h 93"/>
                <a:gd name="T54" fmla="*/ 61 w 77"/>
                <a:gd name="T55" fmla="*/ 16 h 93"/>
                <a:gd name="T56" fmla="*/ 64 w 77"/>
                <a:gd name="T57" fmla="*/ 22 h 93"/>
                <a:gd name="T58" fmla="*/ 68 w 77"/>
                <a:gd name="T59" fmla="*/ 28 h 93"/>
                <a:gd name="T60" fmla="*/ 73 w 77"/>
                <a:gd name="T61" fmla="*/ 34 h 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7"/>
                <a:gd name="T94" fmla="*/ 0 h 93"/>
                <a:gd name="T95" fmla="*/ 77 w 77"/>
                <a:gd name="T96" fmla="*/ 93 h 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7" h="93">
                  <a:moveTo>
                    <a:pt x="73" y="34"/>
                  </a:moveTo>
                  <a:lnTo>
                    <a:pt x="77" y="45"/>
                  </a:lnTo>
                  <a:lnTo>
                    <a:pt x="76" y="57"/>
                  </a:lnTo>
                  <a:lnTo>
                    <a:pt x="73" y="68"/>
                  </a:lnTo>
                  <a:lnTo>
                    <a:pt x="68" y="80"/>
                  </a:lnTo>
                  <a:lnTo>
                    <a:pt x="64" y="84"/>
                  </a:lnTo>
                  <a:lnTo>
                    <a:pt x="61" y="88"/>
                  </a:lnTo>
                  <a:lnTo>
                    <a:pt x="55" y="91"/>
                  </a:lnTo>
                  <a:lnTo>
                    <a:pt x="49" y="92"/>
                  </a:lnTo>
                  <a:lnTo>
                    <a:pt x="44" y="93"/>
                  </a:lnTo>
                  <a:lnTo>
                    <a:pt x="38" y="93"/>
                  </a:lnTo>
                  <a:lnTo>
                    <a:pt x="32" y="93"/>
                  </a:lnTo>
                  <a:lnTo>
                    <a:pt x="26" y="92"/>
                  </a:lnTo>
                  <a:lnTo>
                    <a:pt x="6" y="82"/>
                  </a:lnTo>
                  <a:lnTo>
                    <a:pt x="7" y="82"/>
                  </a:lnTo>
                  <a:lnTo>
                    <a:pt x="0" y="66"/>
                  </a:lnTo>
                  <a:lnTo>
                    <a:pt x="1" y="49"/>
                  </a:lnTo>
                  <a:lnTo>
                    <a:pt x="6" y="31"/>
                  </a:lnTo>
                  <a:lnTo>
                    <a:pt x="10" y="13"/>
                  </a:lnTo>
                  <a:lnTo>
                    <a:pt x="16" y="10"/>
                  </a:lnTo>
                  <a:lnTo>
                    <a:pt x="20" y="6"/>
                  </a:lnTo>
                  <a:lnTo>
                    <a:pt x="24" y="2"/>
                  </a:lnTo>
                  <a:lnTo>
                    <a:pt x="30" y="0"/>
                  </a:lnTo>
                  <a:lnTo>
                    <a:pt x="39" y="1"/>
                  </a:lnTo>
                  <a:lnTo>
                    <a:pt x="46" y="4"/>
                  </a:lnTo>
                  <a:lnTo>
                    <a:pt x="52" y="7"/>
                  </a:lnTo>
                  <a:lnTo>
                    <a:pt x="56" y="12"/>
                  </a:lnTo>
                  <a:lnTo>
                    <a:pt x="61" y="16"/>
                  </a:lnTo>
                  <a:lnTo>
                    <a:pt x="64" y="22"/>
                  </a:lnTo>
                  <a:lnTo>
                    <a:pt x="68" y="28"/>
                  </a:lnTo>
                  <a:lnTo>
                    <a:pt x="7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4" name="Freeform 23">
              <a:extLst>
                <a:ext uri="{FF2B5EF4-FFF2-40B4-BE49-F238E27FC236}">
                  <a16:creationId xmlns:a16="http://schemas.microsoft.com/office/drawing/2014/main" id="{EDAB23C9-78BC-4E58-9FCD-6461816A6486}"/>
                </a:ext>
              </a:extLst>
            </p:cNvPr>
            <p:cNvSpPr>
              <a:spLocks/>
            </p:cNvSpPr>
            <p:nvPr/>
          </p:nvSpPr>
          <p:spPr bwMode="auto">
            <a:xfrm>
              <a:off x="4405" y="1961"/>
              <a:ext cx="26" cy="31"/>
            </a:xfrm>
            <a:custGeom>
              <a:avLst/>
              <a:gdLst>
                <a:gd name="T0" fmla="*/ 48 w 50"/>
                <a:gd name="T1" fmla="*/ 24 h 63"/>
                <a:gd name="T2" fmla="*/ 50 w 50"/>
                <a:gd name="T3" fmla="*/ 32 h 63"/>
                <a:gd name="T4" fmla="*/ 50 w 50"/>
                <a:gd name="T5" fmla="*/ 40 h 63"/>
                <a:gd name="T6" fmla="*/ 48 w 50"/>
                <a:gd name="T7" fmla="*/ 47 h 63"/>
                <a:gd name="T8" fmla="*/ 45 w 50"/>
                <a:gd name="T9" fmla="*/ 55 h 63"/>
                <a:gd name="T10" fmla="*/ 41 w 50"/>
                <a:gd name="T11" fmla="*/ 59 h 63"/>
                <a:gd name="T12" fmla="*/ 38 w 50"/>
                <a:gd name="T13" fmla="*/ 61 h 63"/>
                <a:gd name="T14" fmla="*/ 33 w 50"/>
                <a:gd name="T15" fmla="*/ 62 h 63"/>
                <a:gd name="T16" fmla="*/ 28 w 50"/>
                <a:gd name="T17" fmla="*/ 63 h 63"/>
                <a:gd name="T18" fmla="*/ 24 w 50"/>
                <a:gd name="T19" fmla="*/ 63 h 63"/>
                <a:gd name="T20" fmla="*/ 19 w 50"/>
                <a:gd name="T21" fmla="*/ 63 h 63"/>
                <a:gd name="T22" fmla="*/ 15 w 50"/>
                <a:gd name="T23" fmla="*/ 62 h 63"/>
                <a:gd name="T24" fmla="*/ 10 w 50"/>
                <a:gd name="T25" fmla="*/ 62 h 63"/>
                <a:gd name="T26" fmla="*/ 3 w 50"/>
                <a:gd name="T27" fmla="*/ 59 h 63"/>
                <a:gd name="T28" fmla="*/ 1 w 50"/>
                <a:gd name="T29" fmla="*/ 51 h 63"/>
                <a:gd name="T30" fmla="*/ 1 w 50"/>
                <a:gd name="T31" fmla="*/ 42 h 63"/>
                <a:gd name="T32" fmla="*/ 0 w 50"/>
                <a:gd name="T33" fmla="*/ 36 h 63"/>
                <a:gd name="T34" fmla="*/ 2 w 50"/>
                <a:gd name="T35" fmla="*/ 30 h 63"/>
                <a:gd name="T36" fmla="*/ 5 w 50"/>
                <a:gd name="T37" fmla="*/ 23 h 63"/>
                <a:gd name="T38" fmla="*/ 7 w 50"/>
                <a:gd name="T39" fmla="*/ 17 h 63"/>
                <a:gd name="T40" fmla="*/ 7 w 50"/>
                <a:gd name="T41" fmla="*/ 12 h 63"/>
                <a:gd name="T42" fmla="*/ 9 w 50"/>
                <a:gd name="T43" fmla="*/ 8 h 63"/>
                <a:gd name="T44" fmla="*/ 11 w 50"/>
                <a:gd name="T45" fmla="*/ 6 h 63"/>
                <a:gd name="T46" fmla="*/ 15 w 50"/>
                <a:gd name="T47" fmla="*/ 4 h 63"/>
                <a:gd name="T48" fmla="*/ 17 w 50"/>
                <a:gd name="T49" fmla="*/ 1 h 63"/>
                <a:gd name="T50" fmla="*/ 28 w 50"/>
                <a:gd name="T51" fmla="*/ 0 h 63"/>
                <a:gd name="T52" fmla="*/ 36 w 50"/>
                <a:gd name="T53" fmla="*/ 7 h 63"/>
                <a:gd name="T54" fmla="*/ 42 w 50"/>
                <a:gd name="T55" fmla="*/ 16 h 63"/>
                <a:gd name="T56" fmla="*/ 48 w 50"/>
                <a:gd name="T57" fmla="*/ 2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63"/>
                <a:gd name="T89" fmla="*/ 50 w 5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63">
                  <a:moveTo>
                    <a:pt x="48" y="24"/>
                  </a:moveTo>
                  <a:lnTo>
                    <a:pt x="50" y="32"/>
                  </a:lnTo>
                  <a:lnTo>
                    <a:pt x="50" y="40"/>
                  </a:lnTo>
                  <a:lnTo>
                    <a:pt x="48" y="47"/>
                  </a:lnTo>
                  <a:lnTo>
                    <a:pt x="45" y="55"/>
                  </a:lnTo>
                  <a:lnTo>
                    <a:pt x="41" y="59"/>
                  </a:lnTo>
                  <a:lnTo>
                    <a:pt x="38" y="61"/>
                  </a:lnTo>
                  <a:lnTo>
                    <a:pt x="33" y="62"/>
                  </a:lnTo>
                  <a:lnTo>
                    <a:pt x="28" y="63"/>
                  </a:lnTo>
                  <a:lnTo>
                    <a:pt x="24" y="63"/>
                  </a:lnTo>
                  <a:lnTo>
                    <a:pt x="19" y="63"/>
                  </a:lnTo>
                  <a:lnTo>
                    <a:pt x="15" y="62"/>
                  </a:lnTo>
                  <a:lnTo>
                    <a:pt x="10" y="62"/>
                  </a:lnTo>
                  <a:lnTo>
                    <a:pt x="3" y="59"/>
                  </a:lnTo>
                  <a:lnTo>
                    <a:pt x="1" y="51"/>
                  </a:lnTo>
                  <a:lnTo>
                    <a:pt x="1" y="42"/>
                  </a:lnTo>
                  <a:lnTo>
                    <a:pt x="0" y="36"/>
                  </a:lnTo>
                  <a:lnTo>
                    <a:pt x="2" y="30"/>
                  </a:lnTo>
                  <a:lnTo>
                    <a:pt x="5" y="23"/>
                  </a:lnTo>
                  <a:lnTo>
                    <a:pt x="7" y="17"/>
                  </a:lnTo>
                  <a:lnTo>
                    <a:pt x="7" y="12"/>
                  </a:lnTo>
                  <a:lnTo>
                    <a:pt x="9" y="8"/>
                  </a:lnTo>
                  <a:lnTo>
                    <a:pt x="11" y="6"/>
                  </a:lnTo>
                  <a:lnTo>
                    <a:pt x="15" y="4"/>
                  </a:lnTo>
                  <a:lnTo>
                    <a:pt x="17" y="1"/>
                  </a:lnTo>
                  <a:lnTo>
                    <a:pt x="28" y="0"/>
                  </a:lnTo>
                  <a:lnTo>
                    <a:pt x="36" y="7"/>
                  </a:lnTo>
                  <a:lnTo>
                    <a:pt x="42" y="16"/>
                  </a:lnTo>
                  <a:lnTo>
                    <a:pt x="4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5" name="Freeform 24">
              <a:extLst>
                <a:ext uri="{FF2B5EF4-FFF2-40B4-BE49-F238E27FC236}">
                  <a16:creationId xmlns:a16="http://schemas.microsoft.com/office/drawing/2014/main" id="{1D020C48-AD62-429C-B649-F23654BA7669}"/>
                </a:ext>
              </a:extLst>
            </p:cNvPr>
            <p:cNvSpPr>
              <a:spLocks/>
            </p:cNvSpPr>
            <p:nvPr/>
          </p:nvSpPr>
          <p:spPr bwMode="auto">
            <a:xfrm>
              <a:off x="4030" y="1985"/>
              <a:ext cx="3" cy="22"/>
            </a:xfrm>
            <a:custGeom>
              <a:avLst/>
              <a:gdLst>
                <a:gd name="T0" fmla="*/ 2 w 6"/>
                <a:gd name="T1" fmla="*/ 43 h 43"/>
                <a:gd name="T2" fmla="*/ 1 w 6"/>
                <a:gd name="T3" fmla="*/ 32 h 43"/>
                <a:gd name="T4" fmla="*/ 0 w 6"/>
                <a:gd name="T5" fmla="*/ 19 h 43"/>
                <a:gd name="T6" fmla="*/ 0 w 6"/>
                <a:gd name="T7" fmla="*/ 9 h 43"/>
                <a:gd name="T8" fmla="*/ 6 w 6"/>
                <a:gd name="T9" fmla="*/ 0 h 43"/>
                <a:gd name="T10" fmla="*/ 6 w 6"/>
                <a:gd name="T11" fmla="*/ 11 h 43"/>
                <a:gd name="T12" fmla="*/ 4 w 6"/>
                <a:gd name="T13" fmla="*/ 23 h 43"/>
                <a:gd name="T14" fmla="*/ 3 w 6"/>
                <a:gd name="T15" fmla="*/ 34 h 43"/>
                <a:gd name="T16" fmla="*/ 2 w 6"/>
                <a:gd name="T17" fmla="*/ 43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3"/>
                <a:gd name="T29" fmla="*/ 6 w 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3">
                  <a:moveTo>
                    <a:pt x="2" y="43"/>
                  </a:moveTo>
                  <a:lnTo>
                    <a:pt x="1" y="32"/>
                  </a:lnTo>
                  <a:lnTo>
                    <a:pt x="0" y="19"/>
                  </a:lnTo>
                  <a:lnTo>
                    <a:pt x="0" y="9"/>
                  </a:lnTo>
                  <a:lnTo>
                    <a:pt x="6" y="0"/>
                  </a:lnTo>
                  <a:lnTo>
                    <a:pt x="6" y="11"/>
                  </a:lnTo>
                  <a:lnTo>
                    <a:pt x="4" y="23"/>
                  </a:lnTo>
                  <a:lnTo>
                    <a:pt x="3" y="34"/>
                  </a:lnTo>
                  <a:lnTo>
                    <a:pt x="2"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6" name="Freeform 25">
              <a:extLst>
                <a:ext uri="{FF2B5EF4-FFF2-40B4-BE49-F238E27FC236}">
                  <a16:creationId xmlns:a16="http://schemas.microsoft.com/office/drawing/2014/main" id="{AA54C6C9-F3C6-4221-9BA1-81DF296359C9}"/>
                </a:ext>
              </a:extLst>
            </p:cNvPr>
            <p:cNvSpPr>
              <a:spLocks/>
            </p:cNvSpPr>
            <p:nvPr/>
          </p:nvSpPr>
          <p:spPr bwMode="auto">
            <a:xfrm>
              <a:off x="4371" y="2010"/>
              <a:ext cx="39" cy="42"/>
            </a:xfrm>
            <a:custGeom>
              <a:avLst/>
              <a:gdLst>
                <a:gd name="T0" fmla="*/ 78 w 79"/>
                <a:gd name="T1" fmla="*/ 32 h 85"/>
                <a:gd name="T2" fmla="*/ 77 w 79"/>
                <a:gd name="T3" fmla="*/ 32 h 85"/>
                <a:gd name="T4" fmla="*/ 79 w 79"/>
                <a:gd name="T5" fmla="*/ 44 h 85"/>
                <a:gd name="T6" fmla="*/ 75 w 79"/>
                <a:gd name="T7" fmla="*/ 53 h 85"/>
                <a:gd name="T8" fmla="*/ 71 w 79"/>
                <a:gd name="T9" fmla="*/ 62 h 85"/>
                <a:gd name="T10" fmla="*/ 66 w 79"/>
                <a:gd name="T11" fmla="*/ 71 h 85"/>
                <a:gd name="T12" fmla="*/ 62 w 79"/>
                <a:gd name="T13" fmla="*/ 75 h 85"/>
                <a:gd name="T14" fmla="*/ 56 w 79"/>
                <a:gd name="T15" fmla="*/ 77 h 85"/>
                <a:gd name="T16" fmla="*/ 51 w 79"/>
                <a:gd name="T17" fmla="*/ 81 h 85"/>
                <a:gd name="T18" fmla="*/ 45 w 79"/>
                <a:gd name="T19" fmla="*/ 83 h 85"/>
                <a:gd name="T20" fmla="*/ 40 w 79"/>
                <a:gd name="T21" fmla="*/ 84 h 85"/>
                <a:gd name="T22" fmla="*/ 34 w 79"/>
                <a:gd name="T23" fmla="*/ 85 h 85"/>
                <a:gd name="T24" fmla="*/ 28 w 79"/>
                <a:gd name="T25" fmla="*/ 85 h 85"/>
                <a:gd name="T26" fmla="*/ 22 w 79"/>
                <a:gd name="T27" fmla="*/ 83 h 85"/>
                <a:gd name="T28" fmla="*/ 10 w 79"/>
                <a:gd name="T29" fmla="*/ 74 h 85"/>
                <a:gd name="T30" fmla="*/ 12 w 79"/>
                <a:gd name="T31" fmla="*/ 75 h 85"/>
                <a:gd name="T32" fmla="*/ 13 w 79"/>
                <a:gd name="T33" fmla="*/ 74 h 85"/>
                <a:gd name="T34" fmla="*/ 7 w 79"/>
                <a:gd name="T35" fmla="*/ 66 h 85"/>
                <a:gd name="T36" fmla="*/ 3 w 79"/>
                <a:gd name="T37" fmla="*/ 57 h 85"/>
                <a:gd name="T38" fmla="*/ 0 w 79"/>
                <a:gd name="T39" fmla="*/ 45 h 85"/>
                <a:gd name="T40" fmla="*/ 2 w 79"/>
                <a:gd name="T41" fmla="*/ 32 h 85"/>
                <a:gd name="T42" fmla="*/ 5 w 79"/>
                <a:gd name="T43" fmla="*/ 32 h 85"/>
                <a:gd name="T44" fmla="*/ 6 w 79"/>
                <a:gd name="T45" fmla="*/ 24 h 85"/>
                <a:gd name="T46" fmla="*/ 7 w 79"/>
                <a:gd name="T47" fmla="*/ 17 h 85"/>
                <a:gd name="T48" fmla="*/ 10 w 79"/>
                <a:gd name="T49" fmla="*/ 13 h 85"/>
                <a:gd name="T50" fmla="*/ 14 w 79"/>
                <a:gd name="T51" fmla="*/ 6 h 85"/>
                <a:gd name="T52" fmla="*/ 19 w 79"/>
                <a:gd name="T53" fmla="*/ 4 h 85"/>
                <a:gd name="T54" fmla="*/ 24 w 79"/>
                <a:gd name="T55" fmla="*/ 1 h 85"/>
                <a:gd name="T56" fmla="*/ 28 w 79"/>
                <a:gd name="T57" fmla="*/ 0 h 85"/>
                <a:gd name="T58" fmla="*/ 33 w 79"/>
                <a:gd name="T59" fmla="*/ 0 h 85"/>
                <a:gd name="T60" fmla="*/ 37 w 79"/>
                <a:gd name="T61" fmla="*/ 0 h 85"/>
                <a:gd name="T62" fmla="*/ 41 w 79"/>
                <a:gd name="T63" fmla="*/ 1 h 85"/>
                <a:gd name="T64" fmla="*/ 45 w 79"/>
                <a:gd name="T65" fmla="*/ 2 h 85"/>
                <a:gd name="T66" fmla="*/ 50 w 79"/>
                <a:gd name="T67" fmla="*/ 5 h 85"/>
                <a:gd name="T68" fmla="*/ 58 w 79"/>
                <a:gd name="T69" fmla="*/ 10 h 85"/>
                <a:gd name="T70" fmla="*/ 66 w 79"/>
                <a:gd name="T71" fmla="*/ 16 h 85"/>
                <a:gd name="T72" fmla="*/ 73 w 79"/>
                <a:gd name="T73" fmla="*/ 24 h 85"/>
                <a:gd name="T74" fmla="*/ 78 w 79"/>
                <a:gd name="T75" fmla="*/ 32 h 8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85"/>
                <a:gd name="T116" fmla="*/ 79 w 79"/>
                <a:gd name="T117" fmla="*/ 85 h 8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85">
                  <a:moveTo>
                    <a:pt x="78" y="32"/>
                  </a:moveTo>
                  <a:lnTo>
                    <a:pt x="77" y="32"/>
                  </a:lnTo>
                  <a:lnTo>
                    <a:pt x="79" y="44"/>
                  </a:lnTo>
                  <a:lnTo>
                    <a:pt x="75" y="53"/>
                  </a:lnTo>
                  <a:lnTo>
                    <a:pt x="71" y="62"/>
                  </a:lnTo>
                  <a:lnTo>
                    <a:pt x="66" y="71"/>
                  </a:lnTo>
                  <a:lnTo>
                    <a:pt x="62" y="75"/>
                  </a:lnTo>
                  <a:lnTo>
                    <a:pt x="56" y="77"/>
                  </a:lnTo>
                  <a:lnTo>
                    <a:pt x="51" y="81"/>
                  </a:lnTo>
                  <a:lnTo>
                    <a:pt x="45" y="83"/>
                  </a:lnTo>
                  <a:lnTo>
                    <a:pt x="40" y="84"/>
                  </a:lnTo>
                  <a:lnTo>
                    <a:pt x="34" y="85"/>
                  </a:lnTo>
                  <a:lnTo>
                    <a:pt x="28" y="85"/>
                  </a:lnTo>
                  <a:lnTo>
                    <a:pt x="22" y="83"/>
                  </a:lnTo>
                  <a:lnTo>
                    <a:pt x="10" y="74"/>
                  </a:lnTo>
                  <a:lnTo>
                    <a:pt x="12" y="75"/>
                  </a:lnTo>
                  <a:lnTo>
                    <a:pt x="13" y="74"/>
                  </a:lnTo>
                  <a:lnTo>
                    <a:pt x="7" y="66"/>
                  </a:lnTo>
                  <a:lnTo>
                    <a:pt x="3" y="57"/>
                  </a:lnTo>
                  <a:lnTo>
                    <a:pt x="0" y="45"/>
                  </a:lnTo>
                  <a:lnTo>
                    <a:pt x="2" y="32"/>
                  </a:lnTo>
                  <a:lnTo>
                    <a:pt x="5" y="32"/>
                  </a:lnTo>
                  <a:lnTo>
                    <a:pt x="6" y="24"/>
                  </a:lnTo>
                  <a:lnTo>
                    <a:pt x="7" y="17"/>
                  </a:lnTo>
                  <a:lnTo>
                    <a:pt x="10" y="13"/>
                  </a:lnTo>
                  <a:lnTo>
                    <a:pt x="14" y="6"/>
                  </a:lnTo>
                  <a:lnTo>
                    <a:pt x="19" y="4"/>
                  </a:lnTo>
                  <a:lnTo>
                    <a:pt x="24" y="1"/>
                  </a:lnTo>
                  <a:lnTo>
                    <a:pt x="28" y="0"/>
                  </a:lnTo>
                  <a:lnTo>
                    <a:pt x="33" y="0"/>
                  </a:lnTo>
                  <a:lnTo>
                    <a:pt x="37" y="0"/>
                  </a:lnTo>
                  <a:lnTo>
                    <a:pt x="41" y="1"/>
                  </a:lnTo>
                  <a:lnTo>
                    <a:pt x="45" y="2"/>
                  </a:lnTo>
                  <a:lnTo>
                    <a:pt x="50" y="5"/>
                  </a:lnTo>
                  <a:lnTo>
                    <a:pt x="58" y="10"/>
                  </a:lnTo>
                  <a:lnTo>
                    <a:pt x="66" y="16"/>
                  </a:lnTo>
                  <a:lnTo>
                    <a:pt x="73" y="24"/>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7" name="Freeform 27">
              <a:extLst>
                <a:ext uri="{FF2B5EF4-FFF2-40B4-BE49-F238E27FC236}">
                  <a16:creationId xmlns:a16="http://schemas.microsoft.com/office/drawing/2014/main" id="{3BD25527-587F-4ADC-BE38-1E8FB871DF80}"/>
                </a:ext>
              </a:extLst>
            </p:cNvPr>
            <p:cNvSpPr>
              <a:spLocks/>
            </p:cNvSpPr>
            <p:nvPr/>
          </p:nvSpPr>
          <p:spPr bwMode="auto">
            <a:xfrm>
              <a:off x="4377" y="2016"/>
              <a:ext cx="26" cy="29"/>
            </a:xfrm>
            <a:custGeom>
              <a:avLst/>
              <a:gdLst>
                <a:gd name="T0" fmla="*/ 51 w 52"/>
                <a:gd name="T1" fmla="*/ 19 h 57"/>
                <a:gd name="T2" fmla="*/ 52 w 52"/>
                <a:gd name="T3" fmla="*/ 31 h 57"/>
                <a:gd name="T4" fmla="*/ 49 w 52"/>
                <a:gd name="T5" fmla="*/ 39 h 57"/>
                <a:gd name="T6" fmla="*/ 43 w 52"/>
                <a:gd name="T7" fmla="*/ 46 h 57"/>
                <a:gd name="T8" fmla="*/ 35 w 52"/>
                <a:gd name="T9" fmla="*/ 53 h 57"/>
                <a:gd name="T10" fmla="*/ 30 w 52"/>
                <a:gd name="T11" fmla="*/ 57 h 57"/>
                <a:gd name="T12" fmla="*/ 23 w 52"/>
                <a:gd name="T13" fmla="*/ 57 h 57"/>
                <a:gd name="T14" fmla="*/ 15 w 52"/>
                <a:gd name="T15" fmla="*/ 56 h 57"/>
                <a:gd name="T16" fmla="*/ 7 w 52"/>
                <a:gd name="T17" fmla="*/ 54 h 57"/>
                <a:gd name="T18" fmla="*/ 2 w 52"/>
                <a:gd name="T19" fmla="*/ 45 h 57"/>
                <a:gd name="T20" fmla="*/ 0 w 52"/>
                <a:gd name="T21" fmla="*/ 36 h 57"/>
                <a:gd name="T22" fmla="*/ 1 w 52"/>
                <a:gd name="T23" fmla="*/ 28 h 57"/>
                <a:gd name="T24" fmla="*/ 6 w 52"/>
                <a:gd name="T25" fmla="*/ 17 h 57"/>
                <a:gd name="T26" fmla="*/ 2 w 52"/>
                <a:gd name="T27" fmla="*/ 14 h 57"/>
                <a:gd name="T28" fmla="*/ 6 w 52"/>
                <a:gd name="T29" fmla="*/ 6 h 57"/>
                <a:gd name="T30" fmla="*/ 12 w 52"/>
                <a:gd name="T31" fmla="*/ 1 h 57"/>
                <a:gd name="T32" fmla="*/ 20 w 52"/>
                <a:gd name="T33" fmla="*/ 0 h 57"/>
                <a:gd name="T34" fmla="*/ 28 w 52"/>
                <a:gd name="T35" fmla="*/ 1 h 57"/>
                <a:gd name="T36" fmla="*/ 36 w 52"/>
                <a:gd name="T37" fmla="*/ 4 h 57"/>
                <a:gd name="T38" fmla="*/ 43 w 52"/>
                <a:gd name="T39" fmla="*/ 9 h 57"/>
                <a:gd name="T40" fmla="*/ 49 w 52"/>
                <a:gd name="T41" fmla="*/ 15 h 57"/>
                <a:gd name="T42" fmla="*/ 51 w 52"/>
                <a:gd name="T43" fmla="*/ 19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57"/>
                <a:gd name="T68" fmla="*/ 52 w 52"/>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57">
                  <a:moveTo>
                    <a:pt x="51" y="19"/>
                  </a:moveTo>
                  <a:lnTo>
                    <a:pt x="52" y="31"/>
                  </a:lnTo>
                  <a:lnTo>
                    <a:pt x="49" y="39"/>
                  </a:lnTo>
                  <a:lnTo>
                    <a:pt x="43" y="46"/>
                  </a:lnTo>
                  <a:lnTo>
                    <a:pt x="35" y="53"/>
                  </a:lnTo>
                  <a:lnTo>
                    <a:pt x="30" y="57"/>
                  </a:lnTo>
                  <a:lnTo>
                    <a:pt x="23" y="57"/>
                  </a:lnTo>
                  <a:lnTo>
                    <a:pt x="15" y="56"/>
                  </a:lnTo>
                  <a:lnTo>
                    <a:pt x="7" y="54"/>
                  </a:lnTo>
                  <a:lnTo>
                    <a:pt x="2" y="45"/>
                  </a:lnTo>
                  <a:lnTo>
                    <a:pt x="0" y="36"/>
                  </a:lnTo>
                  <a:lnTo>
                    <a:pt x="1" y="28"/>
                  </a:lnTo>
                  <a:lnTo>
                    <a:pt x="6" y="17"/>
                  </a:lnTo>
                  <a:lnTo>
                    <a:pt x="2" y="14"/>
                  </a:lnTo>
                  <a:lnTo>
                    <a:pt x="6" y="6"/>
                  </a:lnTo>
                  <a:lnTo>
                    <a:pt x="12" y="1"/>
                  </a:lnTo>
                  <a:lnTo>
                    <a:pt x="20" y="0"/>
                  </a:lnTo>
                  <a:lnTo>
                    <a:pt x="28" y="1"/>
                  </a:lnTo>
                  <a:lnTo>
                    <a:pt x="36" y="4"/>
                  </a:lnTo>
                  <a:lnTo>
                    <a:pt x="43" y="9"/>
                  </a:lnTo>
                  <a:lnTo>
                    <a:pt x="49" y="15"/>
                  </a:lnTo>
                  <a:lnTo>
                    <a:pt x="5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8" name="Freeform 28">
              <a:extLst>
                <a:ext uri="{FF2B5EF4-FFF2-40B4-BE49-F238E27FC236}">
                  <a16:creationId xmlns:a16="http://schemas.microsoft.com/office/drawing/2014/main" id="{A948788F-21CE-4518-8713-2D7640D02AF2}"/>
                </a:ext>
              </a:extLst>
            </p:cNvPr>
            <p:cNvSpPr>
              <a:spLocks/>
            </p:cNvSpPr>
            <p:nvPr/>
          </p:nvSpPr>
          <p:spPr bwMode="auto">
            <a:xfrm>
              <a:off x="4031" y="2040"/>
              <a:ext cx="33" cy="31"/>
            </a:xfrm>
            <a:custGeom>
              <a:avLst/>
              <a:gdLst>
                <a:gd name="T0" fmla="*/ 66 w 66"/>
                <a:gd name="T1" fmla="*/ 29 h 62"/>
                <a:gd name="T2" fmla="*/ 61 w 66"/>
                <a:gd name="T3" fmla="*/ 38 h 62"/>
                <a:gd name="T4" fmla="*/ 59 w 66"/>
                <a:gd name="T5" fmla="*/ 47 h 62"/>
                <a:gd name="T6" fmla="*/ 54 w 66"/>
                <a:gd name="T7" fmla="*/ 55 h 62"/>
                <a:gd name="T8" fmla="*/ 47 w 66"/>
                <a:gd name="T9" fmla="*/ 62 h 62"/>
                <a:gd name="T10" fmla="*/ 43 w 66"/>
                <a:gd name="T11" fmla="*/ 59 h 62"/>
                <a:gd name="T12" fmla="*/ 39 w 66"/>
                <a:gd name="T13" fmla="*/ 54 h 62"/>
                <a:gd name="T14" fmla="*/ 36 w 66"/>
                <a:gd name="T15" fmla="*/ 50 h 62"/>
                <a:gd name="T16" fmla="*/ 32 w 66"/>
                <a:gd name="T17" fmla="*/ 44 h 62"/>
                <a:gd name="T18" fmla="*/ 28 w 66"/>
                <a:gd name="T19" fmla="*/ 39 h 62"/>
                <a:gd name="T20" fmla="*/ 23 w 66"/>
                <a:gd name="T21" fmla="*/ 34 h 62"/>
                <a:gd name="T22" fmla="*/ 18 w 66"/>
                <a:gd name="T23" fmla="*/ 29 h 62"/>
                <a:gd name="T24" fmla="*/ 13 w 66"/>
                <a:gd name="T25" fmla="*/ 25 h 62"/>
                <a:gd name="T26" fmla="*/ 9 w 66"/>
                <a:gd name="T27" fmla="*/ 22 h 62"/>
                <a:gd name="T28" fmla="*/ 5 w 66"/>
                <a:gd name="T29" fmla="*/ 17 h 62"/>
                <a:gd name="T30" fmla="*/ 1 w 66"/>
                <a:gd name="T31" fmla="*/ 12 h 62"/>
                <a:gd name="T32" fmla="*/ 0 w 66"/>
                <a:gd name="T33" fmla="*/ 7 h 62"/>
                <a:gd name="T34" fmla="*/ 1 w 66"/>
                <a:gd name="T35" fmla="*/ 0 h 62"/>
                <a:gd name="T36" fmla="*/ 9 w 66"/>
                <a:gd name="T37" fmla="*/ 5 h 62"/>
                <a:gd name="T38" fmla="*/ 16 w 66"/>
                <a:gd name="T39" fmla="*/ 8 h 62"/>
                <a:gd name="T40" fmla="*/ 24 w 66"/>
                <a:gd name="T41" fmla="*/ 13 h 62"/>
                <a:gd name="T42" fmla="*/ 32 w 66"/>
                <a:gd name="T43" fmla="*/ 16 h 62"/>
                <a:gd name="T44" fmla="*/ 40 w 66"/>
                <a:gd name="T45" fmla="*/ 20 h 62"/>
                <a:gd name="T46" fmla="*/ 49 w 66"/>
                <a:gd name="T47" fmla="*/ 23 h 62"/>
                <a:gd name="T48" fmla="*/ 57 w 66"/>
                <a:gd name="T49" fmla="*/ 27 h 62"/>
                <a:gd name="T50" fmla="*/ 66 w 66"/>
                <a:gd name="T51" fmla="*/ 29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2"/>
                <a:gd name="T80" fmla="*/ 66 w 66"/>
                <a:gd name="T81" fmla="*/ 62 h 6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2">
                  <a:moveTo>
                    <a:pt x="66" y="29"/>
                  </a:moveTo>
                  <a:lnTo>
                    <a:pt x="61" y="38"/>
                  </a:lnTo>
                  <a:lnTo>
                    <a:pt x="59" y="47"/>
                  </a:lnTo>
                  <a:lnTo>
                    <a:pt x="54" y="55"/>
                  </a:lnTo>
                  <a:lnTo>
                    <a:pt x="47" y="62"/>
                  </a:lnTo>
                  <a:lnTo>
                    <a:pt x="43" y="59"/>
                  </a:lnTo>
                  <a:lnTo>
                    <a:pt x="39" y="54"/>
                  </a:lnTo>
                  <a:lnTo>
                    <a:pt x="36" y="50"/>
                  </a:lnTo>
                  <a:lnTo>
                    <a:pt x="32" y="44"/>
                  </a:lnTo>
                  <a:lnTo>
                    <a:pt x="28" y="39"/>
                  </a:lnTo>
                  <a:lnTo>
                    <a:pt x="23" y="34"/>
                  </a:lnTo>
                  <a:lnTo>
                    <a:pt x="18" y="29"/>
                  </a:lnTo>
                  <a:lnTo>
                    <a:pt x="13" y="25"/>
                  </a:lnTo>
                  <a:lnTo>
                    <a:pt x="9" y="22"/>
                  </a:lnTo>
                  <a:lnTo>
                    <a:pt x="5" y="17"/>
                  </a:lnTo>
                  <a:lnTo>
                    <a:pt x="1" y="12"/>
                  </a:lnTo>
                  <a:lnTo>
                    <a:pt x="0" y="7"/>
                  </a:lnTo>
                  <a:lnTo>
                    <a:pt x="1" y="0"/>
                  </a:lnTo>
                  <a:lnTo>
                    <a:pt x="9" y="5"/>
                  </a:lnTo>
                  <a:lnTo>
                    <a:pt x="16" y="8"/>
                  </a:lnTo>
                  <a:lnTo>
                    <a:pt x="24" y="13"/>
                  </a:lnTo>
                  <a:lnTo>
                    <a:pt x="32" y="16"/>
                  </a:lnTo>
                  <a:lnTo>
                    <a:pt x="40" y="20"/>
                  </a:lnTo>
                  <a:lnTo>
                    <a:pt x="49" y="23"/>
                  </a:lnTo>
                  <a:lnTo>
                    <a:pt x="57" y="27"/>
                  </a:lnTo>
                  <a:lnTo>
                    <a:pt x="66" y="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49" name="Freeform 29">
              <a:extLst>
                <a:ext uri="{FF2B5EF4-FFF2-40B4-BE49-F238E27FC236}">
                  <a16:creationId xmlns:a16="http://schemas.microsoft.com/office/drawing/2014/main" id="{32922A54-B0A0-47DC-9B91-036ED9296C98}"/>
                </a:ext>
              </a:extLst>
            </p:cNvPr>
            <p:cNvSpPr>
              <a:spLocks/>
            </p:cNvSpPr>
            <p:nvPr/>
          </p:nvSpPr>
          <p:spPr bwMode="auto">
            <a:xfrm>
              <a:off x="3764" y="2057"/>
              <a:ext cx="33" cy="28"/>
            </a:xfrm>
            <a:custGeom>
              <a:avLst/>
              <a:gdLst>
                <a:gd name="T0" fmla="*/ 66 w 66"/>
                <a:gd name="T1" fmla="*/ 53 h 56"/>
                <a:gd name="T2" fmla="*/ 61 w 66"/>
                <a:gd name="T3" fmla="*/ 56 h 56"/>
                <a:gd name="T4" fmla="*/ 53 w 66"/>
                <a:gd name="T5" fmla="*/ 51 h 56"/>
                <a:gd name="T6" fmla="*/ 47 w 66"/>
                <a:gd name="T7" fmla="*/ 47 h 56"/>
                <a:gd name="T8" fmla="*/ 40 w 66"/>
                <a:gd name="T9" fmla="*/ 42 h 56"/>
                <a:gd name="T10" fmla="*/ 33 w 66"/>
                <a:gd name="T11" fmla="*/ 38 h 56"/>
                <a:gd name="T12" fmla="*/ 26 w 66"/>
                <a:gd name="T13" fmla="*/ 33 h 56"/>
                <a:gd name="T14" fmla="*/ 19 w 66"/>
                <a:gd name="T15" fmla="*/ 29 h 56"/>
                <a:gd name="T16" fmla="*/ 11 w 66"/>
                <a:gd name="T17" fmla="*/ 25 h 56"/>
                <a:gd name="T18" fmla="*/ 2 w 66"/>
                <a:gd name="T19" fmla="*/ 20 h 56"/>
                <a:gd name="T20" fmla="*/ 0 w 66"/>
                <a:gd name="T21" fmla="*/ 15 h 56"/>
                <a:gd name="T22" fmla="*/ 3 w 66"/>
                <a:gd name="T23" fmla="*/ 9 h 56"/>
                <a:gd name="T24" fmla="*/ 6 w 66"/>
                <a:gd name="T25" fmla="*/ 4 h 56"/>
                <a:gd name="T26" fmla="*/ 11 w 66"/>
                <a:gd name="T27" fmla="*/ 0 h 56"/>
                <a:gd name="T28" fmla="*/ 17 w 66"/>
                <a:gd name="T29" fmla="*/ 8 h 56"/>
                <a:gd name="T30" fmla="*/ 22 w 66"/>
                <a:gd name="T31" fmla="*/ 16 h 56"/>
                <a:gd name="T32" fmla="*/ 29 w 66"/>
                <a:gd name="T33" fmla="*/ 24 h 56"/>
                <a:gd name="T34" fmla="*/ 35 w 66"/>
                <a:gd name="T35" fmla="*/ 31 h 56"/>
                <a:gd name="T36" fmla="*/ 42 w 66"/>
                <a:gd name="T37" fmla="*/ 38 h 56"/>
                <a:gd name="T38" fmla="*/ 50 w 66"/>
                <a:gd name="T39" fmla="*/ 43 h 56"/>
                <a:gd name="T40" fmla="*/ 57 w 66"/>
                <a:gd name="T41" fmla="*/ 49 h 56"/>
                <a:gd name="T42" fmla="*/ 66 w 66"/>
                <a:gd name="T43" fmla="*/ 53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56"/>
                <a:gd name="T68" fmla="*/ 66 w 66"/>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56">
                  <a:moveTo>
                    <a:pt x="66" y="53"/>
                  </a:moveTo>
                  <a:lnTo>
                    <a:pt x="61" y="56"/>
                  </a:lnTo>
                  <a:lnTo>
                    <a:pt x="53" y="51"/>
                  </a:lnTo>
                  <a:lnTo>
                    <a:pt x="47" y="47"/>
                  </a:lnTo>
                  <a:lnTo>
                    <a:pt x="40" y="42"/>
                  </a:lnTo>
                  <a:lnTo>
                    <a:pt x="33" y="38"/>
                  </a:lnTo>
                  <a:lnTo>
                    <a:pt x="26" y="33"/>
                  </a:lnTo>
                  <a:lnTo>
                    <a:pt x="19" y="29"/>
                  </a:lnTo>
                  <a:lnTo>
                    <a:pt x="11" y="25"/>
                  </a:lnTo>
                  <a:lnTo>
                    <a:pt x="2" y="20"/>
                  </a:lnTo>
                  <a:lnTo>
                    <a:pt x="0" y="15"/>
                  </a:lnTo>
                  <a:lnTo>
                    <a:pt x="3" y="9"/>
                  </a:lnTo>
                  <a:lnTo>
                    <a:pt x="6" y="4"/>
                  </a:lnTo>
                  <a:lnTo>
                    <a:pt x="11" y="0"/>
                  </a:lnTo>
                  <a:lnTo>
                    <a:pt x="17" y="8"/>
                  </a:lnTo>
                  <a:lnTo>
                    <a:pt x="22" y="16"/>
                  </a:lnTo>
                  <a:lnTo>
                    <a:pt x="29" y="24"/>
                  </a:lnTo>
                  <a:lnTo>
                    <a:pt x="35" y="31"/>
                  </a:lnTo>
                  <a:lnTo>
                    <a:pt x="42" y="38"/>
                  </a:lnTo>
                  <a:lnTo>
                    <a:pt x="50" y="43"/>
                  </a:lnTo>
                  <a:lnTo>
                    <a:pt x="57" y="49"/>
                  </a:lnTo>
                  <a:lnTo>
                    <a:pt x="6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0" name="Freeform 30">
              <a:extLst>
                <a:ext uri="{FF2B5EF4-FFF2-40B4-BE49-F238E27FC236}">
                  <a16:creationId xmlns:a16="http://schemas.microsoft.com/office/drawing/2014/main" id="{E5838BF9-8FAE-41E1-8492-C1E6DE79D256}"/>
                </a:ext>
              </a:extLst>
            </p:cNvPr>
            <p:cNvSpPr>
              <a:spLocks/>
            </p:cNvSpPr>
            <p:nvPr/>
          </p:nvSpPr>
          <p:spPr bwMode="auto">
            <a:xfrm>
              <a:off x="3943" y="2058"/>
              <a:ext cx="1" cy="3"/>
            </a:xfrm>
            <a:custGeom>
              <a:avLst/>
              <a:gdLst>
                <a:gd name="T0" fmla="*/ 0 w 2"/>
                <a:gd name="T1" fmla="*/ 4 h 6"/>
                <a:gd name="T2" fmla="*/ 2 w 2"/>
                <a:gd name="T3" fmla="*/ 0 h 6"/>
                <a:gd name="T4" fmla="*/ 2 w 2"/>
                <a:gd name="T5" fmla="*/ 6 h 6"/>
                <a:gd name="T6" fmla="*/ 0 w 2"/>
                <a:gd name="T7" fmla="*/ 4 h 6"/>
                <a:gd name="T8" fmla="*/ 0 60000 65536"/>
                <a:gd name="T9" fmla="*/ 0 60000 65536"/>
                <a:gd name="T10" fmla="*/ 0 60000 65536"/>
                <a:gd name="T11" fmla="*/ 0 60000 65536"/>
                <a:gd name="T12" fmla="*/ 0 w 2"/>
                <a:gd name="T13" fmla="*/ 0 h 6"/>
                <a:gd name="T14" fmla="*/ 2 w 2"/>
                <a:gd name="T15" fmla="*/ 6 h 6"/>
              </a:gdLst>
              <a:ahLst/>
              <a:cxnLst>
                <a:cxn ang="T8">
                  <a:pos x="T0" y="T1"/>
                </a:cxn>
                <a:cxn ang="T9">
                  <a:pos x="T2" y="T3"/>
                </a:cxn>
                <a:cxn ang="T10">
                  <a:pos x="T4" y="T5"/>
                </a:cxn>
                <a:cxn ang="T11">
                  <a:pos x="T6" y="T7"/>
                </a:cxn>
              </a:cxnLst>
              <a:rect l="T12" t="T13" r="T14" b="T15"/>
              <a:pathLst>
                <a:path w="2" h="6">
                  <a:moveTo>
                    <a:pt x="0" y="4"/>
                  </a:moveTo>
                  <a:lnTo>
                    <a:pt x="2" y="0"/>
                  </a:lnTo>
                  <a:lnTo>
                    <a:pt x="2" y="6"/>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1" name="Freeform 31">
              <a:extLst>
                <a:ext uri="{FF2B5EF4-FFF2-40B4-BE49-F238E27FC236}">
                  <a16:creationId xmlns:a16="http://schemas.microsoft.com/office/drawing/2014/main" id="{E3CE04B7-7275-46CC-8417-1AF03CDA77B3}"/>
                </a:ext>
              </a:extLst>
            </p:cNvPr>
            <p:cNvSpPr>
              <a:spLocks/>
            </p:cNvSpPr>
            <p:nvPr/>
          </p:nvSpPr>
          <p:spPr bwMode="auto">
            <a:xfrm>
              <a:off x="3885" y="2068"/>
              <a:ext cx="198" cy="213"/>
            </a:xfrm>
            <a:custGeom>
              <a:avLst/>
              <a:gdLst>
                <a:gd name="T0" fmla="*/ 362 w 396"/>
                <a:gd name="T1" fmla="*/ 136 h 428"/>
                <a:gd name="T2" fmla="*/ 377 w 396"/>
                <a:gd name="T3" fmla="*/ 196 h 428"/>
                <a:gd name="T4" fmla="*/ 393 w 396"/>
                <a:gd name="T5" fmla="*/ 256 h 428"/>
                <a:gd name="T6" fmla="*/ 391 w 396"/>
                <a:gd name="T7" fmla="*/ 274 h 428"/>
                <a:gd name="T8" fmla="*/ 381 w 396"/>
                <a:gd name="T9" fmla="*/ 283 h 428"/>
                <a:gd name="T10" fmla="*/ 376 w 396"/>
                <a:gd name="T11" fmla="*/ 300 h 428"/>
                <a:gd name="T12" fmla="*/ 356 w 396"/>
                <a:gd name="T13" fmla="*/ 299 h 428"/>
                <a:gd name="T14" fmla="*/ 337 w 396"/>
                <a:gd name="T15" fmla="*/ 290 h 428"/>
                <a:gd name="T16" fmla="*/ 314 w 396"/>
                <a:gd name="T17" fmla="*/ 272 h 428"/>
                <a:gd name="T18" fmla="*/ 290 w 396"/>
                <a:gd name="T19" fmla="*/ 252 h 428"/>
                <a:gd name="T20" fmla="*/ 272 w 396"/>
                <a:gd name="T21" fmla="*/ 222 h 428"/>
                <a:gd name="T22" fmla="*/ 263 w 396"/>
                <a:gd name="T23" fmla="*/ 225 h 428"/>
                <a:gd name="T24" fmla="*/ 272 w 396"/>
                <a:gd name="T25" fmla="*/ 248 h 428"/>
                <a:gd name="T26" fmla="*/ 313 w 396"/>
                <a:gd name="T27" fmla="*/ 290 h 428"/>
                <a:gd name="T28" fmla="*/ 317 w 396"/>
                <a:gd name="T29" fmla="*/ 346 h 428"/>
                <a:gd name="T30" fmla="*/ 310 w 396"/>
                <a:gd name="T31" fmla="*/ 398 h 428"/>
                <a:gd name="T32" fmla="*/ 276 w 396"/>
                <a:gd name="T33" fmla="*/ 428 h 428"/>
                <a:gd name="T34" fmla="*/ 238 w 396"/>
                <a:gd name="T35" fmla="*/ 423 h 428"/>
                <a:gd name="T36" fmla="*/ 206 w 396"/>
                <a:gd name="T37" fmla="*/ 405 h 428"/>
                <a:gd name="T38" fmla="*/ 178 w 396"/>
                <a:gd name="T39" fmla="*/ 374 h 428"/>
                <a:gd name="T40" fmla="*/ 150 w 396"/>
                <a:gd name="T41" fmla="*/ 339 h 428"/>
                <a:gd name="T42" fmla="*/ 132 w 396"/>
                <a:gd name="T43" fmla="*/ 298 h 428"/>
                <a:gd name="T44" fmla="*/ 123 w 396"/>
                <a:gd name="T45" fmla="*/ 335 h 428"/>
                <a:gd name="T46" fmla="*/ 117 w 396"/>
                <a:gd name="T47" fmla="*/ 384 h 428"/>
                <a:gd name="T48" fmla="*/ 88 w 396"/>
                <a:gd name="T49" fmla="*/ 416 h 428"/>
                <a:gd name="T50" fmla="*/ 55 w 396"/>
                <a:gd name="T51" fmla="*/ 407 h 428"/>
                <a:gd name="T52" fmla="*/ 38 w 396"/>
                <a:gd name="T53" fmla="*/ 375 h 428"/>
                <a:gd name="T54" fmla="*/ 22 w 396"/>
                <a:gd name="T55" fmla="*/ 347 h 428"/>
                <a:gd name="T56" fmla="*/ 10 w 396"/>
                <a:gd name="T57" fmla="*/ 315 h 428"/>
                <a:gd name="T58" fmla="*/ 3 w 396"/>
                <a:gd name="T59" fmla="*/ 280 h 428"/>
                <a:gd name="T60" fmla="*/ 2 w 396"/>
                <a:gd name="T61" fmla="*/ 209 h 428"/>
                <a:gd name="T62" fmla="*/ 3 w 396"/>
                <a:gd name="T63" fmla="*/ 166 h 428"/>
                <a:gd name="T64" fmla="*/ 18 w 396"/>
                <a:gd name="T65" fmla="*/ 98 h 428"/>
                <a:gd name="T66" fmla="*/ 55 w 396"/>
                <a:gd name="T67" fmla="*/ 44 h 428"/>
                <a:gd name="T68" fmla="*/ 79 w 396"/>
                <a:gd name="T69" fmla="*/ 35 h 428"/>
                <a:gd name="T70" fmla="*/ 96 w 396"/>
                <a:gd name="T71" fmla="*/ 20 h 428"/>
                <a:gd name="T72" fmla="*/ 115 w 396"/>
                <a:gd name="T73" fmla="*/ 11 h 428"/>
                <a:gd name="T74" fmla="*/ 129 w 396"/>
                <a:gd name="T75" fmla="*/ 11 h 428"/>
                <a:gd name="T76" fmla="*/ 141 w 396"/>
                <a:gd name="T77" fmla="*/ 5 h 428"/>
                <a:gd name="T78" fmla="*/ 172 w 396"/>
                <a:gd name="T79" fmla="*/ 6 h 428"/>
                <a:gd name="T80" fmla="*/ 215 w 396"/>
                <a:gd name="T81" fmla="*/ 17 h 428"/>
                <a:gd name="T82" fmla="*/ 256 w 396"/>
                <a:gd name="T83" fmla="*/ 32 h 428"/>
                <a:gd name="T84" fmla="*/ 293 w 396"/>
                <a:gd name="T85" fmla="*/ 52 h 428"/>
                <a:gd name="T86" fmla="*/ 326 w 396"/>
                <a:gd name="T87" fmla="*/ 79 h 4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6"/>
                <a:gd name="T133" fmla="*/ 0 h 428"/>
                <a:gd name="T134" fmla="*/ 396 w 396"/>
                <a:gd name="T135" fmla="*/ 428 h 4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6" h="428">
                  <a:moveTo>
                    <a:pt x="344" y="101"/>
                  </a:moveTo>
                  <a:lnTo>
                    <a:pt x="355" y="119"/>
                  </a:lnTo>
                  <a:lnTo>
                    <a:pt x="362" y="136"/>
                  </a:lnTo>
                  <a:lnTo>
                    <a:pt x="367" y="155"/>
                  </a:lnTo>
                  <a:lnTo>
                    <a:pt x="370" y="178"/>
                  </a:lnTo>
                  <a:lnTo>
                    <a:pt x="377" y="196"/>
                  </a:lnTo>
                  <a:lnTo>
                    <a:pt x="383" y="217"/>
                  </a:lnTo>
                  <a:lnTo>
                    <a:pt x="389" y="237"/>
                  </a:lnTo>
                  <a:lnTo>
                    <a:pt x="393" y="256"/>
                  </a:lnTo>
                  <a:lnTo>
                    <a:pt x="396" y="264"/>
                  </a:lnTo>
                  <a:lnTo>
                    <a:pt x="394" y="269"/>
                  </a:lnTo>
                  <a:lnTo>
                    <a:pt x="391" y="274"/>
                  </a:lnTo>
                  <a:lnTo>
                    <a:pt x="388" y="276"/>
                  </a:lnTo>
                  <a:lnTo>
                    <a:pt x="383" y="279"/>
                  </a:lnTo>
                  <a:lnTo>
                    <a:pt x="381" y="283"/>
                  </a:lnTo>
                  <a:lnTo>
                    <a:pt x="379" y="289"/>
                  </a:lnTo>
                  <a:lnTo>
                    <a:pt x="383" y="295"/>
                  </a:lnTo>
                  <a:lnTo>
                    <a:pt x="376" y="300"/>
                  </a:lnTo>
                  <a:lnTo>
                    <a:pt x="369" y="301"/>
                  </a:lnTo>
                  <a:lnTo>
                    <a:pt x="362" y="301"/>
                  </a:lnTo>
                  <a:lnTo>
                    <a:pt x="356" y="299"/>
                  </a:lnTo>
                  <a:lnTo>
                    <a:pt x="349" y="297"/>
                  </a:lnTo>
                  <a:lnTo>
                    <a:pt x="344" y="293"/>
                  </a:lnTo>
                  <a:lnTo>
                    <a:pt x="337" y="290"/>
                  </a:lnTo>
                  <a:lnTo>
                    <a:pt x="331" y="287"/>
                  </a:lnTo>
                  <a:lnTo>
                    <a:pt x="322" y="280"/>
                  </a:lnTo>
                  <a:lnTo>
                    <a:pt x="314" y="272"/>
                  </a:lnTo>
                  <a:lnTo>
                    <a:pt x="305" y="265"/>
                  </a:lnTo>
                  <a:lnTo>
                    <a:pt x="297" y="259"/>
                  </a:lnTo>
                  <a:lnTo>
                    <a:pt x="290" y="252"/>
                  </a:lnTo>
                  <a:lnTo>
                    <a:pt x="283" y="242"/>
                  </a:lnTo>
                  <a:lnTo>
                    <a:pt x="277" y="233"/>
                  </a:lnTo>
                  <a:lnTo>
                    <a:pt x="272" y="222"/>
                  </a:lnTo>
                  <a:lnTo>
                    <a:pt x="268" y="221"/>
                  </a:lnTo>
                  <a:lnTo>
                    <a:pt x="265" y="223"/>
                  </a:lnTo>
                  <a:lnTo>
                    <a:pt x="263" y="225"/>
                  </a:lnTo>
                  <a:lnTo>
                    <a:pt x="260" y="227"/>
                  </a:lnTo>
                  <a:lnTo>
                    <a:pt x="267" y="238"/>
                  </a:lnTo>
                  <a:lnTo>
                    <a:pt x="272" y="248"/>
                  </a:lnTo>
                  <a:lnTo>
                    <a:pt x="279" y="259"/>
                  </a:lnTo>
                  <a:lnTo>
                    <a:pt x="286" y="268"/>
                  </a:lnTo>
                  <a:lnTo>
                    <a:pt x="313" y="290"/>
                  </a:lnTo>
                  <a:lnTo>
                    <a:pt x="315" y="308"/>
                  </a:lnTo>
                  <a:lnTo>
                    <a:pt x="316" y="327"/>
                  </a:lnTo>
                  <a:lnTo>
                    <a:pt x="317" y="346"/>
                  </a:lnTo>
                  <a:lnTo>
                    <a:pt x="317" y="365"/>
                  </a:lnTo>
                  <a:lnTo>
                    <a:pt x="315" y="382"/>
                  </a:lnTo>
                  <a:lnTo>
                    <a:pt x="310" y="398"/>
                  </a:lnTo>
                  <a:lnTo>
                    <a:pt x="301" y="413"/>
                  </a:lnTo>
                  <a:lnTo>
                    <a:pt x="290" y="424"/>
                  </a:lnTo>
                  <a:lnTo>
                    <a:pt x="276" y="428"/>
                  </a:lnTo>
                  <a:lnTo>
                    <a:pt x="263" y="428"/>
                  </a:lnTo>
                  <a:lnTo>
                    <a:pt x="250" y="427"/>
                  </a:lnTo>
                  <a:lnTo>
                    <a:pt x="238" y="423"/>
                  </a:lnTo>
                  <a:lnTo>
                    <a:pt x="226" y="419"/>
                  </a:lnTo>
                  <a:lnTo>
                    <a:pt x="216" y="413"/>
                  </a:lnTo>
                  <a:lnTo>
                    <a:pt x="206" y="405"/>
                  </a:lnTo>
                  <a:lnTo>
                    <a:pt x="197" y="397"/>
                  </a:lnTo>
                  <a:lnTo>
                    <a:pt x="188" y="385"/>
                  </a:lnTo>
                  <a:lnTo>
                    <a:pt x="178" y="374"/>
                  </a:lnTo>
                  <a:lnTo>
                    <a:pt x="169" y="362"/>
                  </a:lnTo>
                  <a:lnTo>
                    <a:pt x="159" y="351"/>
                  </a:lnTo>
                  <a:lnTo>
                    <a:pt x="150" y="339"/>
                  </a:lnTo>
                  <a:lnTo>
                    <a:pt x="142" y="327"/>
                  </a:lnTo>
                  <a:lnTo>
                    <a:pt x="136" y="313"/>
                  </a:lnTo>
                  <a:lnTo>
                    <a:pt x="132" y="298"/>
                  </a:lnTo>
                  <a:lnTo>
                    <a:pt x="124" y="300"/>
                  </a:lnTo>
                  <a:lnTo>
                    <a:pt x="124" y="316"/>
                  </a:lnTo>
                  <a:lnTo>
                    <a:pt x="123" y="335"/>
                  </a:lnTo>
                  <a:lnTo>
                    <a:pt x="123" y="352"/>
                  </a:lnTo>
                  <a:lnTo>
                    <a:pt x="120" y="368"/>
                  </a:lnTo>
                  <a:lnTo>
                    <a:pt x="117" y="384"/>
                  </a:lnTo>
                  <a:lnTo>
                    <a:pt x="111" y="398"/>
                  </a:lnTo>
                  <a:lnTo>
                    <a:pt x="102" y="408"/>
                  </a:lnTo>
                  <a:lnTo>
                    <a:pt x="88" y="416"/>
                  </a:lnTo>
                  <a:lnTo>
                    <a:pt x="74" y="418"/>
                  </a:lnTo>
                  <a:lnTo>
                    <a:pt x="63" y="414"/>
                  </a:lnTo>
                  <a:lnTo>
                    <a:pt x="55" y="407"/>
                  </a:lnTo>
                  <a:lnTo>
                    <a:pt x="48" y="398"/>
                  </a:lnTo>
                  <a:lnTo>
                    <a:pt x="43" y="386"/>
                  </a:lnTo>
                  <a:lnTo>
                    <a:pt x="38" y="375"/>
                  </a:lnTo>
                  <a:lnTo>
                    <a:pt x="34" y="365"/>
                  </a:lnTo>
                  <a:lnTo>
                    <a:pt x="28" y="355"/>
                  </a:lnTo>
                  <a:lnTo>
                    <a:pt x="22" y="347"/>
                  </a:lnTo>
                  <a:lnTo>
                    <a:pt x="19" y="336"/>
                  </a:lnTo>
                  <a:lnTo>
                    <a:pt x="15" y="325"/>
                  </a:lnTo>
                  <a:lnTo>
                    <a:pt x="10" y="315"/>
                  </a:lnTo>
                  <a:lnTo>
                    <a:pt x="12" y="313"/>
                  </a:lnTo>
                  <a:lnTo>
                    <a:pt x="5" y="298"/>
                  </a:lnTo>
                  <a:lnTo>
                    <a:pt x="3" y="280"/>
                  </a:lnTo>
                  <a:lnTo>
                    <a:pt x="2" y="261"/>
                  </a:lnTo>
                  <a:lnTo>
                    <a:pt x="0" y="241"/>
                  </a:lnTo>
                  <a:lnTo>
                    <a:pt x="2" y="209"/>
                  </a:lnTo>
                  <a:lnTo>
                    <a:pt x="3" y="209"/>
                  </a:lnTo>
                  <a:lnTo>
                    <a:pt x="2" y="188"/>
                  </a:lnTo>
                  <a:lnTo>
                    <a:pt x="3" y="166"/>
                  </a:lnTo>
                  <a:lnTo>
                    <a:pt x="5" y="143"/>
                  </a:lnTo>
                  <a:lnTo>
                    <a:pt x="10" y="121"/>
                  </a:lnTo>
                  <a:lnTo>
                    <a:pt x="18" y="98"/>
                  </a:lnTo>
                  <a:lnTo>
                    <a:pt x="27" y="79"/>
                  </a:lnTo>
                  <a:lnTo>
                    <a:pt x="40" y="59"/>
                  </a:lnTo>
                  <a:lnTo>
                    <a:pt x="55" y="44"/>
                  </a:lnTo>
                  <a:lnTo>
                    <a:pt x="64" y="43"/>
                  </a:lnTo>
                  <a:lnTo>
                    <a:pt x="72" y="40"/>
                  </a:lnTo>
                  <a:lnTo>
                    <a:pt x="79" y="35"/>
                  </a:lnTo>
                  <a:lnTo>
                    <a:pt x="85" y="30"/>
                  </a:lnTo>
                  <a:lnTo>
                    <a:pt x="90" y="26"/>
                  </a:lnTo>
                  <a:lnTo>
                    <a:pt x="96" y="20"/>
                  </a:lnTo>
                  <a:lnTo>
                    <a:pt x="103" y="15"/>
                  </a:lnTo>
                  <a:lnTo>
                    <a:pt x="110" y="11"/>
                  </a:lnTo>
                  <a:lnTo>
                    <a:pt x="115" y="11"/>
                  </a:lnTo>
                  <a:lnTo>
                    <a:pt x="119" y="11"/>
                  </a:lnTo>
                  <a:lnTo>
                    <a:pt x="124" y="11"/>
                  </a:lnTo>
                  <a:lnTo>
                    <a:pt x="129" y="11"/>
                  </a:lnTo>
                  <a:lnTo>
                    <a:pt x="133" y="10"/>
                  </a:lnTo>
                  <a:lnTo>
                    <a:pt x="138" y="7"/>
                  </a:lnTo>
                  <a:lnTo>
                    <a:pt x="141" y="5"/>
                  </a:lnTo>
                  <a:lnTo>
                    <a:pt x="144" y="0"/>
                  </a:lnTo>
                  <a:lnTo>
                    <a:pt x="158" y="3"/>
                  </a:lnTo>
                  <a:lnTo>
                    <a:pt x="172" y="6"/>
                  </a:lnTo>
                  <a:lnTo>
                    <a:pt x="187" y="10"/>
                  </a:lnTo>
                  <a:lnTo>
                    <a:pt x="201" y="13"/>
                  </a:lnTo>
                  <a:lnTo>
                    <a:pt x="215" y="17"/>
                  </a:lnTo>
                  <a:lnTo>
                    <a:pt x="229" y="21"/>
                  </a:lnTo>
                  <a:lnTo>
                    <a:pt x="242" y="27"/>
                  </a:lnTo>
                  <a:lnTo>
                    <a:pt x="256" y="32"/>
                  </a:lnTo>
                  <a:lnTo>
                    <a:pt x="269" y="38"/>
                  </a:lnTo>
                  <a:lnTo>
                    <a:pt x="282" y="44"/>
                  </a:lnTo>
                  <a:lnTo>
                    <a:pt x="293" y="52"/>
                  </a:lnTo>
                  <a:lnTo>
                    <a:pt x="305" y="60"/>
                  </a:lnTo>
                  <a:lnTo>
                    <a:pt x="316" y="70"/>
                  </a:lnTo>
                  <a:lnTo>
                    <a:pt x="326" y="79"/>
                  </a:lnTo>
                  <a:lnTo>
                    <a:pt x="336" y="89"/>
                  </a:lnTo>
                  <a:lnTo>
                    <a:pt x="344" y="1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2" name="Freeform 32">
              <a:extLst>
                <a:ext uri="{FF2B5EF4-FFF2-40B4-BE49-F238E27FC236}">
                  <a16:creationId xmlns:a16="http://schemas.microsoft.com/office/drawing/2014/main" id="{BC1B9676-1E07-4F0F-8515-50B9D07B3304}"/>
                </a:ext>
              </a:extLst>
            </p:cNvPr>
            <p:cNvSpPr>
              <a:spLocks/>
            </p:cNvSpPr>
            <p:nvPr/>
          </p:nvSpPr>
          <p:spPr bwMode="auto">
            <a:xfrm>
              <a:off x="3911" y="2069"/>
              <a:ext cx="6" cy="5"/>
            </a:xfrm>
            <a:custGeom>
              <a:avLst/>
              <a:gdLst>
                <a:gd name="T0" fmla="*/ 12 w 12"/>
                <a:gd name="T1" fmla="*/ 3 h 9"/>
                <a:gd name="T2" fmla="*/ 4 w 12"/>
                <a:gd name="T3" fmla="*/ 9 h 9"/>
                <a:gd name="T4" fmla="*/ 0 w 12"/>
                <a:gd name="T5" fmla="*/ 0 h 9"/>
                <a:gd name="T6" fmla="*/ 4 w 12"/>
                <a:gd name="T7" fmla="*/ 0 h 9"/>
                <a:gd name="T8" fmla="*/ 7 w 12"/>
                <a:gd name="T9" fmla="*/ 0 h 9"/>
                <a:gd name="T10" fmla="*/ 10 w 12"/>
                <a:gd name="T11" fmla="*/ 1 h 9"/>
                <a:gd name="T12" fmla="*/ 12 w 12"/>
                <a:gd name="T13" fmla="*/ 3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3"/>
                  </a:moveTo>
                  <a:lnTo>
                    <a:pt x="4" y="9"/>
                  </a:lnTo>
                  <a:lnTo>
                    <a:pt x="0" y="0"/>
                  </a:lnTo>
                  <a:lnTo>
                    <a:pt x="4" y="0"/>
                  </a:lnTo>
                  <a:lnTo>
                    <a:pt x="7" y="0"/>
                  </a:lnTo>
                  <a:lnTo>
                    <a:pt x="10" y="1"/>
                  </a:lnTo>
                  <a:lnTo>
                    <a:pt x="1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3" name="Freeform 33">
              <a:extLst>
                <a:ext uri="{FF2B5EF4-FFF2-40B4-BE49-F238E27FC236}">
                  <a16:creationId xmlns:a16="http://schemas.microsoft.com/office/drawing/2014/main" id="{1CDE62F9-405C-4E70-B746-544CA586D4F6}"/>
                </a:ext>
              </a:extLst>
            </p:cNvPr>
            <p:cNvSpPr>
              <a:spLocks/>
            </p:cNvSpPr>
            <p:nvPr/>
          </p:nvSpPr>
          <p:spPr bwMode="auto">
            <a:xfrm>
              <a:off x="3673" y="2074"/>
              <a:ext cx="106" cy="35"/>
            </a:xfrm>
            <a:custGeom>
              <a:avLst/>
              <a:gdLst>
                <a:gd name="T0" fmla="*/ 212 w 212"/>
                <a:gd name="T1" fmla="*/ 46 h 69"/>
                <a:gd name="T2" fmla="*/ 198 w 212"/>
                <a:gd name="T3" fmla="*/ 51 h 69"/>
                <a:gd name="T4" fmla="*/ 184 w 212"/>
                <a:gd name="T5" fmla="*/ 54 h 69"/>
                <a:gd name="T6" fmla="*/ 170 w 212"/>
                <a:gd name="T7" fmla="*/ 59 h 69"/>
                <a:gd name="T8" fmla="*/ 156 w 212"/>
                <a:gd name="T9" fmla="*/ 61 h 69"/>
                <a:gd name="T10" fmla="*/ 142 w 212"/>
                <a:gd name="T11" fmla="*/ 65 h 69"/>
                <a:gd name="T12" fmla="*/ 129 w 212"/>
                <a:gd name="T13" fmla="*/ 67 h 69"/>
                <a:gd name="T14" fmla="*/ 115 w 212"/>
                <a:gd name="T15" fmla="*/ 68 h 69"/>
                <a:gd name="T16" fmla="*/ 102 w 212"/>
                <a:gd name="T17" fmla="*/ 69 h 69"/>
                <a:gd name="T18" fmla="*/ 88 w 212"/>
                <a:gd name="T19" fmla="*/ 69 h 69"/>
                <a:gd name="T20" fmla="*/ 74 w 212"/>
                <a:gd name="T21" fmla="*/ 68 h 69"/>
                <a:gd name="T22" fmla="*/ 62 w 212"/>
                <a:gd name="T23" fmla="*/ 66 h 69"/>
                <a:gd name="T24" fmla="*/ 49 w 212"/>
                <a:gd name="T25" fmla="*/ 62 h 69"/>
                <a:gd name="T26" fmla="*/ 36 w 212"/>
                <a:gd name="T27" fmla="*/ 58 h 69"/>
                <a:gd name="T28" fmla="*/ 25 w 212"/>
                <a:gd name="T29" fmla="*/ 51 h 69"/>
                <a:gd name="T30" fmla="*/ 13 w 212"/>
                <a:gd name="T31" fmla="*/ 43 h 69"/>
                <a:gd name="T32" fmla="*/ 2 w 212"/>
                <a:gd name="T33" fmla="*/ 34 h 69"/>
                <a:gd name="T34" fmla="*/ 1 w 212"/>
                <a:gd name="T35" fmla="*/ 29 h 69"/>
                <a:gd name="T36" fmla="*/ 0 w 212"/>
                <a:gd name="T37" fmla="*/ 24 h 69"/>
                <a:gd name="T38" fmla="*/ 0 w 212"/>
                <a:gd name="T39" fmla="*/ 17 h 69"/>
                <a:gd name="T40" fmla="*/ 0 w 212"/>
                <a:gd name="T41" fmla="*/ 12 h 69"/>
                <a:gd name="T42" fmla="*/ 17 w 212"/>
                <a:gd name="T43" fmla="*/ 0 h 69"/>
                <a:gd name="T44" fmla="*/ 28 w 212"/>
                <a:gd name="T45" fmla="*/ 6 h 69"/>
                <a:gd name="T46" fmla="*/ 40 w 212"/>
                <a:gd name="T47" fmla="*/ 10 h 69"/>
                <a:gd name="T48" fmla="*/ 51 w 212"/>
                <a:gd name="T49" fmla="*/ 15 h 69"/>
                <a:gd name="T50" fmla="*/ 63 w 212"/>
                <a:gd name="T51" fmla="*/ 21 h 69"/>
                <a:gd name="T52" fmla="*/ 76 w 212"/>
                <a:gd name="T53" fmla="*/ 25 h 69"/>
                <a:gd name="T54" fmla="*/ 87 w 212"/>
                <a:gd name="T55" fmla="*/ 29 h 69"/>
                <a:gd name="T56" fmla="*/ 100 w 212"/>
                <a:gd name="T57" fmla="*/ 34 h 69"/>
                <a:gd name="T58" fmla="*/ 112 w 212"/>
                <a:gd name="T59" fmla="*/ 37 h 69"/>
                <a:gd name="T60" fmla="*/ 124 w 212"/>
                <a:gd name="T61" fmla="*/ 39 h 69"/>
                <a:gd name="T62" fmla="*/ 137 w 212"/>
                <a:gd name="T63" fmla="*/ 43 h 69"/>
                <a:gd name="T64" fmla="*/ 149 w 212"/>
                <a:gd name="T65" fmla="*/ 44 h 69"/>
                <a:gd name="T66" fmla="*/ 162 w 212"/>
                <a:gd name="T67" fmla="*/ 46 h 69"/>
                <a:gd name="T68" fmla="*/ 175 w 212"/>
                <a:gd name="T69" fmla="*/ 47 h 69"/>
                <a:gd name="T70" fmla="*/ 187 w 212"/>
                <a:gd name="T71" fmla="*/ 47 h 69"/>
                <a:gd name="T72" fmla="*/ 199 w 212"/>
                <a:gd name="T73" fmla="*/ 47 h 69"/>
                <a:gd name="T74" fmla="*/ 212 w 212"/>
                <a:gd name="T75" fmla="*/ 46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69"/>
                <a:gd name="T116" fmla="*/ 212 w 21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69">
                  <a:moveTo>
                    <a:pt x="212" y="46"/>
                  </a:moveTo>
                  <a:lnTo>
                    <a:pt x="198" y="51"/>
                  </a:lnTo>
                  <a:lnTo>
                    <a:pt x="184" y="54"/>
                  </a:lnTo>
                  <a:lnTo>
                    <a:pt x="170" y="59"/>
                  </a:lnTo>
                  <a:lnTo>
                    <a:pt x="156" y="61"/>
                  </a:lnTo>
                  <a:lnTo>
                    <a:pt x="142" y="65"/>
                  </a:lnTo>
                  <a:lnTo>
                    <a:pt x="129" y="67"/>
                  </a:lnTo>
                  <a:lnTo>
                    <a:pt x="115" y="68"/>
                  </a:lnTo>
                  <a:lnTo>
                    <a:pt x="102" y="69"/>
                  </a:lnTo>
                  <a:lnTo>
                    <a:pt x="88" y="69"/>
                  </a:lnTo>
                  <a:lnTo>
                    <a:pt x="74" y="68"/>
                  </a:lnTo>
                  <a:lnTo>
                    <a:pt x="62" y="66"/>
                  </a:lnTo>
                  <a:lnTo>
                    <a:pt x="49" y="62"/>
                  </a:lnTo>
                  <a:lnTo>
                    <a:pt x="36" y="58"/>
                  </a:lnTo>
                  <a:lnTo>
                    <a:pt x="25" y="51"/>
                  </a:lnTo>
                  <a:lnTo>
                    <a:pt x="13" y="43"/>
                  </a:lnTo>
                  <a:lnTo>
                    <a:pt x="2" y="34"/>
                  </a:lnTo>
                  <a:lnTo>
                    <a:pt x="1" y="29"/>
                  </a:lnTo>
                  <a:lnTo>
                    <a:pt x="0" y="24"/>
                  </a:lnTo>
                  <a:lnTo>
                    <a:pt x="0" y="17"/>
                  </a:lnTo>
                  <a:lnTo>
                    <a:pt x="0" y="12"/>
                  </a:lnTo>
                  <a:lnTo>
                    <a:pt x="17" y="0"/>
                  </a:lnTo>
                  <a:lnTo>
                    <a:pt x="28" y="6"/>
                  </a:lnTo>
                  <a:lnTo>
                    <a:pt x="40" y="10"/>
                  </a:lnTo>
                  <a:lnTo>
                    <a:pt x="51" y="15"/>
                  </a:lnTo>
                  <a:lnTo>
                    <a:pt x="63" y="21"/>
                  </a:lnTo>
                  <a:lnTo>
                    <a:pt x="76" y="25"/>
                  </a:lnTo>
                  <a:lnTo>
                    <a:pt x="87" y="29"/>
                  </a:lnTo>
                  <a:lnTo>
                    <a:pt x="100" y="34"/>
                  </a:lnTo>
                  <a:lnTo>
                    <a:pt x="112" y="37"/>
                  </a:lnTo>
                  <a:lnTo>
                    <a:pt x="124" y="39"/>
                  </a:lnTo>
                  <a:lnTo>
                    <a:pt x="137" y="43"/>
                  </a:lnTo>
                  <a:lnTo>
                    <a:pt x="149" y="44"/>
                  </a:lnTo>
                  <a:lnTo>
                    <a:pt x="162" y="46"/>
                  </a:lnTo>
                  <a:lnTo>
                    <a:pt x="175" y="47"/>
                  </a:lnTo>
                  <a:lnTo>
                    <a:pt x="187" y="47"/>
                  </a:lnTo>
                  <a:lnTo>
                    <a:pt x="199" y="47"/>
                  </a:lnTo>
                  <a:lnTo>
                    <a:pt x="212" y="4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4" name="Freeform 34">
              <a:extLst>
                <a:ext uri="{FF2B5EF4-FFF2-40B4-BE49-F238E27FC236}">
                  <a16:creationId xmlns:a16="http://schemas.microsoft.com/office/drawing/2014/main" id="{7F75E86E-56BC-43EA-9E55-898541526365}"/>
                </a:ext>
              </a:extLst>
            </p:cNvPr>
            <p:cNvSpPr>
              <a:spLocks/>
            </p:cNvSpPr>
            <p:nvPr/>
          </p:nvSpPr>
          <p:spPr bwMode="auto">
            <a:xfrm>
              <a:off x="3873" y="2078"/>
              <a:ext cx="9" cy="2"/>
            </a:xfrm>
            <a:custGeom>
              <a:avLst/>
              <a:gdLst>
                <a:gd name="T0" fmla="*/ 0 w 19"/>
                <a:gd name="T1" fmla="*/ 0 h 5"/>
                <a:gd name="T2" fmla="*/ 19 w 19"/>
                <a:gd name="T3" fmla="*/ 5 h 5"/>
                <a:gd name="T4" fmla="*/ 0 w 19"/>
                <a:gd name="T5" fmla="*/ 0 h 5"/>
                <a:gd name="T6" fmla="*/ 0 60000 65536"/>
                <a:gd name="T7" fmla="*/ 0 60000 65536"/>
                <a:gd name="T8" fmla="*/ 0 60000 65536"/>
                <a:gd name="T9" fmla="*/ 0 w 19"/>
                <a:gd name="T10" fmla="*/ 0 h 5"/>
                <a:gd name="T11" fmla="*/ 19 w 19"/>
                <a:gd name="T12" fmla="*/ 5 h 5"/>
              </a:gdLst>
              <a:ahLst/>
              <a:cxnLst>
                <a:cxn ang="T6">
                  <a:pos x="T0" y="T1"/>
                </a:cxn>
                <a:cxn ang="T7">
                  <a:pos x="T2" y="T3"/>
                </a:cxn>
                <a:cxn ang="T8">
                  <a:pos x="T4" y="T5"/>
                </a:cxn>
              </a:cxnLst>
              <a:rect l="T9" t="T10" r="T11" b="T12"/>
              <a:pathLst>
                <a:path w="19" h="5">
                  <a:moveTo>
                    <a:pt x="0" y="0"/>
                  </a:moveTo>
                  <a:lnTo>
                    <a:pt x="19"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5" name="Freeform 35">
              <a:extLst>
                <a:ext uri="{FF2B5EF4-FFF2-40B4-BE49-F238E27FC236}">
                  <a16:creationId xmlns:a16="http://schemas.microsoft.com/office/drawing/2014/main" id="{9BB519AF-2ADF-4711-99EC-51B84F817592}"/>
                </a:ext>
              </a:extLst>
            </p:cNvPr>
            <p:cNvSpPr>
              <a:spLocks/>
            </p:cNvSpPr>
            <p:nvPr/>
          </p:nvSpPr>
          <p:spPr bwMode="auto">
            <a:xfrm>
              <a:off x="3829" y="2080"/>
              <a:ext cx="16" cy="3"/>
            </a:xfrm>
            <a:custGeom>
              <a:avLst/>
              <a:gdLst>
                <a:gd name="T0" fmla="*/ 0 w 32"/>
                <a:gd name="T1" fmla="*/ 7 h 7"/>
                <a:gd name="T2" fmla="*/ 23 w 32"/>
                <a:gd name="T3" fmla="*/ 0 h 7"/>
                <a:gd name="T4" fmla="*/ 32 w 32"/>
                <a:gd name="T5" fmla="*/ 1 h 7"/>
                <a:gd name="T6" fmla="*/ 0 w 32"/>
                <a:gd name="T7" fmla="*/ 7 h 7"/>
                <a:gd name="T8" fmla="*/ 0 60000 65536"/>
                <a:gd name="T9" fmla="*/ 0 60000 65536"/>
                <a:gd name="T10" fmla="*/ 0 60000 65536"/>
                <a:gd name="T11" fmla="*/ 0 60000 65536"/>
                <a:gd name="T12" fmla="*/ 0 w 32"/>
                <a:gd name="T13" fmla="*/ 0 h 7"/>
                <a:gd name="T14" fmla="*/ 32 w 32"/>
                <a:gd name="T15" fmla="*/ 7 h 7"/>
              </a:gdLst>
              <a:ahLst/>
              <a:cxnLst>
                <a:cxn ang="T8">
                  <a:pos x="T0" y="T1"/>
                </a:cxn>
                <a:cxn ang="T9">
                  <a:pos x="T2" y="T3"/>
                </a:cxn>
                <a:cxn ang="T10">
                  <a:pos x="T4" y="T5"/>
                </a:cxn>
                <a:cxn ang="T11">
                  <a:pos x="T6" y="T7"/>
                </a:cxn>
              </a:cxnLst>
              <a:rect l="T12" t="T13" r="T14" b="T15"/>
              <a:pathLst>
                <a:path w="32" h="7">
                  <a:moveTo>
                    <a:pt x="0" y="7"/>
                  </a:moveTo>
                  <a:lnTo>
                    <a:pt x="23" y="0"/>
                  </a:lnTo>
                  <a:lnTo>
                    <a:pt x="32" y="1"/>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6" name="Freeform 36">
              <a:extLst>
                <a:ext uri="{FF2B5EF4-FFF2-40B4-BE49-F238E27FC236}">
                  <a16:creationId xmlns:a16="http://schemas.microsoft.com/office/drawing/2014/main" id="{4BCF7E67-4E8A-4F80-A653-C5AE4210B20A}"/>
                </a:ext>
              </a:extLst>
            </p:cNvPr>
            <p:cNvSpPr>
              <a:spLocks/>
            </p:cNvSpPr>
            <p:nvPr/>
          </p:nvSpPr>
          <p:spPr bwMode="auto">
            <a:xfrm>
              <a:off x="3847" y="2080"/>
              <a:ext cx="4" cy="1"/>
            </a:xfrm>
            <a:custGeom>
              <a:avLst/>
              <a:gdLst>
                <a:gd name="T0" fmla="*/ 0 w 7"/>
                <a:gd name="T1" fmla="*/ 0 h 1"/>
                <a:gd name="T2" fmla="*/ 7 w 7"/>
                <a:gd name="T3" fmla="*/ 0 h 1"/>
                <a:gd name="T4" fmla="*/ 0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0" y="0"/>
                  </a:moveTo>
                  <a:lnTo>
                    <a:pt x="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7" name="Freeform 37">
              <a:extLst>
                <a:ext uri="{FF2B5EF4-FFF2-40B4-BE49-F238E27FC236}">
                  <a16:creationId xmlns:a16="http://schemas.microsoft.com/office/drawing/2014/main" id="{EFB2B0DF-DA1C-4A23-A351-C8B499678E5B}"/>
                </a:ext>
              </a:extLst>
            </p:cNvPr>
            <p:cNvSpPr>
              <a:spLocks/>
            </p:cNvSpPr>
            <p:nvPr/>
          </p:nvSpPr>
          <p:spPr bwMode="auto">
            <a:xfrm>
              <a:off x="3893" y="2084"/>
              <a:ext cx="7" cy="4"/>
            </a:xfrm>
            <a:custGeom>
              <a:avLst/>
              <a:gdLst>
                <a:gd name="T0" fmla="*/ 13 w 13"/>
                <a:gd name="T1" fmla="*/ 4 h 8"/>
                <a:gd name="T2" fmla="*/ 13 w 13"/>
                <a:gd name="T3" fmla="*/ 8 h 8"/>
                <a:gd name="T4" fmla="*/ 0 w 13"/>
                <a:gd name="T5" fmla="*/ 0 h 8"/>
                <a:gd name="T6" fmla="*/ 3 w 13"/>
                <a:gd name="T7" fmla="*/ 0 h 8"/>
                <a:gd name="T8" fmla="*/ 7 w 13"/>
                <a:gd name="T9" fmla="*/ 1 h 8"/>
                <a:gd name="T10" fmla="*/ 10 w 13"/>
                <a:gd name="T11" fmla="*/ 2 h 8"/>
                <a:gd name="T12" fmla="*/ 13 w 13"/>
                <a:gd name="T13" fmla="*/ 4 h 8"/>
                <a:gd name="T14" fmla="*/ 0 60000 65536"/>
                <a:gd name="T15" fmla="*/ 0 60000 65536"/>
                <a:gd name="T16" fmla="*/ 0 60000 65536"/>
                <a:gd name="T17" fmla="*/ 0 60000 65536"/>
                <a:gd name="T18" fmla="*/ 0 60000 65536"/>
                <a:gd name="T19" fmla="*/ 0 60000 65536"/>
                <a:gd name="T20" fmla="*/ 0 60000 65536"/>
                <a:gd name="T21" fmla="*/ 0 w 13"/>
                <a:gd name="T22" fmla="*/ 0 h 8"/>
                <a:gd name="T23" fmla="*/ 13 w 1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8">
                  <a:moveTo>
                    <a:pt x="13" y="4"/>
                  </a:moveTo>
                  <a:lnTo>
                    <a:pt x="13" y="8"/>
                  </a:lnTo>
                  <a:lnTo>
                    <a:pt x="0" y="0"/>
                  </a:lnTo>
                  <a:lnTo>
                    <a:pt x="3" y="0"/>
                  </a:lnTo>
                  <a:lnTo>
                    <a:pt x="7" y="1"/>
                  </a:lnTo>
                  <a:lnTo>
                    <a:pt x="10" y="2"/>
                  </a:ln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8" name="Freeform 38">
              <a:extLst>
                <a:ext uri="{FF2B5EF4-FFF2-40B4-BE49-F238E27FC236}">
                  <a16:creationId xmlns:a16="http://schemas.microsoft.com/office/drawing/2014/main" id="{127F008D-E5D1-4480-A062-C5372EEB487A}"/>
                </a:ext>
              </a:extLst>
            </p:cNvPr>
            <p:cNvSpPr>
              <a:spLocks/>
            </p:cNvSpPr>
            <p:nvPr/>
          </p:nvSpPr>
          <p:spPr bwMode="auto">
            <a:xfrm>
              <a:off x="4096" y="2107"/>
              <a:ext cx="369" cy="264"/>
            </a:xfrm>
            <a:custGeom>
              <a:avLst/>
              <a:gdLst>
                <a:gd name="T0" fmla="*/ 730 w 738"/>
                <a:gd name="T1" fmla="*/ 180 h 528"/>
                <a:gd name="T2" fmla="*/ 688 w 738"/>
                <a:gd name="T3" fmla="*/ 267 h 528"/>
                <a:gd name="T4" fmla="*/ 631 w 738"/>
                <a:gd name="T5" fmla="*/ 343 h 528"/>
                <a:gd name="T6" fmla="*/ 594 w 738"/>
                <a:gd name="T7" fmla="*/ 384 h 528"/>
                <a:gd name="T8" fmla="*/ 556 w 738"/>
                <a:gd name="T9" fmla="*/ 422 h 528"/>
                <a:gd name="T10" fmla="*/ 515 w 738"/>
                <a:gd name="T11" fmla="*/ 455 h 528"/>
                <a:gd name="T12" fmla="*/ 470 w 738"/>
                <a:gd name="T13" fmla="*/ 483 h 528"/>
                <a:gd name="T14" fmla="*/ 419 w 738"/>
                <a:gd name="T15" fmla="*/ 506 h 528"/>
                <a:gd name="T16" fmla="*/ 376 w 738"/>
                <a:gd name="T17" fmla="*/ 519 h 528"/>
                <a:gd name="T18" fmla="*/ 335 w 738"/>
                <a:gd name="T19" fmla="*/ 526 h 528"/>
                <a:gd name="T20" fmla="*/ 294 w 738"/>
                <a:gd name="T21" fmla="*/ 528 h 528"/>
                <a:gd name="T22" fmla="*/ 252 w 738"/>
                <a:gd name="T23" fmla="*/ 525 h 528"/>
                <a:gd name="T24" fmla="*/ 213 w 738"/>
                <a:gd name="T25" fmla="*/ 518 h 528"/>
                <a:gd name="T26" fmla="*/ 174 w 738"/>
                <a:gd name="T27" fmla="*/ 510 h 528"/>
                <a:gd name="T28" fmla="*/ 133 w 738"/>
                <a:gd name="T29" fmla="*/ 496 h 528"/>
                <a:gd name="T30" fmla="*/ 95 w 738"/>
                <a:gd name="T31" fmla="*/ 477 h 528"/>
                <a:gd name="T32" fmla="*/ 73 w 738"/>
                <a:gd name="T33" fmla="*/ 438 h 528"/>
                <a:gd name="T34" fmla="*/ 58 w 738"/>
                <a:gd name="T35" fmla="*/ 396 h 528"/>
                <a:gd name="T36" fmla="*/ 55 w 738"/>
                <a:gd name="T37" fmla="*/ 347 h 528"/>
                <a:gd name="T38" fmla="*/ 30 w 738"/>
                <a:gd name="T39" fmla="*/ 304 h 528"/>
                <a:gd name="T40" fmla="*/ 18 w 738"/>
                <a:gd name="T41" fmla="*/ 256 h 528"/>
                <a:gd name="T42" fmla="*/ 10 w 738"/>
                <a:gd name="T43" fmla="*/ 222 h 528"/>
                <a:gd name="T44" fmla="*/ 45 w 738"/>
                <a:gd name="T45" fmla="*/ 222 h 528"/>
                <a:gd name="T46" fmla="*/ 80 w 738"/>
                <a:gd name="T47" fmla="*/ 224 h 528"/>
                <a:gd name="T48" fmla="*/ 116 w 738"/>
                <a:gd name="T49" fmla="*/ 226 h 528"/>
                <a:gd name="T50" fmla="*/ 153 w 738"/>
                <a:gd name="T51" fmla="*/ 224 h 528"/>
                <a:gd name="T52" fmla="*/ 190 w 738"/>
                <a:gd name="T53" fmla="*/ 219 h 528"/>
                <a:gd name="T54" fmla="*/ 243 w 738"/>
                <a:gd name="T55" fmla="*/ 195 h 528"/>
                <a:gd name="T56" fmla="*/ 291 w 738"/>
                <a:gd name="T57" fmla="*/ 167 h 528"/>
                <a:gd name="T58" fmla="*/ 312 w 738"/>
                <a:gd name="T59" fmla="*/ 161 h 528"/>
                <a:gd name="T60" fmla="*/ 302 w 738"/>
                <a:gd name="T61" fmla="*/ 214 h 528"/>
                <a:gd name="T62" fmla="*/ 306 w 738"/>
                <a:gd name="T63" fmla="*/ 226 h 528"/>
                <a:gd name="T64" fmla="*/ 319 w 738"/>
                <a:gd name="T65" fmla="*/ 239 h 528"/>
                <a:gd name="T66" fmla="*/ 342 w 738"/>
                <a:gd name="T67" fmla="*/ 250 h 528"/>
                <a:gd name="T68" fmla="*/ 368 w 738"/>
                <a:gd name="T69" fmla="*/ 252 h 528"/>
                <a:gd name="T70" fmla="*/ 402 w 738"/>
                <a:gd name="T71" fmla="*/ 242 h 528"/>
                <a:gd name="T72" fmla="*/ 422 w 738"/>
                <a:gd name="T73" fmla="*/ 218 h 528"/>
                <a:gd name="T74" fmla="*/ 425 w 738"/>
                <a:gd name="T75" fmla="*/ 181 h 528"/>
                <a:gd name="T76" fmla="*/ 397 w 738"/>
                <a:gd name="T77" fmla="*/ 143 h 528"/>
                <a:gd name="T78" fmla="*/ 370 w 738"/>
                <a:gd name="T79" fmla="*/ 140 h 528"/>
                <a:gd name="T80" fmla="*/ 343 w 738"/>
                <a:gd name="T81" fmla="*/ 144 h 528"/>
                <a:gd name="T82" fmla="*/ 342 w 738"/>
                <a:gd name="T83" fmla="*/ 136 h 528"/>
                <a:gd name="T84" fmla="*/ 382 w 738"/>
                <a:gd name="T85" fmla="*/ 114 h 528"/>
                <a:gd name="T86" fmla="*/ 423 w 738"/>
                <a:gd name="T87" fmla="*/ 92 h 528"/>
                <a:gd name="T88" fmla="*/ 475 w 738"/>
                <a:gd name="T89" fmla="*/ 61 h 528"/>
                <a:gd name="T90" fmla="*/ 532 w 738"/>
                <a:gd name="T91" fmla="*/ 27 h 528"/>
                <a:gd name="T92" fmla="*/ 591 w 738"/>
                <a:gd name="T93" fmla="*/ 0 h 528"/>
                <a:gd name="T94" fmla="*/ 665 w 738"/>
                <a:gd name="T95" fmla="*/ 26 h 528"/>
                <a:gd name="T96" fmla="*/ 718 w 738"/>
                <a:gd name="T97" fmla="*/ 75 h 5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8"/>
                <a:gd name="T148" fmla="*/ 0 h 528"/>
                <a:gd name="T149" fmla="*/ 738 w 738"/>
                <a:gd name="T150" fmla="*/ 528 h 5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8" h="528">
                  <a:moveTo>
                    <a:pt x="738" y="117"/>
                  </a:moveTo>
                  <a:lnTo>
                    <a:pt x="736" y="148"/>
                  </a:lnTo>
                  <a:lnTo>
                    <a:pt x="730" y="180"/>
                  </a:lnTo>
                  <a:lnTo>
                    <a:pt x="719" y="210"/>
                  </a:lnTo>
                  <a:lnTo>
                    <a:pt x="705" y="238"/>
                  </a:lnTo>
                  <a:lnTo>
                    <a:pt x="688" y="267"/>
                  </a:lnTo>
                  <a:lnTo>
                    <a:pt x="669" y="294"/>
                  </a:lnTo>
                  <a:lnTo>
                    <a:pt x="651" y="319"/>
                  </a:lnTo>
                  <a:lnTo>
                    <a:pt x="631" y="343"/>
                  </a:lnTo>
                  <a:lnTo>
                    <a:pt x="620" y="357"/>
                  </a:lnTo>
                  <a:lnTo>
                    <a:pt x="607" y="371"/>
                  </a:lnTo>
                  <a:lnTo>
                    <a:pt x="594" y="384"/>
                  </a:lnTo>
                  <a:lnTo>
                    <a:pt x="583" y="396"/>
                  </a:lnTo>
                  <a:lnTo>
                    <a:pt x="570" y="409"/>
                  </a:lnTo>
                  <a:lnTo>
                    <a:pt x="556" y="422"/>
                  </a:lnTo>
                  <a:lnTo>
                    <a:pt x="544" y="433"/>
                  </a:lnTo>
                  <a:lnTo>
                    <a:pt x="530" y="443"/>
                  </a:lnTo>
                  <a:lnTo>
                    <a:pt x="515" y="455"/>
                  </a:lnTo>
                  <a:lnTo>
                    <a:pt x="501" y="464"/>
                  </a:lnTo>
                  <a:lnTo>
                    <a:pt x="485" y="475"/>
                  </a:lnTo>
                  <a:lnTo>
                    <a:pt x="470" y="483"/>
                  </a:lnTo>
                  <a:lnTo>
                    <a:pt x="454" y="492"/>
                  </a:lnTo>
                  <a:lnTo>
                    <a:pt x="437" y="499"/>
                  </a:lnTo>
                  <a:lnTo>
                    <a:pt x="419" y="506"/>
                  </a:lnTo>
                  <a:lnTo>
                    <a:pt x="401" y="513"/>
                  </a:lnTo>
                  <a:lnTo>
                    <a:pt x="388" y="516"/>
                  </a:lnTo>
                  <a:lnTo>
                    <a:pt x="376" y="519"/>
                  </a:lnTo>
                  <a:lnTo>
                    <a:pt x="363" y="523"/>
                  </a:lnTo>
                  <a:lnTo>
                    <a:pt x="349" y="525"/>
                  </a:lnTo>
                  <a:lnTo>
                    <a:pt x="335" y="526"/>
                  </a:lnTo>
                  <a:lnTo>
                    <a:pt x="321" y="528"/>
                  </a:lnTo>
                  <a:lnTo>
                    <a:pt x="308" y="528"/>
                  </a:lnTo>
                  <a:lnTo>
                    <a:pt x="294" y="528"/>
                  </a:lnTo>
                  <a:lnTo>
                    <a:pt x="280" y="528"/>
                  </a:lnTo>
                  <a:lnTo>
                    <a:pt x="266" y="526"/>
                  </a:lnTo>
                  <a:lnTo>
                    <a:pt x="252" y="525"/>
                  </a:lnTo>
                  <a:lnTo>
                    <a:pt x="240" y="523"/>
                  </a:lnTo>
                  <a:lnTo>
                    <a:pt x="226" y="521"/>
                  </a:lnTo>
                  <a:lnTo>
                    <a:pt x="213" y="518"/>
                  </a:lnTo>
                  <a:lnTo>
                    <a:pt x="200" y="516"/>
                  </a:lnTo>
                  <a:lnTo>
                    <a:pt x="188" y="513"/>
                  </a:lnTo>
                  <a:lnTo>
                    <a:pt x="174" y="510"/>
                  </a:lnTo>
                  <a:lnTo>
                    <a:pt x="160" y="507"/>
                  </a:lnTo>
                  <a:lnTo>
                    <a:pt x="146" y="501"/>
                  </a:lnTo>
                  <a:lnTo>
                    <a:pt x="133" y="496"/>
                  </a:lnTo>
                  <a:lnTo>
                    <a:pt x="120" y="490"/>
                  </a:lnTo>
                  <a:lnTo>
                    <a:pt x="107" y="484"/>
                  </a:lnTo>
                  <a:lnTo>
                    <a:pt x="95" y="477"/>
                  </a:lnTo>
                  <a:lnTo>
                    <a:pt x="83" y="470"/>
                  </a:lnTo>
                  <a:lnTo>
                    <a:pt x="80" y="453"/>
                  </a:lnTo>
                  <a:lnTo>
                    <a:pt x="73" y="438"/>
                  </a:lnTo>
                  <a:lnTo>
                    <a:pt x="63" y="425"/>
                  </a:lnTo>
                  <a:lnTo>
                    <a:pt x="53" y="412"/>
                  </a:lnTo>
                  <a:lnTo>
                    <a:pt x="58" y="396"/>
                  </a:lnTo>
                  <a:lnTo>
                    <a:pt x="59" y="379"/>
                  </a:lnTo>
                  <a:lnTo>
                    <a:pt x="59" y="363"/>
                  </a:lnTo>
                  <a:lnTo>
                    <a:pt x="55" y="347"/>
                  </a:lnTo>
                  <a:lnTo>
                    <a:pt x="50" y="332"/>
                  </a:lnTo>
                  <a:lnTo>
                    <a:pt x="42" y="317"/>
                  </a:lnTo>
                  <a:lnTo>
                    <a:pt x="30" y="304"/>
                  </a:lnTo>
                  <a:lnTo>
                    <a:pt x="17" y="292"/>
                  </a:lnTo>
                  <a:lnTo>
                    <a:pt x="21" y="274"/>
                  </a:lnTo>
                  <a:lnTo>
                    <a:pt x="18" y="256"/>
                  </a:lnTo>
                  <a:lnTo>
                    <a:pt x="10" y="238"/>
                  </a:lnTo>
                  <a:lnTo>
                    <a:pt x="0" y="222"/>
                  </a:lnTo>
                  <a:lnTo>
                    <a:pt x="10" y="222"/>
                  </a:lnTo>
                  <a:lnTo>
                    <a:pt x="22" y="222"/>
                  </a:lnTo>
                  <a:lnTo>
                    <a:pt x="33" y="222"/>
                  </a:lnTo>
                  <a:lnTo>
                    <a:pt x="45" y="222"/>
                  </a:lnTo>
                  <a:lnTo>
                    <a:pt x="57" y="223"/>
                  </a:lnTo>
                  <a:lnTo>
                    <a:pt x="68" y="223"/>
                  </a:lnTo>
                  <a:lnTo>
                    <a:pt x="80" y="224"/>
                  </a:lnTo>
                  <a:lnTo>
                    <a:pt x="92" y="224"/>
                  </a:lnTo>
                  <a:lnTo>
                    <a:pt x="104" y="226"/>
                  </a:lnTo>
                  <a:lnTo>
                    <a:pt x="116" y="226"/>
                  </a:lnTo>
                  <a:lnTo>
                    <a:pt x="129" y="226"/>
                  </a:lnTo>
                  <a:lnTo>
                    <a:pt x="141" y="226"/>
                  </a:lnTo>
                  <a:lnTo>
                    <a:pt x="153" y="224"/>
                  </a:lnTo>
                  <a:lnTo>
                    <a:pt x="166" y="223"/>
                  </a:lnTo>
                  <a:lnTo>
                    <a:pt x="177" y="221"/>
                  </a:lnTo>
                  <a:lnTo>
                    <a:pt x="190" y="219"/>
                  </a:lnTo>
                  <a:lnTo>
                    <a:pt x="209" y="211"/>
                  </a:lnTo>
                  <a:lnTo>
                    <a:pt x="226" y="203"/>
                  </a:lnTo>
                  <a:lnTo>
                    <a:pt x="243" y="195"/>
                  </a:lnTo>
                  <a:lnTo>
                    <a:pt x="259" y="185"/>
                  </a:lnTo>
                  <a:lnTo>
                    <a:pt x="275" y="176"/>
                  </a:lnTo>
                  <a:lnTo>
                    <a:pt x="291" y="167"/>
                  </a:lnTo>
                  <a:lnTo>
                    <a:pt x="309" y="158"/>
                  </a:lnTo>
                  <a:lnTo>
                    <a:pt x="325" y="148"/>
                  </a:lnTo>
                  <a:lnTo>
                    <a:pt x="312" y="161"/>
                  </a:lnTo>
                  <a:lnTo>
                    <a:pt x="305" y="177"/>
                  </a:lnTo>
                  <a:lnTo>
                    <a:pt x="302" y="195"/>
                  </a:lnTo>
                  <a:lnTo>
                    <a:pt x="302" y="214"/>
                  </a:lnTo>
                  <a:lnTo>
                    <a:pt x="305" y="218"/>
                  </a:lnTo>
                  <a:lnTo>
                    <a:pt x="306" y="221"/>
                  </a:lnTo>
                  <a:lnTo>
                    <a:pt x="306" y="226"/>
                  </a:lnTo>
                  <a:lnTo>
                    <a:pt x="308" y="230"/>
                  </a:lnTo>
                  <a:lnTo>
                    <a:pt x="312" y="235"/>
                  </a:lnTo>
                  <a:lnTo>
                    <a:pt x="319" y="239"/>
                  </a:lnTo>
                  <a:lnTo>
                    <a:pt x="326" y="244"/>
                  </a:lnTo>
                  <a:lnTo>
                    <a:pt x="334" y="248"/>
                  </a:lnTo>
                  <a:lnTo>
                    <a:pt x="342" y="250"/>
                  </a:lnTo>
                  <a:lnTo>
                    <a:pt x="351" y="252"/>
                  </a:lnTo>
                  <a:lnTo>
                    <a:pt x="359" y="253"/>
                  </a:lnTo>
                  <a:lnTo>
                    <a:pt x="368" y="252"/>
                  </a:lnTo>
                  <a:lnTo>
                    <a:pt x="381" y="250"/>
                  </a:lnTo>
                  <a:lnTo>
                    <a:pt x="393" y="246"/>
                  </a:lnTo>
                  <a:lnTo>
                    <a:pt x="402" y="242"/>
                  </a:lnTo>
                  <a:lnTo>
                    <a:pt x="410" y="235"/>
                  </a:lnTo>
                  <a:lnTo>
                    <a:pt x="416" y="227"/>
                  </a:lnTo>
                  <a:lnTo>
                    <a:pt x="422" y="218"/>
                  </a:lnTo>
                  <a:lnTo>
                    <a:pt x="426" y="207"/>
                  </a:lnTo>
                  <a:lnTo>
                    <a:pt x="430" y="196"/>
                  </a:lnTo>
                  <a:lnTo>
                    <a:pt x="425" y="181"/>
                  </a:lnTo>
                  <a:lnTo>
                    <a:pt x="418" y="166"/>
                  </a:lnTo>
                  <a:lnTo>
                    <a:pt x="409" y="153"/>
                  </a:lnTo>
                  <a:lnTo>
                    <a:pt x="397" y="143"/>
                  </a:lnTo>
                  <a:lnTo>
                    <a:pt x="388" y="142"/>
                  </a:lnTo>
                  <a:lnTo>
                    <a:pt x="379" y="140"/>
                  </a:lnTo>
                  <a:lnTo>
                    <a:pt x="370" y="140"/>
                  </a:lnTo>
                  <a:lnTo>
                    <a:pt x="361" y="142"/>
                  </a:lnTo>
                  <a:lnTo>
                    <a:pt x="351" y="143"/>
                  </a:lnTo>
                  <a:lnTo>
                    <a:pt x="343" y="144"/>
                  </a:lnTo>
                  <a:lnTo>
                    <a:pt x="335" y="145"/>
                  </a:lnTo>
                  <a:lnTo>
                    <a:pt x="328" y="146"/>
                  </a:lnTo>
                  <a:lnTo>
                    <a:pt x="342" y="136"/>
                  </a:lnTo>
                  <a:lnTo>
                    <a:pt x="356" y="128"/>
                  </a:lnTo>
                  <a:lnTo>
                    <a:pt x="369" y="120"/>
                  </a:lnTo>
                  <a:lnTo>
                    <a:pt x="382" y="114"/>
                  </a:lnTo>
                  <a:lnTo>
                    <a:pt x="395" y="107"/>
                  </a:lnTo>
                  <a:lnTo>
                    <a:pt x="409" y="100"/>
                  </a:lnTo>
                  <a:lnTo>
                    <a:pt x="423" y="92"/>
                  </a:lnTo>
                  <a:lnTo>
                    <a:pt x="438" y="82"/>
                  </a:lnTo>
                  <a:lnTo>
                    <a:pt x="456" y="71"/>
                  </a:lnTo>
                  <a:lnTo>
                    <a:pt x="475" y="61"/>
                  </a:lnTo>
                  <a:lnTo>
                    <a:pt x="493" y="49"/>
                  </a:lnTo>
                  <a:lnTo>
                    <a:pt x="513" y="38"/>
                  </a:lnTo>
                  <a:lnTo>
                    <a:pt x="532" y="27"/>
                  </a:lnTo>
                  <a:lnTo>
                    <a:pt x="552" y="17"/>
                  </a:lnTo>
                  <a:lnTo>
                    <a:pt x="571" y="8"/>
                  </a:lnTo>
                  <a:lnTo>
                    <a:pt x="591" y="0"/>
                  </a:lnTo>
                  <a:lnTo>
                    <a:pt x="617" y="7"/>
                  </a:lnTo>
                  <a:lnTo>
                    <a:pt x="642" y="15"/>
                  </a:lnTo>
                  <a:lnTo>
                    <a:pt x="665" y="26"/>
                  </a:lnTo>
                  <a:lnTo>
                    <a:pt x="685" y="40"/>
                  </a:lnTo>
                  <a:lnTo>
                    <a:pt x="703" y="56"/>
                  </a:lnTo>
                  <a:lnTo>
                    <a:pt x="718" y="75"/>
                  </a:lnTo>
                  <a:lnTo>
                    <a:pt x="730" y="94"/>
                  </a:lnTo>
                  <a:lnTo>
                    <a:pt x="738" y="11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59" name="Freeform 39">
              <a:extLst>
                <a:ext uri="{FF2B5EF4-FFF2-40B4-BE49-F238E27FC236}">
                  <a16:creationId xmlns:a16="http://schemas.microsoft.com/office/drawing/2014/main" id="{73CBBE5E-E10F-4224-AB0B-32C8A1B638CD}"/>
                </a:ext>
              </a:extLst>
            </p:cNvPr>
            <p:cNvSpPr>
              <a:spLocks/>
            </p:cNvSpPr>
            <p:nvPr/>
          </p:nvSpPr>
          <p:spPr bwMode="auto">
            <a:xfrm>
              <a:off x="4135" y="2110"/>
              <a:ext cx="49" cy="52"/>
            </a:xfrm>
            <a:custGeom>
              <a:avLst/>
              <a:gdLst>
                <a:gd name="T0" fmla="*/ 81 w 98"/>
                <a:gd name="T1" fmla="*/ 10 h 104"/>
                <a:gd name="T2" fmla="*/ 87 w 98"/>
                <a:gd name="T3" fmla="*/ 23 h 104"/>
                <a:gd name="T4" fmla="*/ 94 w 98"/>
                <a:gd name="T5" fmla="*/ 34 h 104"/>
                <a:gd name="T6" fmla="*/ 98 w 98"/>
                <a:gd name="T7" fmla="*/ 47 h 104"/>
                <a:gd name="T8" fmla="*/ 95 w 98"/>
                <a:gd name="T9" fmla="*/ 61 h 104"/>
                <a:gd name="T10" fmla="*/ 91 w 98"/>
                <a:gd name="T11" fmla="*/ 69 h 104"/>
                <a:gd name="T12" fmla="*/ 88 w 98"/>
                <a:gd name="T13" fmla="*/ 76 h 104"/>
                <a:gd name="T14" fmla="*/ 84 w 98"/>
                <a:gd name="T15" fmla="*/ 83 h 104"/>
                <a:gd name="T16" fmla="*/ 80 w 98"/>
                <a:gd name="T17" fmla="*/ 88 h 104"/>
                <a:gd name="T18" fmla="*/ 75 w 98"/>
                <a:gd name="T19" fmla="*/ 94 h 104"/>
                <a:gd name="T20" fmla="*/ 69 w 98"/>
                <a:gd name="T21" fmla="*/ 97 h 104"/>
                <a:gd name="T22" fmla="*/ 61 w 98"/>
                <a:gd name="T23" fmla="*/ 101 h 104"/>
                <a:gd name="T24" fmla="*/ 53 w 98"/>
                <a:gd name="T25" fmla="*/ 103 h 104"/>
                <a:gd name="T26" fmla="*/ 43 w 98"/>
                <a:gd name="T27" fmla="*/ 104 h 104"/>
                <a:gd name="T28" fmla="*/ 34 w 98"/>
                <a:gd name="T29" fmla="*/ 103 h 104"/>
                <a:gd name="T30" fmla="*/ 26 w 98"/>
                <a:gd name="T31" fmla="*/ 100 h 104"/>
                <a:gd name="T32" fmla="*/ 19 w 98"/>
                <a:gd name="T33" fmla="*/ 95 h 104"/>
                <a:gd name="T34" fmla="*/ 13 w 98"/>
                <a:gd name="T35" fmla="*/ 89 h 104"/>
                <a:gd name="T36" fmla="*/ 8 w 98"/>
                <a:gd name="T37" fmla="*/ 84 h 104"/>
                <a:gd name="T38" fmla="*/ 4 w 98"/>
                <a:gd name="T39" fmla="*/ 77 h 104"/>
                <a:gd name="T40" fmla="*/ 0 w 98"/>
                <a:gd name="T41" fmla="*/ 71 h 104"/>
                <a:gd name="T42" fmla="*/ 0 w 98"/>
                <a:gd name="T43" fmla="*/ 56 h 104"/>
                <a:gd name="T44" fmla="*/ 4 w 98"/>
                <a:gd name="T45" fmla="*/ 44 h 104"/>
                <a:gd name="T46" fmla="*/ 6 w 98"/>
                <a:gd name="T47" fmla="*/ 34 h 104"/>
                <a:gd name="T48" fmla="*/ 9 w 98"/>
                <a:gd name="T49" fmla="*/ 20 h 104"/>
                <a:gd name="T50" fmla="*/ 15 w 98"/>
                <a:gd name="T51" fmla="*/ 15 h 104"/>
                <a:gd name="T52" fmla="*/ 22 w 98"/>
                <a:gd name="T53" fmla="*/ 9 h 104"/>
                <a:gd name="T54" fmla="*/ 29 w 98"/>
                <a:gd name="T55" fmla="*/ 4 h 104"/>
                <a:gd name="T56" fmla="*/ 37 w 98"/>
                <a:gd name="T57" fmla="*/ 3 h 104"/>
                <a:gd name="T58" fmla="*/ 43 w 98"/>
                <a:gd name="T59" fmla="*/ 1 h 104"/>
                <a:gd name="T60" fmla="*/ 49 w 98"/>
                <a:gd name="T61" fmla="*/ 0 h 104"/>
                <a:gd name="T62" fmla="*/ 54 w 98"/>
                <a:gd name="T63" fmla="*/ 0 h 104"/>
                <a:gd name="T64" fmla="*/ 59 w 98"/>
                <a:gd name="T65" fmla="*/ 1 h 104"/>
                <a:gd name="T66" fmla="*/ 65 w 98"/>
                <a:gd name="T67" fmla="*/ 3 h 104"/>
                <a:gd name="T68" fmla="*/ 70 w 98"/>
                <a:gd name="T69" fmla="*/ 5 h 104"/>
                <a:gd name="T70" fmla="*/ 75 w 98"/>
                <a:gd name="T71" fmla="*/ 8 h 104"/>
                <a:gd name="T72" fmla="*/ 81 w 98"/>
                <a:gd name="T73" fmla="*/ 1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4"/>
                <a:gd name="T113" fmla="*/ 98 w 98"/>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4">
                  <a:moveTo>
                    <a:pt x="81" y="10"/>
                  </a:moveTo>
                  <a:lnTo>
                    <a:pt x="87" y="23"/>
                  </a:lnTo>
                  <a:lnTo>
                    <a:pt x="94" y="34"/>
                  </a:lnTo>
                  <a:lnTo>
                    <a:pt x="98" y="47"/>
                  </a:lnTo>
                  <a:lnTo>
                    <a:pt x="95" y="61"/>
                  </a:lnTo>
                  <a:lnTo>
                    <a:pt x="91" y="69"/>
                  </a:lnTo>
                  <a:lnTo>
                    <a:pt x="88" y="76"/>
                  </a:lnTo>
                  <a:lnTo>
                    <a:pt x="84" y="83"/>
                  </a:lnTo>
                  <a:lnTo>
                    <a:pt x="80" y="88"/>
                  </a:lnTo>
                  <a:lnTo>
                    <a:pt x="75" y="94"/>
                  </a:lnTo>
                  <a:lnTo>
                    <a:pt x="69" y="97"/>
                  </a:lnTo>
                  <a:lnTo>
                    <a:pt x="61" y="101"/>
                  </a:lnTo>
                  <a:lnTo>
                    <a:pt x="53" y="103"/>
                  </a:lnTo>
                  <a:lnTo>
                    <a:pt x="43" y="104"/>
                  </a:lnTo>
                  <a:lnTo>
                    <a:pt x="34" y="103"/>
                  </a:lnTo>
                  <a:lnTo>
                    <a:pt x="26" y="100"/>
                  </a:lnTo>
                  <a:lnTo>
                    <a:pt x="19" y="95"/>
                  </a:lnTo>
                  <a:lnTo>
                    <a:pt x="13" y="89"/>
                  </a:lnTo>
                  <a:lnTo>
                    <a:pt x="8" y="84"/>
                  </a:lnTo>
                  <a:lnTo>
                    <a:pt x="4" y="77"/>
                  </a:lnTo>
                  <a:lnTo>
                    <a:pt x="0" y="71"/>
                  </a:lnTo>
                  <a:lnTo>
                    <a:pt x="0" y="56"/>
                  </a:lnTo>
                  <a:lnTo>
                    <a:pt x="4" y="44"/>
                  </a:lnTo>
                  <a:lnTo>
                    <a:pt x="6" y="34"/>
                  </a:lnTo>
                  <a:lnTo>
                    <a:pt x="9" y="20"/>
                  </a:lnTo>
                  <a:lnTo>
                    <a:pt x="15" y="15"/>
                  </a:lnTo>
                  <a:lnTo>
                    <a:pt x="22" y="9"/>
                  </a:lnTo>
                  <a:lnTo>
                    <a:pt x="29" y="4"/>
                  </a:lnTo>
                  <a:lnTo>
                    <a:pt x="37" y="3"/>
                  </a:lnTo>
                  <a:lnTo>
                    <a:pt x="43" y="1"/>
                  </a:lnTo>
                  <a:lnTo>
                    <a:pt x="49" y="0"/>
                  </a:lnTo>
                  <a:lnTo>
                    <a:pt x="54" y="0"/>
                  </a:lnTo>
                  <a:lnTo>
                    <a:pt x="59" y="1"/>
                  </a:lnTo>
                  <a:lnTo>
                    <a:pt x="65" y="3"/>
                  </a:lnTo>
                  <a:lnTo>
                    <a:pt x="70" y="5"/>
                  </a:lnTo>
                  <a:lnTo>
                    <a:pt x="75" y="8"/>
                  </a:lnTo>
                  <a:lnTo>
                    <a:pt x="8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0" name="Freeform 40">
              <a:extLst>
                <a:ext uri="{FF2B5EF4-FFF2-40B4-BE49-F238E27FC236}">
                  <a16:creationId xmlns:a16="http://schemas.microsoft.com/office/drawing/2014/main" id="{B7B72027-E858-4F1E-B846-1E9D149809D0}"/>
                </a:ext>
              </a:extLst>
            </p:cNvPr>
            <p:cNvSpPr>
              <a:spLocks/>
            </p:cNvSpPr>
            <p:nvPr/>
          </p:nvSpPr>
          <p:spPr bwMode="auto">
            <a:xfrm>
              <a:off x="4139" y="2117"/>
              <a:ext cx="37" cy="38"/>
            </a:xfrm>
            <a:custGeom>
              <a:avLst/>
              <a:gdLst>
                <a:gd name="T0" fmla="*/ 67 w 74"/>
                <a:gd name="T1" fmla="*/ 11 h 76"/>
                <a:gd name="T2" fmla="*/ 72 w 74"/>
                <a:gd name="T3" fmla="*/ 21 h 76"/>
                <a:gd name="T4" fmla="*/ 74 w 74"/>
                <a:gd name="T5" fmla="*/ 34 h 76"/>
                <a:gd name="T6" fmla="*/ 73 w 74"/>
                <a:gd name="T7" fmla="*/ 46 h 76"/>
                <a:gd name="T8" fmla="*/ 67 w 74"/>
                <a:gd name="T9" fmla="*/ 56 h 76"/>
                <a:gd name="T10" fmla="*/ 64 w 74"/>
                <a:gd name="T11" fmla="*/ 61 h 76"/>
                <a:gd name="T12" fmla="*/ 60 w 74"/>
                <a:gd name="T13" fmla="*/ 64 h 76"/>
                <a:gd name="T14" fmla="*/ 57 w 74"/>
                <a:gd name="T15" fmla="*/ 68 h 76"/>
                <a:gd name="T16" fmla="*/ 52 w 74"/>
                <a:gd name="T17" fmla="*/ 70 h 76"/>
                <a:gd name="T18" fmla="*/ 48 w 74"/>
                <a:gd name="T19" fmla="*/ 72 h 76"/>
                <a:gd name="T20" fmla="*/ 43 w 74"/>
                <a:gd name="T21" fmla="*/ 74 h 76"/>
                <a:gd name="T22" fmla="*/ 37 w 74"/>
                <a:gd name="T23" fmla="*/ 76 h 76"/>
                <a:gd name="T24" fmla="*/ 33 w 74"/>
                <a:gd name="T25" fmla="*/ 76 h 76"/>
                <a:gd name="T26" fmla="*/ 23 w 74"/>
                <a:gd name="T27" fmla="*/ 74 h 76"/>
                <a:gd name="T28" fmla="*/ 17 w 74"/>
                <a:gd name="T29" fmla="*/ 71 h 76"/>
                <a:gd name="T30" fmla="*/ 11 w 74"/>
                <a:gd name="T31" fmla="*/ 66 h 76"/>
                <a:gd name="T32" fmla="*/ 5 w 74"/>
                <a:gd name="T33" fmla="*/ 61 h 76"/>
                <a:gd name="T34" fmla="*/ 0 w 74"/>
                <a:gd name="T35" fmla="*/ 51 h 76"/>
                <a:gd name="T36" fmla="*/ 3 w 74"/>
                <a:gd name="T37" fmla="*/ 42 h 76"/>
                <a:gd name="T38" fmla="*/ 6 w 74"/>
                <a:gd name="T39" fmla="*/ 33 h 76"/>
                <a:gd name="T40" fmla="*/ 7 w 74"/>
                <a:gd name="T41" fmla="*/ 25 h 76"/>
                <a:gd name="T42" fmla="*/ 11 w 74"/>
                <a:gd name="T43" fmla="*/ 16 h 76"/>
                <a:gd name="T44" fmla="*/ 18 w 74"/>
                <a:gd name="T45" fmla="*/ 9 h 76"/>
                <a:gd name="T46" fmla="*/ 27 w 74"/>
                <a:gd name="T47" fmla="*/ 4 h 76"/>
                <a:gd name="T48" fmla="*/ 37 w 74"/>
                <a:gd name="T49" fmla="*/ 0 h 76"/>
                <a:gd name="T50" fmla="*/ 47 w 74"/>
                <a:gd name="T51" fmla="*/ 0 h 76"/>
                <a:gd name="T52" fmla="*/ 55 w 74"/>
                <a:gd name="T53" fmla="*/ 2 h 76"/>
                <a:gd name="T54" fmla="*/ 61 w 74"/>
                <a:gd name="T55" fmla="*/ 5 h 76"/>
                <a:gd name="T56" fmla="*/ 67 w 74"/>
                <a:gd name="T57" fmla="*/ 11 h 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4"/>
                <a:gd name="T88" fmla="*/ 0 h 76"/>
                <a:gd name="T89" fmla="*/ 74 w 74"/>
                <a:gd name="T90" fmla="*/ 76 h 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4" h="76">
                  <a:moveTo>
                    <a:pt x="67" y="11"/>
                  </a:moveTo>
                  <a:lnTo>
                    <a:pt x="72" y="21"/>
                  </a:lnTo>
                  <a:lnTo>
                    <a:pt x="74" y="34"/>
                  </a:lnTo>
                  <a:lnTo>
                    <a:pt x="73" y="46"/>
                  </a:lnTo>
                  <a:lnTo>
                    <a:pt x="67" y="56"/>
                  </a:lnTo>
                  <a:lnTo>
                    <a:pt x="64" y="61"/>
                  </a:lnTo>
                  <a:lnTo>
                    <a:pt x="60" y="64"/>
                  </a:lnTo>
                  <a:lnTo>
                    <a:pt x="57" y="68"/>
                  </a:lnTo>
                  <a:lnTo>
                    <a:pt x="52" y="70"/>
                  </a:lnTo>
                  <a:lnTo>
                    <a:pt x="48" y="72"/>
                  </a:lnTo>
                  <a:lnTo>
                    <a:pt x="43" y="74"/>
                  </a:lnTo>
                  <a:lnTo>
                    <a:pt x="37" y="76"/>
                  </a:lnTo>
                  <a:lnTo>
                    <a:pt x="33" y="76"/>
                  </a:lnTo>
                  <a:lnTo>
                    <a:pt x="23" y="74"/>
                  </a:lnTo>
                  <a:lnTo>
                    <a:pt x="17" y="71"/>
                  </a:lnTo>
                  <a:lnTo>
                    <a:pt x="11" y="66"/>
                  </a:lnTo>
                  <a:lnTo>
                    <a:pt x="5" y="61"/>
                  </a:lnTo>
                  <a:lnTo>
                    <a:pt x="0" y="51"/>
                  </a:lnTo>
                  <a:lnTo>
                    <a:pt x="3" y="42"/>
                  </a:lnTo>
                  <a:lnTo>
                    <a:pt x="6" y="33"/>
                  </a:lnTo>
                  <a:lnTo>
                    <a:pt x="7" y="25"/>
                  </a:lnTo>
                  <a:lnTo>
                    <a:pt x="11" y="16"/>
                  </a:lnTo>
                  <a:lnTo>
                    <a:pt x="18" y="9"/>
                  </a:lnTo>
                  <a:lnTo>
                    <a:pt x="27" y="4"/>
                  </a:lnTo>
                  <a:lnTo>
                    <a:pt x="37" y="0"/>
                  </a:lnTo>
                  <a:lnTo>
                    <a:pt x="47" y="0"/>
                  </a:lnTo>
                  <a:lnTo>
                    <a:pt x="55" y="2"/>
                  </a:lnTo>
                  <a:lnTo>
                    <a:pt x="61" y="5"/>
                  </a:lnTo>
                  <a:lnTo>
                    <a:pt x="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1" name="Freeform 41">
              <a:extLst>
                <a:ext uri="{FF2B5EF4-FFF2-40B4-BE49-F238E27FC236}">
                  <a16:creationId xmlns:a16="http://schemas.microsoft.com/office/drawing/2014/main" id="{C3EA7B9F-BA79-43C0-B755-A9B0B47FC479}"/>
                </a:ext>
              </a:extLst>
            </p:cNvPr>
            <p:cNvSpPr>
              <a:spLocks/>
            </p:cNvSpPr>
            <p:nvPr/>
          </p:nvSpPr>
          <p:spPr bwMode="auto">
            <a:xfrm>
              <a:off x="4370" y="2145"/>
              <a:ext cx="56" cy="52"/>
            </a:xfrm>
            <a:custGeom>
              <a:avLst/>
              <a:gdLst>
                <a:gd name="T0" fmla="*/ 111 w 112"/>
                <a:gd name="T1" fmla="*/ 46 h 104"/>
                <a:gd name="T2" fmla="*/ 112 w 112"/>
                <a:gd name="T3" fmla="*/ 61 h 104"/>
                <a:gd name="T4" fmla="*/ 107 w 112"/>
                <a:gd name="T5" fmla="*/ 74 h 104"/>
                <a:gd name="T6" fmla="*/ 99 w 112"/>
                <a:gd name="T7" fmla="*/ 84 h 104"/>
                <a:gd name="T8" fmla="*/ 90 w 112"/>
                <a:gd name="T9" fmla="*/ 94 h 104"/>
                <a:gd name="T10" fmla="*/ 81 w 112"/>
                <a:gd name="T11" fmla="*/ 99 h 104"/>
                <a:gd name="T12" fmla="*/ 72 w 112"/>
                <a:gd name="T13" fmla="*/ 101 h 104"/>
                <a:gd name="T14" fmla="*/ 63 w 112"/>
                <a:gd name="T15" fmla="*/ 104 h 104"/>
                <a:gd name="T16" fmla="*/ 52 w 112"/>
                <a:gd name="T17" fmla="*/ 104 h 104"/>
                <a:gd name="T18" fmla="*/ 42 w 112"/>
                <a:gd name="T19" fmla="*/ 103 h 104"/>
                <a:gd name="T20" fmla="*/ 33 w 112"/>
                <a:gd name="T21" fmla="*/ 100 h 104"/>
                <a:gd name="T22" fmla="*/ 23 w 112"/>
                <a:gd name="T23" fmla="*/ 97 h 104"/>
                <a:gd name="T24" fmla="*/ 15 w 112"/>
                <a:gd name="T25" fmla="*/ 92 h 104"/>
                <a:gd name="T26" fmla="*/ 5 w 112"/>
                <a:gd name="T27" fmla="*/ 81 h 104"/>
                <a:gd name="T28" fmla="*/ 1 w 112"/>
                <a:gd name="T29" fmla="*/ 68 h 104"/>
                <a:gd name="T30" fmla="*/ 1 w 112"/>
                <a:gd name="T31" fmla="*/ 54 h 104"/>
                <a:gd name="T32" fmla="*/ 0 w 112"/>
                <a:gd name="T33" fmla="*/ 39 h 104"/>
                <a:gd name="T34" fmla="*/ 4 w 112"/>
                <a:gd name="T35" fmla="*/ 31 h 104"/>
                <a:gd name="T36" fmla="*/ 7 w 112"/>
                <a:gd name="T37" fmla="*/ 25 h 104"/>
                <a:gd name="T38" fmla="*/ 13 w 112"/>
                <a:gd name="T39" fmla="*/ 18 h 104"/>
                <a:gd name="T40" fmla="*/ 20 w 112"/>
                <a:gd name="T41" fmla="*/ 14 h 104"/>
                <a:gd name="T42" fmla="*/ 27 w 112"/>
                <a:gd name="T43" fmla="*/ 9 h 104"/>
                <a:gd name="T44" fmla="*/ 35 w 112"/>
                <a:gd name="T45" fmla="*/ 6 h 104"/>
                <a:gd name="T46" fmla="*/ 42 w 112"/>
                <a:gd name="T47" fmla="*/ 2 h 104"/>
                <a:gd name="T48" fmla="*/ 50 w 112"/>
                <a:gd name="T49" fmla="*/ 0 h 104"/>
                <a:gd name="T50" fmla="*/ 60 w 112"/>
                <a:gd name="T51" fmla="*/ 2 h 104"/>
                <a:gd name="T52" fmla="*/ 71 w 112"/>
                <a:gd name="T53" fmla="*/ 5 h 104"/>
                <a:gd name="T54" fmla="*/ 80 w 112"/>
                <a:gd name="T55" fmla="*/ 9 h 104"/>
                <a:gd name="T56" fmla="*/ 88 w 112"/>
                <a:gd name="T57" fmla="*/ 15 h 104"/>
                <a:gd name="T58" fmla="*/ 96 w 112"/>
                <a:gd name="T59" fmla="*/ 21 h 104"/>
                <a:gd name="T60" fmla="*/ 103 w 112"/>
                <a:gd name="T61" fmla="*/ 29 h 104"/>
                <a:gd name="T62" fmla="*/ 107 w 112"/>
                <a:gd name="T63" fmla="*/ 37 h 104"/>
                <a:gd name="T64" fmla="*/ 111 w 112"/>
                <a:gd name="T65" fmla="*/ 46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104"/>
                <a:gd name="T101" fmla="*/ 112 w 112"/>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104">
                  <a:moveTo>
                    <a:pt x="111" y="46"/>
                  </a:moveTo>
                  <a:lnTo>
                    <a:pt x="112" y="61"/>
                  </a:lnTo>
                  <a:lnTo>
                    <a:pt x="107" y="74"/>
                  </a:lnTo>
                  <a:lnTo>
                    <a:pt x="99" y="84"/>
                  </a:lnTo>
                  <a:lnTo>
                    <a:pt x="90" y="94"/>
                  </a:lnTo>
                  <a:lnTo>
                    <a:pt x="81" y="99"/>
                  </a:lnTo>
                  <a:lnTo>
                    <a:pt x="72" y="101"/>
                  </a:lnTo>
                  <a:lnTo>
                    <a:pt x="63" y="104"/>
                  </a:lnTo>
                  <a:lnTo>
                    <a:pt x="52" y="104"/>
                  </a:lnTo>
                  <a:lnTo>
                    <a:pt x="42" y="103"/>
                  </a:lnTo>
                  <a:lnTo>
                    <a:pt x="33" y="100"/>
                  </a:lnTo>
                  <a:lnTo>
                    <a:pt x="23" y="97"/>
                  </a:lnTo>
                  <a:lnTo>
                    <a:pt x="15" y="92"/>
                  </a:lnTo>
                  <a:lnTo>
                    <a:pt x="5" y="81"/>
                  </a:lnTo>
                  <a:lnTo>
                    <a:pt x="1" y="68"/>
                  </a:lnTo>
                  <a:lnTo>
                    <a:pt x="1" y="54"/>
                  </a:lnTo>
                  <a:lnTo>
                    <a:pt x="0" y="39"/>
                  </a:lnTo>
                  <a:lnTo>
                    <a:pt x="4" y="31"/>
                  </a:lnTo>
                  <a:lnTo>
                    <a:pt x="7" y="25"/>
                  </a:lnTo>
                  <a:lnTo>
                    <a:pt x="13" y="18"/>
                  </a:lnTo>
                  <a:lnTo>
                    <a:pt x="20" y="14"/>
                  </a:lnTo>
                  <a:lnTo>
                    <a:pt x="27" y="9"/>
                  </a:lnTo>
                  <a:lnTo>
                    <a:pt x="35" y="6"/>
                  </a:lnTo>
                  <a:lnTo>
                    <a:pt x="42" y="2"/>
                  </a:lnTo>
                  <a:lnTo>
                    <a:pt x="50" y="0"/>
                  </a:lnTo>
                  <a:lnTo>
                    <a:pt x="60" y="2"/>
                  </a:lnTo>
                  <a:lnTo>
                    <a:pt x="71" y="5"/>
                  </a:lnTo>
                  <a:lnTo>
                    <a:pt x="80" y="9"/>
                  </a:lnTo>
                  <a:lnTo>
                    <a:pt x="88" y="15"/>
                  </a:lnTo>
                  <a:lnTo>
                    <a:pt x="96" y="21"/>
                  </a:lnTo>
                  <a:lnTo>
                    <a:pt x="103" y="29"/>
                  </a:lnTo>
                  <a:lnTo>
                    <a:pt x="107" y="37"/>
                  </a:lnTo>
                  <a:lnTo>
                    <a:pt x="11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2" name="Freeform 42">
              <a:extLst>
                <a:ext uri="{FF2B5EF4-FFF2-40B4-BE49-F238E27FC236}">
                  <a16:creationId xmlns:a16="http://schemas.microsoft.com/office/drawing/2014/main" id="{DE4943E1-F207-4708-989A-106A1A501114}"/>
                </a:ext>
              </a:extLst>
            </p:cNvPr>
            <p:cNvSpPr>
              <a:spLocks/>
            </p:cNvSpPr>
            <p:nvPr/>
          </p:nvSpPr>
          <p:spPr bwMode="auto">
            <a:xfrm>
              <a:off x="4375" y="2154"/>
              <a:ext cx="44" cy="37"/>
            </a:xfrm>
            <a:custGeom>
              <a:avLst/>
              <a:gdLst>
                <a:gd name="T0" fmla="*/ 84 w 88"/>
                <a:gd name="T1" fmla="*/ 19 h 74"/>
                <a:gd name="T2" fmla="*/ 87 w 88"/>
                <a:gd name="T3" fmla="*/ 27 h 74"/>
                <a:gd name="T4" fmla="*/ 88 w 88"/>
                <a:gd name="T5" fmla="*/ 35 h 74"/>
                <a:gd name="T6" fmla="*/ 87 w 88"/>
                <a:gd name="T7" fmla="*/ 44 h 74"/>
                <a:gd name="T8" fmla="*/ 84 w 88"/>
                <a:gd name="T9" fmla="*/ 52 h 74"/>
                <a:gd name="T10" fmla="*/ 80 w 88"/>
                <a:gd name="T11" fmla="*/ 58 h 74"/>
                <a:gd name="T12" fmla="*/ 76 w 88"/>
                <a:gd name="T13" fmla="*/ 63 h 74"/>
                <a:gd name="T14" fmla="*/ 70 w 88"/>
                <a:gd name="T15" fmla="*/ 66 h 74"/>
                <a:gd name="T16" fmla="*/ 65 w 88"/>
                <a:gd name="T17" fmla="*/ 69 h 74"/>
                <a:gd name="T18" fmla="*/ 58 w 88"/>
                <a:gd name="T19" fmla="*/ 72 h 74"/>
                <a:gd name="T20" fmla="*/ 53 w 88"/>
                <a:gd name="T21" fmla="*/ 73 h 74"/>
                <a:gd name="T22" fmla="*/ 46 w 88"/>
                <a:gd name="T23" fmla="*/ 74 h 74"/>
                <a:gd name="T24" fmla="*/ 39 w 88"/>
                <a:gd name="T25" fmla="*/ 74 h 74"/>
                <a:gd name="T26" fmla="*/ 32 w 88"/>
                <a:gd name="T27" fmla="*/ 73 h 74"/>
                <a:gd name="T28" fmla="*/ 26 w 88"/>
                <a:gd name="T29" fmla="*/ 72 h 74"/>
                <a:gd name="T30" fmla="*/ 20 w 88"/>
                <a:gd name="T31" fmla="*/ 69 h 74"/>
                <a:gd name="T32" fmla="*/ 15 w 88"/>
                <a:gd name="T33" fmla="*/ 66 h 74"/>
                <a:gd name="T34" fmla="*/ 10 w 88"/>
                <a:gd name="T35" fmla="*/ 63 h 74"/>
                <a:gd name="T36" fmla="*/ 6 w 88"/>
                <a:gd name="T37" fmla="*/ 58 h 74"/>
                <a:gd name="T38" fmla="*/ 3 w 88"/>
                <a:gd name="T39" fmla="*/ 53 h 74"/>
                <a:gd name="T40" fmla="*/ 1 w 88"/>
                <a:gd name="T41" fmla="*/ 48 h 74"/>
                <a:gd name="T42" fmla="*/ 0 w 88"/>
                <a:gd name="T43" fmla="*/ 33 h 74"/>
                <a:gd name="T44" fmla="*/ 6 w 88"/>
                <a:gd name="T45" fmla="*/ 21 h 74"/>
                <a:gd name="T46" fmla="*/ 16 w 88"/>
                <a:gd name="T47" fmla="*/ 12 h 74"/>
                <a:gd name="T48" fmla="*/ 25 w 88"/>
                <a:gd name="T49" fmla="*/ 3 h 74"/>
                <a:gd name="T50" fmla="*/ 33 w 88"/>
                <a:gd name="T51" fmla="*/ 0 h 74"/>
                <a:gd name="T52" fmla="*/ 40 w 88"/>
                <a:gd name="T53" fmla="*/ 0 h 74"/>
                <a:gd name="T54" fmla="*/ 48 w 88"/>
                <a:gd name="T55" fmla="*/ 0 h 74"/>
                <a:gd name="T56" fmla="*/ 56 w 88"/>
                <a:gd name="T57" fmla="*/ 1 h 74"/>
                <a:gd name="T58" fmla="*/ 64 w 88"/>
                <a:gd name="T59" fmla="*/ 4 h 74"/>
                <a:gd name="T60" fmla="*/ 71 w 88"/>
                <a:gd name="T61" fmla="*/ 8 h 74"/>
                <a:gd name="T62" fmla="*/ 78 w 88"/>
                <a:gd name="T63" fmla="*/ 13 h 74"/>
                <a:gd name="T64" fmla="*/ 84 w 88"/>
                <a:gd name="T65" fmla="*/ 19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74"/>
                <a:gd name="T101" fmla="*/ 88 w 88"/>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74">
                  <a:moveTo>
                    <a:pt x="84" y="19"/>
                  </a:moveTo>
                  <a:lnTo>
                    <a:pt x="87" y="27"/>
                  </a:lnTo>
                  <a:lnTo>
                    <a:pt x="88" y="35"/>
                  </a:lnTo>
                  <a:lnTo>
                    <a:pt x="87" y="44"/>
                  </a:lnTo>
                  <a:lnTo>
                    <a:pt x="84" y="52"/>
                  </a:lnTo>
                  <a:lnTo>
                    <a:pt x="80" y="58"/>
                  </a:lnTo>
                  <a:lnTo>
                    <a:pt x="76" y="63"/>
                  </a:lnTo>
                  <a:lnTo>
                    <a:pt x="70" y="66"/>
                  </a:lnTo>
                  <a:lnTo>
                    <a:pt x="65" y="69"/>
                  </a:lnTo>
                  <a:lnTo>
                    <a:pt x="58" y="72"/>
                  </a:lnTo>
                  <a:lnTo>
                    <a:pt x="53" y="73"/>
                  </a:lnTo>
                  <a:lnTo>
                    <a:pt x="46" y="74"/>
                  </a:lnTo>
                  <a:lnTo>
                    <a:pt x="39" y="74"/>
                  </a:lnTo>
                  <a:lnTo>
                    <a:pt x="32" y="73"/>
                  </a:lnTo>
                  <a:lnTo>
                    <a:pt x="26" y="72"/>
                  </a:lnTo>
                  <a:lnTo>
                    <a:pt x="20" y="69"/>
                  </a:lnTo>
                  <a:lnTo>
                    <a:pt x="15" y="66"/>
                  </a:lnTo>
                  <a:lnTo>
                    <a:pt x="10" y="63"/>
                  </a:lnTo>
                  <a:lnTo>
                    <a:pt x="6" y="58"/>
                  </a:lnTo>
                  <a:lnTo>
                    <a:pt x="3" y="53"/>
                  </a:lnTo>
                  <a:lnTo>
                    <a:pt x="1" y="48"/>
                  </a:lnTo>
                  <a:lnTo>
                    <a:pt x="0" y="33"/>
                  </a:lnTo>
                  <a:lnTo>
                    <a:pt x="6" y="21"/>
                  </a:lnTo>
                  <a:lnTo>
                    <a:pt x="16" y="12"/>
                  </a:lnTo>
                  <a:lnTo>
                    <a:pt x="25" y="3"/>
                  </a:lnTo>
                  <a:lnTo>
                    <a:pt x="33" y="0"/>
                  </a:lnTo>
                  <a:lnTo>
                    <a:pt x="40" y="0"/>
                  </a:lnTo>
                  <a:lnTo>
                    <a:pt x="48" y="0"/>
                  </a:lnTo>
                  <a:lnTo>
                    <a:pt x="56" y="1"/>
                  </a:lnTo>
                  <a:lnTo>
                    <a:pt x="64" y="4"/>
                  </a:lnTo>
                  <a:lnTo>
                    <a:pt x="71" y="8"/>
                  </a:lnTo>
                  <a:lnTo>
                    <a:pt x="78" y="13"/>
                  </a:lnTo>
                  <a:lnTo>
                    <a:pt x="8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3" name="Freeform 43">
              <a:extLst>
                <a:ext uri="{FF2B5EF4-FFF2-40B4-BE49-F238E27FC236}">
                  <a16:creationId xmlns:a16="http://schemas.microsoft.com/office/drawing/2014/main" id="{9A26DEF2-AE89-4E3D-A06F-AD60A77CBE7D}"/>
                </a:ext>
              </a:extLst>
            </p:cNvPr>
            <p:cNvSpPr>
              <a:spLocks/>
            </p:cNvSpPr>
            <p:nvPr/>
          </p:nvSpPr>
          <p:spPr bwMode="auto">
            <a:xfrm>
              <a:off x="3381" y="2160"/>
              <a:ext cx="524" cy="290"/>
            </a:xfrm>
            <a:custGeom>
              <a:avLst/>
              <a:gdLst>
                <a:gd name="T0" fmla="*/ 967 w 1048"/>
                <a:gd name="T1" fmla="*/ 30 h 579"/>
                <a:gd name="T2" fmla="*/ 983 w 1048"/>
                <a:gd name="T3" fmla="*/ 36 h 579"/>
                <a:gd name="T4" fmla="*/ 994 w 1048"/>
                <a:gd name="T5" fmla="*/ 44 h 579"/>
                <a:gd name="T6" fmla="*/ 995 w 1048"/>
                <a:gd name="T7" fmla="*/ 99 h 579"/>
                <a:gd name="T8" fmla="*/ 1011 w 1048"/>
                <a:gd name="T9" fmla="*/ 152 h 579"/>
                <a:gd name="T10" fmla="*/ 1029 w 1048"/>
                <a:gd name="T11" fmla="*/ 191 h 579"/>
                <a:gd name="T12" fmla="*/ 1043 w 1048"/>
                <a:gd name="T13" fmla="*/ 212 h 579"/>
                <a:gd name="T14" fmla="*/ 1045 w 1048"/>
                <a:gd name="T15" fmla="*/ 235 h 579"/>
                <a:gd name="T16" fmla="*/ 1014 w 1048"/>
                <a:gd name="T17" fmla="*/ 290 h 579"/>
                <a:gd name="T18" fmla="*/ 964 w 1048"/>
                <a:gd name="T19" fmla="*/ 354 h 579"/>
                <a:gd name="T20" fmla="*/ 893 w 1048"/>
                <a:gd name="T21" fmla="*/ 397 h 579"/>
                <a:gd name="T22" fmla="*/ 855 w 1048"/>
                <a:gd name="T23" fmla="*/ 404 h 579"/>
                <a:gd name="T24" fmla="*/ 817 w 1048"/>
                <a:gd name="T25" fmla="*/ 416 h 579"/>
                <a:gd name="T26" fmla="*/ 781 w 1048"/>
                <a:gd name="T27" fmla="*/ 428 h 579"/>
                <a:gd name="T28" fmla="*/ 744 w 1048"/>
                <a:gd name="T29" fmla="*/ 441 h 579"/>
                <a:gd name="T30" fmla="*/ 705 w 1048"/>
                <a:gd name="T31" fmla="*/ 449 h 579"/>
                <a:gd name="T32" fmla="*/ 668 w 1048"/>
                <a:gd name="T33" fmla="*/ 458 h 579"/>
                <a:gd name="T34" fmla="*/ 633 w 1048"/>
                <a:gd name="T35" fmla="*/ 470 h 579"/>
                <a:gd name="T36" fmla="*/ 599 w 1048"/>
                <a:gd name="T37" fmla="*/ 484 h 579"/>
                <a:gd name="T38" fmla="*/ 548 w 1048"/>
                <a:gd name="T39" fmla="*/ 503 h 579"/>
                <a:gd name="T40" fmla="*/ 497 w 1048"/>
                <a:gd name="T41" fmla="*/ 519 h 579"/>
                <a:gd name="T42" fmla="*/ 448 w 1048"/>
                <a:gd name="T43" fmla="*/ 536 h 579"/>
                <a:gd name="T44" fmla="*/ 397 w 1048"/>
                <a:gd name="T45" fmla="*/ 552 h 579"/>
                <a:gd name="T46" fmla="*/ 346 w 1048"/>
                <a:gd name="T47" fmla="*/ 571 h 579"/>
                <a:gd name="T48" fmla="*/ 282 w 1048"/>
                <a:gd name="T49" fmla="*/ 575 h 579"/>
                <a:gd name="T50" fmla="*/ 225 w 1048"/>
                <a:gd name="T51" fmla="*/ 536 h 579"/>
                <a:gd name="T52" fmla="*/ 172 w 1048"/>
                <a:gd name="T53" fmla="*/ 488 h 579"/>
                <a:gd name="T54" fmla="*/ 151 w 1048"/>
                <a:gd name="T55" fmla="*/ 483 h 579"/>
                <a:gd name="T56" fmla="*/ 96 w 1048"/>
                <a:gd name="T57" fmla="*/ 462 h 579"/>
                <a:gd name="T58" fmla="*/ 31 w 1048"/>
                <a:gd name="T59" fmla="*/ 420 h 579"/>
                <a:gd name="T60" fmla="*/ 0 w 1048"/>
                <a:gd name="T61" fmla="*/ 356 h 579"/>
                <a:gd name="T62" fmla="*/ 18 w 1048"/>
                <a:gd name="T63" fmla="*/ 295 h 579"/>
                <a:gd name="T64" fmla="*/ 61 w 1048"/>
                <a:gd name="T65" fmla="*/ 246 h 579"/>
                <a:gd name="T66" fmla="*/ 159 w 1048"/>
                <a:gd name="T67" fmla="*/ 159 h 579"/>
                <a:gd name="T68" fmla="*/ 233 w 1048"/>
                <a:gd name="T69" fmla="*/ 122 h 579"/>
                <a:gd name="T70" fmla="*/ 309 w 1048"/>
                <a:gd name="T71" fmla="*/ 89 h 579"/>
                <a:gd name="T72" fmla="*/ 388 w 1048"/>
                <a:gd name="T73" fmla="*/ 59 h 579"/>
                <a:gd name="T74" fmla="*/ 467 w 1048"/>
                <a:gd name="T75" fmla="*/ 32 h 579"/>
                <a:gd name="T76" fmla="*/ 549 w 1048"/>
                <a:gd name="T77" fmla="*/ 10 h 579"/>
                <a:gd name="T78" fmla="*/ 623 w 1048"/>
                <a:gd name="T79" fmla="*/ 0 h 579"/>
                <a:gd name="T80" fmla="*/ 693 w 1048"/>
                <a:gd name="T81" fmla="*/ 1 h 579"/>
                <a:gd name="T82" fmla="*/ 764 w 1048"/>
                <a:gd name="T83" fmla="*/ 7 h 579"/>
                <a:gd name="T84" fmla="*/ 837 w 1048"/>
                <a:gd name="T85" fmla="*/ 14 h 579"/>
                <a:gd name="T86" fmla="*/ 910 w 1048"/>
                <a:gd name="T87" fmla="*/ 23 h 5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48"/>
                <a:gd name="T133" fmla="*/ 0 h 579"/>
                <a:gd name="T134" fmla="*/ 1048 w 1048"/>
                <a:gd name="T135" fmla="*/ 579 h 5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48" h="579">
                  <a:moveTo>
                    <a:pt x="957" y="27"/>
                  </a:moveTo>
                  <a:lnTo>
                    <a:pt x="961" y="29"/>
                  </a:lnTo>
                  <a:lnTo>
                    <a:pt x="967" y="30"/>
                  </a:lnTo>
                  <a:lnTo>
                    <a:pt x="973" y="32"/>
                  </a:lnTo>
                  <a:lnTo>
                    <a:pt x="978" y="33"/>
                  </a:lnTo>
                  <a:lnTo>
                    <a:pt x="983" y="36"/>
                  </a:lnTo>
                  <a:lnTo>
                    <a:pt x="987" y="38"/>
                  </a:lnTo>
                  <a:lnTo>
                    <a:pt x="991" y="40"/>
                  </a:lnTo>
                  <a:lnTo>
                    <a:pt x="994" y="44"/>
                  </a:lnTo>
                  <a:lnTo>
                    <a:pt x="993" y="62"/>
                  </a:lnTo>
                  <a:lnTo>
                    <a:pt x="993" y="80"/>
                  </a:lnTo>
                  <a:lnTo>
                    <a:pt x="995" y="99"/>
                  </a:lnTo>
                  <a:lnTo>
                    <a:pt x="999" y="117"/>
                  </a:lnTo>
                  <a:lnTo>
                    <a:pt x="1004" y="135"/>
                  </a:lnTo>
                  <a:lnTo>
                    <a:pt x="1011" y="152"/>
                  </a:lnTo>
                  <a:lnTo>
                    <a:pt x="1019" y="169"/>
                  </a:lnTo>
                  <a:lnTo>
                    <a:pt x="1028" y="185"/>
                  </a:lnTo>
                  <a:lnTo>
                    <a:pt x="1029" y="191"/>
                  </a:lnTo>
                  <a:lnTo>
                    <a:pt x="1034" y="198"/>
                  </a:lnTo>
                  <a:lnTo>
                    <a:pt x="1039" y="205"/>
                  </a:lnTo>
                  <a:lnTo>
                    <a:pt x="1043" y="212"/>
                  </a:lnTo>
                  <a:lnTo>
                    <a:pt x="1047" y="220"/>
                  </a:lnTo>
                  <a:lnTo>
                    <a:pt x="1048" y="227"/>
                  </a:lnTo>
                  <a:lnTo>
                    <a:pt x="1045" y="235"/>
                  </a:lnTo>
                  <a:lnTo>
                    <a:pt x="1037" y="242"/>
                  </a:lnTo>
                  <a:lnTo>
                    <a:pt x="1027" y="266"/>
                  </a:lnTo>
                  <a:lnTo>
                    <a:pt x="1014" y="290"/>
                  </a:lnTo>
                  <a:lnTo>
                    <a:pt x="999" y="313"/>
                  </a:lnTo>
                  <a:lnTo>
                    <a:pt x="983" y="334"/>
                  </a:lnTo>
                  <a:lnTo>
                    <a:pt x="964" y="354"/>
                  </a:lnTo>
                  <a:lnTo>
                    <a:pt x="943" y="371"/>
                  </a:lnTo>
                  <a:lnTo>
                    <a:pt x="919" y="386"/>
                  </a:lnTo>
                  <a:lnTo>
                    <a:pt x="893" y="397"/>
                  </a:lnTo>
                  <a:lnTo>
                    <a:pt x="881" y="400"/>
                  </a:lnTo>
                  <a:lnTo>
                    <a:pt x="868" y="402"/>
                  </a:lnTo>
                  <a:lnTo>
                    <a:pt x="855" y="404"/>
                  </a:lnTo>
                  <a:lnTo>
                    <a:pt x="843" y="408"/>
                  </a:lnTo>
                  <a:lnTo>
                    <a:pt x="830" y="412"/>
                  </a:lnTo>
                  <a:lnTo>
                    <a:pt x="817" y="416"/>
                  </a:lnTo>
                  <a:lnTo>
                    <a:pt x="806" y="420"/>
                  </a:lnTo>
                  <a:lnTo>
                    <a:pt x="793" y="424"/>
                  </a:lnTo>
                  <a:lnTo>
                    <a:pt x="781" y="428"/>
                  </a:lnTo>
                  <a:lnTo>
                    <a:pt x="768" y="433"/>
                  </a:lnTo>
                  <a:lnTo>
                    <a:pt x="756" y="437"/>
                  </a:lnTo>
                  <a:lnTo>
                    <a:pt x="744" y="441"/>
                  </a:lnTo>
                  <a:lnTo>
                    <a:pt x="731" y="445"/>
                  </a:lnTo>
                  <a:lnTo>
                    <a:pt x="718" y="447"/>
                  </a:lnTo>
                  <a:lnTo>
                    <a:pt x="705" y="449"/>
                  </a:lnTo>
                  <a:lnTo>
                    <a:pt x="692" y="452"/>
                  </a:lnTo>
                  <a:lnTo>
                    <a:pt x="680" y="455"/>
                  </a:lnTo>
                  <a:lnTo>
                    <a:pt x="668" y="458"/>
                  </a:lnTo>
                  <a:lnTo>
                    <a:pt x="656" y="462"/>
                  </a:lnTo>
                  <a:lnTo>
                    <a:pt x="645" y="466"/>
                  </a:lnTo>
                  <a:lnTo>
                    <a:pt x="633" y="470"/>
                  </a:lnTo>
                  <a:lnTo>
                    <a:pt x="622" y="475"/>
                  </a:lnTo>
                  <a:lnTo>
                    <a:pt x="610" y="479"/>
                  </a:lnTo>
                  <a:lnTo>
                    <a:pt x="599" y="484"/>
                  </a:lnTo>
                  <a:lnTo>
                    <a:pt x="581" y="491"/>
                  </a:lnTo>
                  <a:lnTo>
                    <a:pt x="564" y="496"/>
                  </a:lnTo>
                  <a:lnTo>
                    <a:pt x="548" y="503"/>
                  </a:lnTo>
                  <a:lnTo>
                    <a:pt x="531" y="509"/>
                  </a:lnTo>
                  <a:lnTo>
                    <a:pt x="513" y="514"/>
                  </a:lnTo>
                  <a:lnTo>
                    <a:pt x="497" y="519"/>
                  </a:lnTo>
                  <a:lnTo>
                    <a:pt x="480" y="525"/>
                  </a:lnTo>
                  <a:lnTo>
                    <a:pt x="464" y="530"/>
                  </a:lnTo>
                  <a:lnTo>
                    <a:pt x="448" y="536"/>
                  </a:lnTo>
                  <a:lnTo>
                    <a:pt x="430" y="541"/>
                  </a:lnTo>
                  <a:lnTo>
                    <a:pt x="414" y="546"/>
                  </a:lnTo>
                  <a:lnTo>
                    <a:pt x="397" y="552"/>
                  </a:lnTo>
                  <a:lnTo>
                    <a:pt x="380" y="559"/>
                  </a:lnTo>
                  <a:lnTo>
                    <a:pt x="364" y="564"/>
                  </a:lnTo>
                  <a:lnTo>
                    <a:pt x="346" y="571"/>
                  </a:lnTo>
                  <a:lnTo>
                    <a:pt x="329" y="578"/>
                  </a:lnTo>
                  <a:lnTo>
                    <a:pt x="305" y="579"/>
                  </a:lnTo>
                  <a:lnTo>
                    <a:pt x="282" y="575"/>
                  </a:lnTo>
                  <a:lnTo>
                    <a:pt x="262" y="566"/>
                  </a:lnTo>
                  <a:lnTo>
                    <a:pt x="243" y="552"/>
                  </a:lnTo>
                  <a:lnTo>
                    <a:pt x="225" y="536"/>
                  </a:lnTo>
                  <a:lnTo>
                    <a:pt x="208" y="519"/>
                  </a:lnTo>
                  <a:lnTo>
                    <a:pt x="190" y="503"/>
                  </a:lnTo>
                  <a:lnTo>
                    <a:pt x="172" y="488"/>
                  </a:lnTo>
                  <a:lnTo>
                    <a:pt x="164" y="490"/>
                  </a:lnTo>
                  <a:lnTo>
                    <a:pt x="157" y="487"/>
                  </a:lnTo>
                  <a:lnTo>
                    <a:pt x="151" y="483"/>
                  </a:lnTo>
                  <a:lnTo>
                    <a:pt x="145" y="479"/>
                  </a:lnTo>
                  <a:lnTo>
                    <a:pt x="121" y="471"/>
                  </a:lnTo>
                  <a:lnTo>
                    <a:pt x="96" y="462"/>
                  </a:lnTo>
                  <a:lnTo>
                    <a:pt x="72" y="450"/>
                  </a:lnTo>
                  <a:lnTo>
                    <a:pt x="50" y="437"/>
                  </a:lnTo>
                  <a:lnTo>
                    <a:pt x="31" y="420"/>
                  </a:lnTo>
                  <a:lnTo>
                    <a:pt x="16" y="402"/>
                  </a:lnTo>
                  <a:lnTo>
                    <a:pt x="4" y="380"/>
                  </a:lnTo>
                  <a:lnTo>
                    <a:pt x="0" y="356"/>
                  </a:lnTo>
                  <a:lnTo>
                    <a:pt x="2" y="333"/>
                  </a:lnTo>
                  <a:lnTo>
                    <a:pt x="8" y="313"/>
                  </a:lnTo>
                  <a:lnTo>
                    <a:pt x="18" y="295"/>
                  </a:lnTo>
                  <a:lnTo>
                    <a:pt x="31" y="278"/>
                  </a:lnTo>
                  <a:lnTo>
                    <a:pt x="46" y="261"/>
                  </a:lnTo>
                  <a:lnTo>
                    <a:pt x="61" y="246"/>
                  </a:lnTo>
                  <a:lnTo>
                    <a:pt x="76" y="230"/>
                  </a:lnTo>
                  <a:lnTo>
                    <a:pt x="88" y="215"/>
                  </a:lnTo>
                  <a:lnTo>
                    <a:pt x="159" y="159"/>
                  </a:lnTo>
                  <a:lnTo>
                    <a:pt x="184" y="146"/>
                  </a:lnTo>
                  <a:lnTo>
                    <a:pt x="208" y="133"/>
                  </a:lnTo>
                  <a:lnTo>
                    <a:pt x="233" y="122"/>
                  </a:lnTo>
                  <a:lnTo>
                    <a:pt x="259" y="110"/>
                  </a:lnTo>
                  <a:lnTo>
                    <a:pt x="284" y="99"/>
                  </a:lnTo>
                  <a:lnTo>
                    <a:pt x="309" y="89"/>
                  </a:lnTo>
                  <a:lnTo>
                    <a:pt x="335" y="78"/>
                  </a:lnTo>
                  <a:lnTo>
                    <a:pt x="361" y="68"/>
                  </a:lnTo>
                  <a:lnTo>
                    <a:pt x="388" y="59"/>
                  </a:lnTo>
                  <a:lnTo>
                    <a:pt x="413" y="49"/>
                  </a:lnTo>
                  <a:lnTo>
                    <a:pt x="440" y="41"/>
                  </a:lnTo>
                  <a:lnTo>
                    <a:pt x="467" y="32"/>
                  </a:lnTo>
                  <a:lnTo>
                    <a:pt x="494" y="24"/>
                  </a:lnTo>
                  <a:lnTo>
                    <a:pt x="521" y="17"/>
                  </a:lnTo>
                  <a:lnTo>
                    <a:pt x="549" y="10"/>
                  </a:lnTo>
                  <a:lnTo>
                    <a:pt x="577" y="3"/>
                  </a:lnTo>
                  <a:lnTo>
                    <a:pt x="600" y="1"/>
                  </a:lnTo>
                  <a:lnTo>
                    <a:pt x="623" y="0"/>
                  </a:lnTo>
                  <a:lnTo>
                    <a:pt x="646" y="0"/>
                  </a:lnTo>
                  <a:lnTo>
                    <a:pt x="669" y="0"/>
                  </a:lnTo>
                  <a:lnTo>
                    <a:pt x="693" y="1"/>
                  </a:lnTo>
                  <a:lnTo>
                    <a:pt x="717" y="2"/>
                  </a:lnTo>
                  <a:lnTo>
                    <a:pt x="740" y="4"/>
                  </a:lnTo>
                  <a:lnTo>
                    <a:pt x="764" y="7"/>
                  </a:lnTo>
                  <a:lnTo>
                    <a:pt x="789" y="9"/>
                  </a:lnTo>
                  <a:lnTo>
                    <a:pt x="813" y="11"/>
                  </a:lnTo>
                  <a:lnTo>
                    <a:pt x="837" y="14"/>
                  </a:lnTo>
                  <a:lnTo>
                    <a:pt x="861" y="17"/>
                  </a:lnTo>
                  <a:lnTo>
                    <a:pt x="885" y="19"/>
                  </a:lnTo>
                  <a:lnTo>
                    <a:pt x="910" y="23"/>
                  </a:lnTo>
                  <a:lnTo>
                    <a:pt x="933" y="25"/>
                  </a:lnTo>
                  <a:lnTo>
                    <a:pt x="957" y="2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4" name="Freeform 44">
              <a:extLst>
                <a:ext uri="{FF2B5EF4-FFF2-40B4-BE49-F238E27FC236}">
                  <a16:creationId xmlns:a16="http://schemas.microsoft.com/office/drawing/2014/main" id="{BC8DAF08-D5FC-43A1-A68F-C98FB3CCC7A3}"/>
                </a:ext>
              </a:extLst>
            </p:cNvPr>
            <p:cNvSpPr>
              <a:spLocks/>
            </p:cNvSpPr>
            <p:nvPr/>
          </p:nvSpPr>
          <p:spPr bwMode="auto">
            <a:xfrm>
              <a:off x="4253" y="2183"/>
              <a:ext cx="51" cy="44"/>
            </a:xfrm>
            <a:custGeom>
              <a:avLst/>
              <a:gdLst>
                <a:gd name="T0" fmla="*/ 86 w 101"/>
                <a:gd name="T1" fmla="*/ 9 h 87"/>
                <a:gd name="T2" fmla="*/ 91 w 101"/>
                <a:gd name="T3" fmla="*/ 16 h 87"/>
                <a:gd name="T4" fmla="*/ 95 w 101"/>
                <a:gd name="T5" fmla="*/ 25 h 87"/>
                <a:gd name="T6" fmla="*/ 99 w 101"/>
                <a:gd name="T7" fmla="*/ 33 h 87"/>
                <a:gd name="T8" fmla="*/ 101 w 101"/>
                <a:gd name="T9" fmla="*/ 43 h 87"/>
                <a:gd name="T10" fmla="*/ 96 w 101"/>
                <a:gd name="T11" fmla="*/ 56 h 87"/>
                <a:gd name="T12" fmla="*/ 89 w 101"/>
                <a:gd name="T13" fmla="*/ 68 h 87"/>
                <a:gd name="T14" fmla="*/ 79 w 101"/>
                <a:gd name="T15" fmla="*/ 77 h 87"/>
                <a:gd name="T16" fmla="*/ 67 w 101"/>
                <a:gd name="T17" fmla="*/ 85 h 87"/>
                <a:gd name="T18" fmla="*/ 58 w 101"/>
                <a:gd name="T19" fmla="*/ 86 h 87"/>
                <a:gd name="T20" fmla="*/ 49 w 101"/>
                <a:gd name="T21" fmla="*/ 87 h 87"/>
                <a:gd name="T22" fmla="*/ 40 w 101"/>
                <a:gd name="T23" fmla="*/ 86 h 87"/>
                <a:gd name="T24" fmla="*/ 31 w 101"/>
                <a:gd name="T25" fmla="*/ 84 h 87"/>
                <a:gd name="T26" fmla="*/ 21 w 101"/>
                <a:gd name="T27" fmla="*/ 82 h 87"/>
                <a:gd name="T28" fmla="*/ 14 w 101"/>
                <a:gd name="T29" fmla="*/ 77 h 87"/>
                <a:gd name="T30" fmla="*/ 8 w 101"/>
                <a:gd name="T31" fmla="*/ 72 h 87"/>
                <a:gd name="T32" fmla="*/ 2 w 101"/>
                <a:gd name="T33" fmla="*/ 66 h 87"/>
                <a:gd name="T34" fmla="*/ 0 w 101"/>
                <a:gd name="T35" fmla="*/ 51 h 87"/>
                <a:gd name="T36" fmla="*/ 0 w 101"/>
                <a:gd name="T37" fmla="*/ 37 h 87"/>
                <a:gd name="T38" fmla="*/ 4 w 101"/>
                <a:gd name="T39" fmla="*/ 23 h 87"/>
                <a:gd name="T40" fmla="*/ 14 w 101"/>
                <a:gd name="T41" fmla="*/ 10 h 87"/>
                <a:gd name="T42" fmla="*/ 23 w 101"/>
                <a:gd name="T43" fmla="*/ 7 h 87"/>
                <a:gd name="T44" fmla="*/ 32 w 101"/>
                <a:gd name="T45" fmla="*/ 5 h 87"/>
                <a:gd name="T46" fmla="*/ 41 w 101"/>
                <a:gd name="T47" fmla="*/ 2 h 87"/>
                <a:gd name="T48" fmla="*/ 50 w 101"/>
                <a:gd name="T49" fmla="*/ 1 h 87"/>
                <a:gd name="T50" fmla="*/ 59 w 101"/>
                <a:gd name="T51" fmla="*/ 0 h 87"/>
                <a:gd name="T52" fmla="*/ 69 w 101"/>
                <a:gd name="T53" fmla="*/ 1 h 87"/>
                <a:gd name="T54" fmla="*/ 78 w 101"/>
                <a:gd name="T55" fmla="*/ 5 h 87"/>
                <a:gd name="T56" fmla="*/ 86 w 101"/>
                <a:gd name="T57" fmla="*/ 9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1"/>
                <a:gd name="T88" fmla="*/ 0 h 87"/>
                <a:gd name="T89" fmla="*/ 101 w 101"/>
                <a:gd name="T90" fmla="*/ 87 h 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1" h="87">
                  <a:moveTo>
                    <a:pt x="86" y="9"/>
                  </a:moveTo>
                  <a:lnTo>
                    <a:pt x="91" y="16"/>
                  </a:lnTo>
                  <a:lnTo>
                    <a:pt x="95" y="25"/>
                  </a:lnTo>
                  <a:lnTo>
                    <a:pt x="99" y="33"/>
                  </a:lnTo>
                  <a:lnTo>
                    <a:pt x="101" y="43"/>
                  </a:lnTo>
                  <a:lnTo>
                    <a:pt x="96" y="56"/>
                  </a:lnTo>
                  <a:lnTo>
                    <a:pt x="89" y="68"/>
                  </a:lnTo>
                  <a:lnTo>
                    <a:pt x="79" y="77"/>
                  </a:lnTo>
                  <a:lnTo>
                    <a:pt x="67" y="85"/>
                  </a:lnTo>
                  <a:lnTo>
                    <a:pt x="58" y="86"/>
                  </a:lnTo>
                  <a:lnTo>
                    <a:pt x="49" y="87"/>
                  </a:lnTo>
                  <a:lnTo>
                    <a:pt x="40" y="86"/>
                  </a:lnTo>
                  <a:lnTo>
                    <a:pt x="31" y="84"/>
                  </a:lnTo>
                  <a:lnTo>
                    <a:pt x="21" y="82"/>
                  </a:lnTo>
                  <a:lnTo>
                    <a:pt x="14" y="77"/>
                  </a:lnTo>
                  <a:lnTo>
                    <a:pt x="8" y="72"/>
                  </a:lnTo>
                  <a:lnTo>
                    <a:pt x="2" y="66"/>
                  </a:lnTo>
                  <a:lnTo>
                    <a:pt x="0" y="51"/>
                  </a:lnTo>
                  <a:lnTo>
                    <a:pt x="0" y="37"/>
                  </a:lnTo>
                  <a:lnTo>
                    <a:pt x="4" y="23"/>
                  </a:lnTo>
                  <a:lnTo>
                    <a:pt x="14" y="10"/>
                  </a:lnTo>
                  <a:lnTo>
                    <a:pt x="23" y="7"/>
                  </a:lnTo>
                  <a:lnTo>
                    <a:pt x="32" y="5"/>
                  </a:lnTo>
                  <a:lnTo>
                    <a:pt x="41" y="2"/>
                  </a:lnTo>
                  <a:lnTo>
                    <a:pt x="50" y="1"/>
                  </a:lnTo>
                  <a:lnTo>
                    <a:pt x="59" y="0"/>
                  </a:lnTo>
                  <a:lnTo>
                    <a:pt x="69" y="1"/>
                  </a:lnTo>
                  <a:lnTo>
                    <a:pt x="78" y="5"/>
                  </a:lnTo>
                  <a:lnTo>
                    <a:pt x="8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5" name="Freeform 45">
              <a:extLst>
                <a:ext uri="{FF2B5EF4-FFF2-40B4-BE49-F238E27FC236}">
                  <a16:creationId xmlns:a16="http://schemas.microsoft.com/office/drawing/2014/main" id="{2169E715-3562-4E5B-B520-0789BB7E4A14}"/>
                </a:ext>
              </a:extLst>
            </p:cNvPr>
            <p:cNvSpPr>
              <a:spLocks/>
            </p:cNvSpPr>
            <p:nvPr/>
          </p:nvSpPr>
          <p:spPr bwMode="auto">
            <a:xfrm>
              <a:off x="3936" y="2223"/>
              <a:ext cx="149" cy="84"/>
            </a:xfrm>
            <a:custGeom>
              <a:avLst/>
              <a:gdLst>
                <a:gd name="T0" fmla="*/ 296 w 298"/>
                <a:gd name="T1" fmla="*/ 18 h 169"/>
                <a:gd name="T2" fmla="*/ 289 w 298"/>
                <a:gd name="T3" fmla="*/ 49 h 169"/>
                <a:gd name="T4" fmla="*/ 277 w 298"/>
                <a:gd name="T5" fmla="*/ 78 h 169"/>
                <a:gd name="T6" fmla="*/ 258 w 298"/>
                <a:gd name="T7" fmla="*/ 100 h 169"/>
                <a:gd name="T8" fmla="*/ 224 w 298"/>
                <a:gd name="T9" fmla="*/ 118 h 169"/>
                <a:gd name="T10" fmla="*/ 185 w 298"/>
                <a:gd name="T11" fmla="*/ 140 h 169"/>
                <a:gd name="T12" fmla="*/ 145 w 298"/>
                <a:gd name="T13" fmla="*/ 157 h 169"/>
                <a:gd name="T14" fmla="*/ 102 w 298"/>
                <a:gd name="T15" fmla="*/ 167 h 169"/>
                <a:gd name="T16" fmla="*/ 77 w 298"/>
                <a:gd name="T17" fmla="*/ 164 h 169"/>
                <a:gd name="T18" fmla="*/ 67 w 298"/>
                <a:gd name="T19" fmla="*/ 161 h 169"/>
                <a:gd name="T20" fmla="*/ 54 w 298"/>
                <a:gd name="T21" fmla="*/ 159 h 169"/>
                <a:gd name="T22" fmla="*/ 41 w 298"/>
                <a:gd name="T23" fmla="*/ 157 h 169"/>
                <a:gd name="T24" fmla="*/ 30 w 298"/>
                <a:gd name="T25" fmla="*/ 150 h 169"/>
                <a:gd name="T26" fmla="*/ 18 w 298"/>
                <a:gd name="T27" fmla="*/ 146 h 169"/>
                <a:gd name="T28" fmla="*/ 9 w 298"/>
                <a:gd name="T29" fmla="*/ 139 h 169"/>
                <a:gd name="T30" fmla="*/ 2 w 298"/>
                <a:gd name="T31" fmla="*/ 129 h 169"/>
                <a:gd name="T32" fmla="*/ 2 w 298"/>
                <a:gd name="T33" fmla="*/ 117 h 169"/>
                <a:gd name="T34" fmla="*/ 13 w 298"/>
                <a:gd name="T35" fmla="*/ 110 h 169"/>
                <a:gd name="T36" fmla="*/ 22 w 298"/>
                <a:gd name="T37" fmla="*/ 101 h 169"/>
                <a:gd name="T38" fmla="*/ 32 w 298"/>
                <a:gd name="T39" fmla="*/ 89 h 169"/>
                <a:gd name="T40" fmla="*/ 40 w 298"/>
                <a:gd name="T41" fmla="*/ 76 h 169"/>
                <a:gd name="T42" fmla="*/ 47 w 298"/>
                <a:gd name="T43" fmla="*/ 64 h 169"/>
                <a:gd name="T44" fmla="*/ 62 w 298"/>
                <a:gd name="T45" fmla="*/ 70 h 169"/>
                <a:gd name="T46" fmla="*/ 85 w 298"/>
                <a:gd name="T47" fmla="*/ 95 h 169"/>
                <a:gd name="T48" fmla="*/ 110 w 298"/>
                <a:gd name="T49" fmla="*/ 117 h 169"/>
                <a:gd name="T50" fmla="*/ 142 w 298"/>
                <a:gd name="T51" fmla="*/ 134 h 169"/>
                <a:gd name="T52" fmla="*/ 171 w 298"/>
                <a:gd name="T53" fmla="*/ 139 h 169"/>
                <a:gd name="T54" fmla="*/ 191 w 298"/>
                <a:gd name="T55" fmla="*/ 132 h 169"/>
                <a:gd name="T56" fmla="*/ 206 w 298"/>
                <a:gd name="T57" fmla="*/ 118 h 169"/>
                <a:gd name="T58" fmla="*/ 218 w 298"/>
                <a:gd name="T59" fmla="*/ 100 h 169"/>
                <a:gd name="T60" fmla="*/ 230 w 298"/>
                <a:gd name="T61" fmla="*/ 70 h 169"/>
                <a:gd name="T62" fmla="*/ 238 w 298"/>
                <a:gd name="T63" fmla="*/ 22 h 169"/>
                <a:gd name="T64" fmla="*/ 249 w 298"/>
                <a:gd name="T65" fmla="*/ 5 h 169"/>
                <a:gd name="T66" fmla="*/ 260 w 298"/>
                <a:gd name="T67" fmla="*/ 8 h 169"/>
                <a:gd name="T68" fmla="*/ 272 w 298"/>
                <a:gd name="T69" fmla="*/ 10 h 169"/>
                <a:gd name="T70" fmla="*/ 282 w 298"/>
                <a:gd name="T71" fmla="*/ 7 h 169"/>
                <a:gd name="T72" fmla="*/ 290 w 298"/>
                <a:gd name="T73" fmla="*/ 4 h 169"/>
                <a:gd name="T74" fmla="*/ 295 w 298"/>
                <a:gd name="T75" fmla="*/ 0 h 1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8"/>
                <a:gd name="T115" fmla="*/ 0 h 169"/>
                <a:gd name="T116" fmla="*/ 298 w 298"/>
                <a:gd name="T117" fmla="*/ 169 h 1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8" h="169">
                  <a:moveTo>
                    <a:pt x="298" y="2"/>
                  </a:moveTo>
                  <a:lnTo>
                    <a:pt x="296" y="18"/>
                  </a:lnTo>
                  <a:lnTo>
                    <a:pt x="292" y="34"/>
                  </a:lnTo>
                  <a:lnTo>
                    <a:pt x="289" y="49"/>
                  </a:lnTo>
                  <a:lnTo>
                    <a:pt x="284" y="64"/>
                  </a:lnTo>
                  <a:lnTo>
                    <a:pt x="277" y="78"/>
                  </a:lnTo>
                  <a:lnTo>
                    <a:pt x="269" y="90"/>
                  </a:lnTo>
                  <a:lnTo>
                    <a:pt x="258" y="100"/>
                  </a:lnTo>
                  <a:lnTo>
                    <a:pt x="243" y="106"/>
                  </a:lnTo>
                  <a:lnTo>
                    <a:pt x="224" y="118"/>
                  </a:lnTo>
                  <a:lnTo>
                    <a:pt x="205" y="129"/>
                  </a:lnTo>
                  <a:lnTo>
                    <a:pt x="185" y="140"/>
                  </a:lnTo>
                  <a:lnTo>
                    <a:pt x="166" y="149"/>
                  </a:lnTo>
                  <a:lnTo>
                    <a:pt x="145" y="157"/>
                  </a:lnTo>
                  <a:lnTo>
                    <a:pt x="124" y="163"/>
                  </a:lnTo>
                  <a:lnTo>
                    <a:pt x="102" y="167"/>
                  </a:lnTo>
                  <a:lnTo>
                    <a:pt x="80" y="169"/>
                  </a:lnTo>
                  <a:lnTo>
                    <a:pt x="77" y="164"/>
                  </a:lnTo>
                  <a:lnTo>
                    <a:pt x="71" y="162"/>
                  </a:lnTo>
                  <a:lnTo>
                    <a:pt x="67" y="161"/>
                  </a:lnTo>
                  <a:lnTo>
                    <a:pt x="60" y="159"/>
                  </a:lnTo>
                  <a:lnTo>
                    <a:pt x="54" y="159"/>
                  </a:lnTo>
                  <a:lnTo>
                    <a:pt x="47" y="158"/>
                  </a:lnTo>
                  <a:lnTo>
                    <a:pt x="41" y="157"/>
                  </a:lnTo>
                  <a:lnTo>
                    <a:pt x="36" y="154"/>
                  </a:lnTo>
                  <a:lnTo>
                    <a:pt x="30" y="150"/>
                  </a:lnTo>
                  <a:lnTo>
                    <a:pt x="24" y="148"/>
                  </a:lnTo>
                  <a:lnTo>
                    <a:pt x="18" y="146"/>
                  </a:lnTo>
                  <a:lnTo>
                    <a:pt x="14" y="142"/>
                  </a:lnTo>
                  <a:lnTo>
                    <a:pt x="9" y="139"/>
                  </a:lnTo>
                  <a:lnTo>
                    <a:pt x="6" y="134"/>
                  </a:lnTo>
                  <a:lnTo>
                    <a:pt x="2" y="129"/>
                  </a:lnTo>
                  <a:lnTo>
                    <a:pt x="0" y="124"/>
                  </a:lnTo>
                  <a:lnTo>
                    <a:pt x="2" y="117"/>
                  </a:lnTo>
                  <a:lnTo>
                    <a:pt x="7" y="112"/>
                  </a:lnTo>
                  <a:lnTo>
                    <a:pt x="13" y="110"/>
                  </a:lnTo>
                  <a:lnTo>
                    <a:pt x="16" y="105"/>
                  </a:lnTo>
                  <a:lnTo>
                    <a:pt x="22" y="101"/>
                  </a:lnTo>
                  <a:lnTo>
                    <a:pt x="27" y="95"/>
                  </a:lnTo>
                  <a:lnTo>
                    <a:pt x="32" y="89"/>
                  </a:lnTo>
                  <a:lnTo>
                    <a:pt x="36" y="83"/>
                  </a:lnTo>
                  <a:lnTo>
                    <a:pt x="40" y="76"/>
                  </a:lnTo>
                  <a:lnTo>
                    <a:pt x="44" y="71"/>
                  </a:lnTo>
                  <a:lnTo>
                    <a:pt x="47" y="64"/>
                  </a:lnTo>
                  <a:lnTo>
                    <a:pt x="51" y="57"/>
                  </a:lnTo>
                  <a:lnTo>
                    <a:pt x="62" y="70"/>
                  </a:lnTo>
                  <a:lnTo>
                    <a:pt x="74" y="82"/>
                  </a:lnTo>
                  <a:lnTo>
                    <a:pt x="85" y="95"/>
                  </a:lnTo>
                  <a:lnTo>
                    <a:pt x="98" y="106"/>
                  </a:lnTo>
                  <a:lnTo>
                    <a:pt x="110" y="117"/>
                  </a:lnTo>
                  <a:lnTo>
                    <a:pt x="125" y="126"/>
                  </a:lnTo>
                  <a:lnTo>
                    <a:pt x="142" y="134"/>
                  </a:lnTo>
                  <a:lnTo>
                    <a:pt x="160" y="139"/>
                  </a:lnTo>
                  <a:lnTo>
                    <a:pt x="171" y="139"/>
                  </a:lnTo>
                  <a:lnTo>
                    <a:pt x="183" y="136"/>
                  </a:lnTo>
                  <a:lnTo>
                    <a:pt x="191" y="132"/>
                  </a:lnTo>
                  <a:lnTo>
                    <a:pt x="199" y="125"/>
                  </a:lnTo>
                  <a:lnTo>
                    <a:pt x="206" y="118"/>
                  </a:lnTo>
                  <a:lnTo>
                    <a:pt x="212" y="109"/>
                  </a:lnTo>
                  <a:lnTo>
                    <a:pt x="218" y="100"/>
                  </a:lnTo>
                  <a:lnTo>
                    <a:pt x="222" y="90"/>
                  </a:lnTo>
                  <a:lnTo>
                    <a:pt x="230" y="70"/>
                  </a:lnTo>
                  <a:lnTo>
                    <a:pt x="235" y="46"/>
                  </a:lnTo>
                  <a:lnTo>
                    <a:pt x="238" y="22"/>
                  </a:lnTo>
                  <a:lnTo>
                    <a:pt x="244" y="3"/>
                  </a:lnTo>
                  <a:lnTo>
                    <a:pt x="249" y="5"/>
                  </a:lnTo>
                  <a:lnTo>
                    <a:pt x="254" y="7"/>
                  </a:lnTo>
                  <a:lnTo>
                    <a:pt x="260" y="8"/>
                  </a:lnTo>
                  <a:lnTo>
                    <a:pt x="266" y="8"/>
                  </a:lnTo>
                  <a:lnTo>
                    <a:pt x="272" y="10"/>
                  </a:lnTo>
                  <a:lnTo>
                    <a:pt x="277" y="8"/>
                  </a:lnTo>
                  <a:lnTo>
                    <a:pt x="282" y="7"/>
                  </a:lnTo>
                  <a:lnTo>
                    <a:pt x="288" y="5"/>
                  </a:lnTo>
                  <a:lnTo>
                    <a:pt x="290" y="4"/>
                  </a:lnTo>
                  <a:lnTo>
                    <a:pt x="292" y="2"/>
                  </a:lnTo>
                  <a:lnTo>
                    <a:pt x="295" y="0"/>
                  </a:lnTo>
                  <a:lnTo>
                    <a:pt x="298" y="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6" name="Freeform 46">
              <a:extLst>
                <a:ext uri="{FF2B5EF4-FFF2-40B4-BE49-F238E27FC236}">
                  <a16:creationId xmlns:a16="http://schemas.microsoft.com/office/drawing/2014/main" id="{BB358F89-860D-4A29-A072-336F254EB282}"/>
                </a:ext>
              </a:extLst>
            </p:cNvPr>
            <p:cNvSpPr>
              <a:spLocks/>
            </p:cNvSpPr>
            <p:nvPr/>
          </p:nvSpPr>
          <p:spPr bwMode="auto">
            <a:xfrm>
              <a:off x="4300" y="2245"/>
              <a:ext cx="58" cy="55"/>
            </a:xfrm>
            <a:custGeom>
              <a:avLst/>
              <a:gdLst>
                <a:gd name="T0" fmla="*/ 115 w 115"/>
                <a:gd name="T1" fmla="*/ 46 h 111"/>
                <a:gd name="T2" fmla="*/ 115 w 115"/>
                <a:gd name="T3" fmla="*/ 57 h 111"/>
                <a:gd name="T4" fmla="*/ 112 w 115"/>
                <a:gd name="T5" fmla="*/ 69 h 111"/>
                <a:gd name="T6" fmla="*/ 107 w 115"/>
                <a:gd name="T7" fmla="*/ 81 h 111"/>
                <a:gd name="T8" fmla="*/ 100 w 115"/>
                <a:gd name="T9" fmla="*/ 90 h 111"/>
                <a:gd name="T10" fmla="*/ 92 w 115"/>
                <a:gd name="T11" fmla="*/ 95 h 111"/>
                <a:gd name="T12" fmla="*/ 83 w 115"/>
                <a:gd name="T13" fmla="*/ 100 h 111"/>
                <a:gd name="T14" fmla="*/ 73 w 115"/>
                <a:gd name="T15" fmla="*/ 104 h 111"/>
                <a:gd name="T16" fmla="*/ 63 w 115"/>
                <a:gd name="T17" fmla="*/ 107 h 111"/>
                <a:gd name="T18" fmla="*/ 53 w 115"/>
                <a:gd name="T19" fmla="*/ 110 h 111"/>
                <a:gd name="T20" fmla="*/ 43 w 115"/>
                <a:gd name="T21" fmla="*/ 111 h 111"/>
                <a:gd name="T22" fmla="*/ 31 w 115"/>
                <a:gd name="T23" fmla="*/ 110 h 111"/>
                <a:gd name="T24" fmla="*/ 21 w 115"/>
                <a:gd name="T25" fmla="*/ 107 h 111"/>
                <a:gd name="T26" fmla="*/ 14 w 115"/>
                <a:gd name="T27" fmla="*/ 102 h 111"/>
                <a:gd name="T28" fmla="*/ 10 w 115"/>
                <a:gd name="T29" fmla="*/ 95 h 111"/>
                <a:gd name="T30" fmla="*/ 8 w 115"/>
                <a:gd name="T31" fmla="*/ 87 h 111"/>
                <a:gd name="T32" fmla="*/ 6 w 115"/>
                <a:gd name="T33" fmla="*/ 77 h 111"/>
                <a:gd name="T34" fmla="*/ 5 w 115"/>
                <a:gd name="T35" fmla="*/ 80 h 111"/>
                <a:gd name="T36" fmla="*/ 5 w 115"/>
                <a:gd name="T37" fmla="*/ 75 h 111"/>
                <a:gd name="T38" fmla="*/ 3 w 115"/>
                <a:gd name="T39" fmla="*/ 68 h 111"/>
                <a:gd name="T40" fmla="*/ 2 w 115"/>
                <a:gd name="T41" fmla="*/ 62 h 111"/>
                <a:gd name="T42" fmla="*/ 0 w 115"/>
                <a:gd name="T43" fmla="*/ 59 h 111"/>
                <a:gd name="T44" fmla="*/ 3 w 115"/>
                <a:gd name="T45" fmla="*/ 56 h 111"/>
                <a:gd name="T46" fmla="*/ 3 w 115"/>
                <a:gd name="T47" fmla="*/ 47 h 111"/>
                <a:gd name="T48" fmla="*/ 6 w 115"/>
                <a:gd name="T49" fmla="*/ 38 h 111"/>
                <a:gd name="T50" fmla="*/ 10 w 115"/>
                <a:gd name="T51" fmla="*/ 30 h 111"/>
                <a:gd name="T52" fmla="*/ 17 w 115"/>
                <a:gd name="T53" fmla="*/ 22 h 111"/>
                <a:gd name="T54" fmla="*/ 22 w 115"/>
                <a:gd name="T55" fmla="*/ 17 h 111"/>
                <a:gd name="T56" fmla="*/ 26 w 115"/>
                <a:gd name="T57" fmla="*/ 14 h 111"/>
                <a:gd name="T58" fmla="*/ 33 w 115"/>
                <a:gd name="T59" fmla="*/ 11 h 111"/>
                <a:gd name="T60" fmla="*/ 39 w 115"/>
                <a:gd name="T61" fmla="*/ 8 h 111"/>
                <a:gd name="T62" fmla="*/ 46 w 115"/>
                <a:gd name="T63" fmla="*/ 6 h 111"/>
                <a:gd name="T64" fmla="*/ 52 w 115"/>
                <a:gd name="T65" fmla="*/ 5 h 111"/>
                <a:gd name="T66" fmla="*/ 58 w 115"/>
                <a:gd name="T67" fmla="*/ 2 h 111"/>
                <a:gd name="T68" fmla="*/ 62 w 115"/>
                <a:gd name="T69" fmla="*/ 0 h 111"/>
                <a:gd name="T70" fmla="*/ 71 w 115"/>
                <a:gd name="T71" fmla="*/ 2 h 111"/>
                <a:gd name="T72" fmla="*/ 81 w 115"/>
                <a:gd name="T73" fmla="*/ 6 h 111"/>
                <a:gd name="T74" fmla="*/ 89 w 115"/>
                <a:gd name="T75" fmla="*/ 11 h 111"/>
                <a:gd name="T76" fmla="*/ 96 w 115"/>
                <a:gd name="T77" fmla="*/ 16 h 111"/>
                <a:gd name="T78" fmla="*/ 102 w 115"/>
                <a:gd name="T79" fmla="*/ 23 h 111"/>
                <a:gd name="T80" fmla="*/ 107 w 115"/>
                <a:gd name="T81" fmla="*/ 31 h 111"/>
                <a:gd name="T82" fmla="*/ 112 w 115"/>
                <a:gd name="T83" fmla="*/ 38 h 111"/>
                <a:gd name="T84" fmla="*/ 115 w 115"/>
                <a:gd name="T85" fmla="*/ 46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111"/>
                <a:gd name="T131" fmla="*/ 115 w 115"/>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111">
                  <a:moveTo>
                    <a:pt x="115" y="46"/>
                  </a:moveTo>
                  <a:lnTo>
                    <a:pt x="115" y="57"/>
                  </a:lnTo>
                  <a:lnTo>
                    <a:pt x="112" y="69"/>
                  </a:lnTo>
                  <a:lnTo>
                    <a:pt x="107" y="81"/>
                  </a:lnTo>
                  <a:lnTo>
                    <a:pt x="100" y="90"/>
                  </a:lnTo>
                  <a:lnTo>
                    <a:pt x="92" y="95"/>
                  </a:lnTo>
                  <a:lnTo>
                    <a:pt x="83" y="100"/>
                  </a:lnTo>
                  <a:lnTo>
                    <a:pt x="73" y="104"/>
                  </a:lnTo>
                  <a:lnTo>
                    <a:pt x="63" y="107"/>
                  </a:lnTo>
                  <a:lnTo>
                    <a:pt x="53" y="110"/>
                  </a:lnTo>
                  <a:lnTo>
                    <a:pt x="43" y="111"/>
                  </a:lnTo>
                  <a:lnTo>
                    <a:pt x="31" y="110"/>
                  </a:lnTo>
                  <a:lnTo>
                    <a:pt x="21" y="107"/>
                  </a:lnTo>
                  <a:lnTo>
                    <a:pt x="14" y="102"/>
                  </a:lnTo>
                  <a:lnTo>
                    <a:pt x="10" y="95"/>
                  </a:lnTo>
                  <a:lnTo>
                    <a:pt x="8" y="87"/>
                  </a:lnTo>
                  <a:lnTo>
                    <a:pt x="6" y="77"/>
                  </a:lnTo>
                  <a:lnTo>
                    <a:pt x="5" y="80"/>
                  </a:lnTo>
                  <a:lnTo>
                    <a:pt x="5" y="75"/>
                  </a:lnTo>
                  <a:lnTo>
                    <a:pt x="3" y="68"/>
                  </a:lnTo>
                  <a:lnTo>
                    <a:pt x="2" y="62"/>
                  </a:lnTo>
                  <a:lnTo>
                    <a:pt x="0" y="59"/>
                  </a:lnTo>
                  <a:lnTo>
                    <a:pt x="3" y="56"/>
                  </a:lnTo>
                  <a:lnTo>
                    <a:pt x="3" y="47"/>
                  </a:lnTo>
                  <a:lnTo>
                    <a:pt x="6" y="38"/>
                  </a:lnTo>
                  <a:lnTo>
                    <a:pt x="10" y="30"/>
                  </a:lnTo>
                  <a:lnTo>
                    <a:pt x="17" y="22"/>
                  </a:lnTo>
                  <a:lnTo>
                    <a:pt x="22" y="17"/>
                  </a:lnTo>
                  <a:lnTo>
                    <a:pt x="26" y="14"/>
                  </a:lnTo>
                  <a:lnTo>
                    <a:pt x="33" y="11"/>
                  </a:lnTo>
                  <a:lnTo>
                    <a:pt x="39" y="8"/>
                  </a:lnTo>
                  <a:lnTo>
                    <a:pt x="46" y="6"/>
                  </a:lnTo>
                  <a:lnTo>
                    <a:pt x="52" y="5"/>
                  </a:lnTo>
                  <a:lnTo>
                    <a:pt x="58" y="2"/>
                  </a:lnTo>
                  <a:lnTo>
                    <a:pt x="62" y="0"/>
                  </a:lnTo>
                  <a:lnTo>
                    <a:pt x="71" y="2"/>
                  </a:lnTo>
                  <a:lnTo>
                    <a:pt x="81" y="6"/>
                  </a:lnTo>
                  <a:lnTo>
                    <a:pt x="89" y="11"/>
                  </a:lnTo>
                  <a:lnTo>
                    <a:pt x="96" y="16"/>
                  </a:lnTo>
                  <a:lnTo>
                    <a:pt x="102" y="23"/>
                  </a:lnTo>
                  <a:lnTo>
                    <a:pt x="107" y="31"/>
                  </a:lnTo>
                  <a:lnTo>
                    <a:pt x="112" y="38"/>
                  </a:lnTo>
                  <a:lnTo>
                    <a:pt x="11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7" name="Freeform 47">
              <a:extLst>
                <a:ext uri="{FF2B5EF4-FFF2-40B4-BE49-F238E27FC236}">
                  <a16:creationId xmlns:a16="http://schemas.microsoft.com/office/drawing/2014/main" id="{5A1163CB-CF6B-48EC-9AB5-DD929A5BC759}"/>
                </a:ext>
              </a:extLst>
            </p:cNvPr>
            <p:cNvSpPr>
              <a:spLocks/>
            </p:cNvSpPr>
            <p:nvPr/>
          </p:nvSpPr>
          <p:spPr bwMode="auto">
            <a:xfrm>
              <a:off x="4307" y="2251"/>
              <a:ext cx="45" cy="43"/>
            </a:xfrm>
            <a:custGeom>
              <a:avLst/>
              <a:gdLst>
                <a:gd name="T0" fmla="*/ 89 w 89"/>
                <a:gd name="T1" fmla="*/ 36 h 85"/>
                <a:gd name="T2" fmla="*/ 88 w 89"/>
                <a:gd name="T3" fmla="*/ 36 h 85"/>
                <a:gd name="T4" fmla="*/ 88 w 89"/>
                <a:gd name="T5" fmla="*/ 45 h 85"/>
                <a:gd name="T6" fmla="*/ 85 w 89"/>
                <a:gd name="T7" fmla="*/ 55 h 85"/>
                <a:gd name="T8" fmla="*/ 79 w 89"/>
                <a:gd name="T9" fmla="*/ 66 h 85"/>
                <a:gd name="T10" fmla="*/ 72 w 89"/>
                <a:gd name="T11" fmla="*/ 74 h 85"/>
                <a:gd name="T12" fmla="*/ 64 w 89"/>
                <a:gd name="T13" fmla="*/ 77 h 85"/>
                <a:gd name="T14" fmla="*/ 56 w 89"/>
                <a:gd name="T15" fmla="*/ 81 h 85"/>
                <a:gd name="T16" fmla="*/ 49 w 89"/>
                <a:gd name="T17" fmla="*/ 83 h 85"/>
                <a:gd name="T18" fmla="*/ 41 w 89"/>
                <a:gd name="T19" fmla="*/ 85 h 85"/>
                <a:gd name="T20" fmla="*/ 33 w 89"/>
                <a:gd name="T21" fmla="*/ 85 h 85"/>
                <a:gd name="T22" fmla="*/ 25 w 89"/>
                <a:gd name="T23" fmla="*/ 85 h 85"/>
                <a:gd name="T24" fmla="*/ 17 w 89"/>
                <a:gd name="T25" fmla="*/ 82 h 85"/>
                <a:gd name="T26" fmla="*/ 9 w 89"/>
                <a:gd name="T27" fmla="*/ 77 h 85"/>
                <a:gd name="T28" fmla="*/ 5 w 89"/>
                <a:gd name="T29" fmla="*/ 64 h 85"/>
                <a:gd name="T30" fmla="*/ 1 w 89"/>
                <a:gd name="T31" fmla="*/ 53 h 85"/>
                <a:gd name="T32" fmla="*/ 0 w 89"/>
                <a:gd name="T33" fmla="*/ 40 h 85"/>
                <a:gd name="T34" fmla="*/ 5 w 89"/>
                <a:gd name="T35" fmla="*/ 29 h 85"/>
                <a:gd name="T36" fmla="*/ 9 w 89"/>
                <a:gd name="T37" fmla="*/ 23 h 85"/>
                <a:gd name="T38" fmla="*/ 13 w 89"/>
                <a:gd name="T39" fmla="*/ 18 h 85"/>
                <a:gd name="T40" fmla="*/ 18 w 89"/>
                <a:gd name="T41" fmla="*/ 14 h 85"/>
                <a:gd name="T42" fmla="*/ 24 w 89"/>
                <a:gd name="T43" fmla="*/ 10 h 85"/>
                <a:gd name="T44" fmla="*/ 31 w 89"/>
                <a:gd name="T45" fmla="*/ 7 h 85"/>
                <a:gd name="T46" fmla="*/ 38 w 89"/>
                <a:gd name="T47" fmla="*/ 4 h 85"/>
                <a:gd name="T48" fmla="*/ 45 w 89"/>
                <a:gd name="T49" fmla="*/ 2 h 85"/>
                <a:gd name="T50" fmla="*/ 51 w 89"/>
                <a:gd name="T51" fmla="*/ 0 h 85"/>
                <a:gd name="T52" fmla="*/ 58 w 89"/>
                <a:gd name="T53" fmla="*/ 3 h 85"/>
                <a:gd name="T54" fmla="*/ 64 w 89"/>
                <a:gd name="T55" fmla="*/ 6 h 85"/>
                <a:gd name="T56" fmla="*/ 70 w 89"/>
                <a:gd name="T57" fmla="*/ 9 h 85"/>
                <a:gd name="T58" fmla="*/ 76 w 89"/>
                <a:gd name="T59" fmla="*/ 13 h 85"/>
                <a:gd name="T60" fmla="*/ 80 w 89"/>
                <a:gd name="T61" fmla="*/ 17 h 85"/>
                <a:gd name="T62" fmla="*/ 85 w 89"/>
                <a:gd name="T63" fmla="*/ 23 h 85"/>
                <a:gd name="T64" fmla="*/ 87 w 89"/>
                <a:gd name="T65" fmla="*/ 29 h 85"/>
                <a:gd name="T66" fmla="*/ 89 w 89"/>
                <a:gd name="T67" fmla="*/ 36 h 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9"/>
                <a:gd name="T103" fmla="*/ 0 h 85"/>
                <a:gd name="T104" fmla="*/ 89 w 89"/>
                <a:gd name="T105" fmla="*/ 85 h 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9" h="85">
                  <a:moveTo>
                    <a:pt x="89" y="36"/>
                  </a:moveTo>
                  <a:lnTo>
                    <a:pt x="88" y="36"/>
                  </a:lnTo>
                  <a:lnTo>
                    <a:pt x="88" y="45"/>
                  </a:lnTo>
                  <a:lnTo>
                    <a:pt x="85" y="55"/>
                  </a:lnTo>
                  <a:lnTo>
                    <a:pt x="79" y="66"/>
                  </a:lnTo>
                  <a:lnTo>
                    <a:pt x="72" y="74"/>
                  </a:lnTo>
                  <a:lnTo>
                    <a:pt x="64" y="77"/>
                  </a:lnTo>
                  <a:lnTo>
                    <a:pt x="56" y="81"/>
                  </a:lnTo>
                  <a:lnTo>
                    <a:pt x="49" y="83"/>
                  </a:lnTo>
                  <a:lnTo>
                    <a:pt x="41" y="85"/>
                  </a:lnTo>
                  <a:lnTo>
                    <a:pt x="33" y="85"/>
                  </a:lnTo>
                  <a:lnTo>
                    <a:pt x="25" y="85"/>
                  </a:lnTo>
                  <a:lnTo>
                    <a:pt x="17" y="82"/>
                  </a:lnTo>
                  <a:lnTo>
                    <a:pt x="9" y="77"/>
                  </a:lnTo>
                  <a:lnTo>
                    <a:pt x="5" y="64"/>
                  </a:lnTo>
                  <a:lnTo>
                    <a:pt x="1" y="53"/>
                  </a:lnTo>
                  <a:lnTo>
                    <a:pt x="0" y="40"/>
                  </a:lnTo>
                  <a:lnTo>
                    <a:pt x="5" y="29"/>
                  </a:lnTo>
                  <a:lnTo>
                    <a:pt x="9" y="23"/>
                  </a:lnTo>
                  <a:lnTo>
                    <a:pt x="13" y="18"/>
                  </a:lnTo>
                  <a:lnTo>
                    <a:pt x="18" y="14"/>
                  </a:lnTo>
                  <a:lnTo>
                    <a:pt x="24" y="10"/>
                  </a:lnTo>
                  <a:lnTo>
                    <a:pt x="31" y="7"/>
                  </a:lnTo>
                  <a:lnTo>
                    <a:pt x="38" y="4"/>
                  </a:lnTo>
                  <a:lnTo>
                    <a:pt x="45" y="2"/>
                  </a:lnTo>
                  <a:lnTo>
                    <a:pt x="51" y="0"/>
                  </a:lnTo>
                  <a:lnTo>
                    <a:pt x="58" y="3"/>
                  </a:lnTo>
                  <a:lnTo>
                    <a:pt x="64" y="6"/>
                  </a:lnTo>
                  <a:lnTo>
                    <a:pt x="70" y="9"/>
                  </a:lnTo>
                  <a:lnTo>
                    <a:pt x="76" y="13"/>
                  </a:lnTo>
                  <a:lnTo>
                    <a:pt x="80" y="17"/>
                  </a:lnTo>
                  <a:lnTo>
                    <a:pt x="85" y="23"/>
                  </a:lnTo>
                  <a:lnTo>
                    <a:pt x="87" y="29"/>
                  </a:lnTo>
                  <a:lnTo>
                    <a:pt x="8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8" name="Freeform 48">
              <a:extLst>
                <a:ext uri="{FF2B5EF4-FFF2-40B4-BE49-F238E27FC236}">
                  <a16:creationId xmlns:a16="http://schemas.microsoft.com/office/drawing/2014/main" id="{6E238849-75A4-4FA8-BAA1-0059FC107BDB}"/>
                </a:ext>
              </a:extLst>
            </p:cNvPr>
            <p:cNvSpPr>
              <a:spLocks/>
            </p:cNvSpPr>
            <p:nvPr/>
          </p:nvSpPr>
          <p:spPr bwMode="auto">
            <a:xfrm>
              <a:off x="3570" y="2257"/>
              <a:ext cx="68" cy="61"/>
            </a:xfrm>
            <a:custGeom>
              <a:avLst/>
              <a:gdLst>
                <a:gd name="T0" fmla="*/ 136 w 137"/>
                <a:gd name="T1" fmla="*/ 38 h 121"/>
                <a:gd name="T2" fmla="*/ 137 w 137"/>
                <a:gd name="T3" fmla="*/ 55 h 121"/>
                <a:gd name="T4" fmla="*/ 135 w 137"/>
                <a:gd name="T5" fmla="*/ 70 h 121"/>
                <a:gd name="T6" fmla="*/ 129 w 137"/>
                <a:gd name="T7" fmla="*/ 84 h 121"/>
                <a:gd name="T8" fmla="*/ 120 w 137"/>
                <a:gd name="T9" fmla="*/ 96 h 121"/>
                <a:gd name="T10" fmla="*/ 113 w 137"/>
                <a:gd name="T11" fmla="*/ 103 h 121"/>
                <a:gd name="T12" fmla="*/ 104 w 137"/>
                <a:gd name="T13" fmla="*/ 109 h 121"/>
                <a:gd name="T14" fmla="*/ 92 w 137"/>
                <a:gd name="T15" fmla="*/ 114 h 121"/>
                <a:gd name="T16" fmla="*/ 82 w 137"/>
                <a:gd name="T17" fmla="*/ 117 h 121"/>
                <a:gd name="T18" fmla="*/ 69 w 137"/>
                <a:gd name="T19" fmla="*/ 119 h 121"/>
                <a:gd name="T20" fmla="*/ 57 w 137"/>
                <a:gd name="T21" fmla="*/ 121 h 121"/>
                <a:gd name="T22" fmla="*/ 44 w 137"/>
                <a:gd name="T23" fmla="*/ 119 h 121"/>
                <a:gd name="T24" fmla="*/ 33 w 137"/>
                <a:gd name="T25" fmla="*/ 117 h 121"/>
                <a:gd name="T26" fmla="*/ 20 w 137"/>
                <a:gd name="T27" fmla="*/ 107 h 121"/>
                <a:gd name="T28" fmla="*/ 11 w 137"/>
                <a:gd name="T29" fmla="*/ 93 h 121"/>
                <a:gd name="T30" fmla="*/ 4 w 137"/>
                <a:gd name="T31" fmla="*/ 78 h 121"/>
                <a:gd name="T32" fmla="*/ 0 w 137"/>
                <a:gd name="T33" fmla="*/ 61 h 121"/>
                <a:gd name="T34" fmla="*/ 3 w 137"/>
                <a:gd name="T35" fmla="*/ 44 h 121"/>
                <a:gd name="T36" fmla="*/ 9 w 137"/>
                <a:gd name="T37" fmla="*/ 32 h 121"/>
                <a:gd name="T38" fmla="*/ 19 w 137"/>
                <a:gd name="T39" fmla="*/ 20 h 121"/>
                <a:gd name="T40" fmla="*/ 29 w 137"/>
                <a:gd name="T41" fmla="*/ 10 h 121"/>
                <a:gd name="T42" fmla="*/ 39 w 137"/>
                <a:gd name="T43" fmla="*/ 6 h 121"/>
                <a:gd name="T44" fmla="*/ 49 w 137"/>
                <a:gd name="T45" fmla="*/ 3 h 121"/>
                <a:gd name="T46" fmla="*/ 59 w 137"/>
                <a:gd name="T47" fmla="*/ 1 h 121"/>
                <a:gd name="T48" fmla="*/ 68 w 137"/>
                <a:gd name="T49" fmla="*/ 0 h 121"/>
                <a:gd name="T50" fmla="*/ 77 w 137"/>
                <a:gd name="T51" fmla="*/ 0 h 121"/>
                <a:gd name="T52" fmla="*/ 88 w 137"/>
                <a:gd name="T53" fmla="*/ 1 h 121"/>
                <a:gd name="T54" fmla="*/ 98 w 137"/>
                <a:gd name="T55" fmla="*/ 3 h 121"/>
                <a:gd name="T56" fmla="*/ 109 w 137"/>
                <a:gd name="T57" fmla="*/ 8 h 121"/>
                <a:gd name="T58" fmla="*/ 118 w 137"/>
                <a:gd name="T59" fmla="*/ 13 h 121"/>
                <a:gd name="T60" fmla="*/ 125 w 137"/>
                <a:gd name="T61" fmla="*/ 20 h 121"/>
                <a:gd name="T62" fmla="*/ 130 w 137"/>
                <a:gd name="T63" fmla="*/ 30 h 121"/>
                <a:gd name="T64" fmla="*/ 136 w 137"/>
                <a:gd name="T65" fmla="*/ 38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
                <a:gd name="T100" fmla="*/ 0 h 121"/>
                <a:gd name="T101" fmla="*/ 137 w 137"/>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 h="121">
                  <a:moveTo>
                    <a:pt x="136" y="38"/>
                  </a:moveTo>
                  <a:lnTo>
                    <a:pt x="137" y="55"/>
                  </a:lnTo>
                  <a:lnTo>
                    <a:pt x="135" y="70"/>
                  </a:lnTo>
                  <a:lnTo>
                    <a:pt x="129" y="84"/>
                  </a:lnTo>
                  <a:lnTo>
                    <a:pt x="120" y="96"/>
                  </a:lnTo>
                  <a:lnTo>
                    <a:pt x="113" y="103"/>
                  </a:lnTo>
                  <a:lnTo>
                    <a:pt x="104" y="109"/>
                  </a:lnTo>
                  <a:lnTo>
                    <a:pt x="92" y="114"/>
                  </a:lnTo>
                  <a:lnTo>
                    <a:pt x="82" y="117"/>
                  </a:lnTo>
                  <a:lnTo>
                    <a:pt x="69" y="119"/>
                  </a:lnTo>
                  <a:lnTo>
                    <a:pt x="57" y="121"/>
                  </a:lnTo>
                  <a:lnTo>
                    <a:pt x="44" y="119"/>
                  </a:lnTo>
                  <a:lnTo>
                    <a:pt x="33" y="117"/>
                  </a:lnTo>
                  <a:lnTo>
                    <a:pt x="20" y="107"/>
                  </a:lnTo>
                  <a:lnTo>
                    <a:pt x="11" y="93"/>
                  </a:lnTo>
                  <a:lnTo>
                    <a:pt x="4" y="78"/>
                  </a:lnTo>
                  <a:lnTo>
                    <a:pt x="0" y="61"/>
                  </a:lnTo>
                  <a:lnTo>
                    <a:pt x="3" y="44"/>
                  </a:lnTo>
                  <a:lnTo>
                    <a:pt x="9" y="32"/>
                  </a:lnTo>
                  <a:lnTo>
                    <a:pt x="19" y="20"/>
                  </a:lnTo>
                  <a:lnTo>
                    <a:pt x="29" y="10"/>
                  </a:lnTo>
                  <a:lnTo>
                    <a:pt x="39" y="6"/>
                  </a:lnTo>
                  <a:lnTo>
                    <a:pt x="49" y="3"/>
                  </a:lnTo>
                  <a:lnTo>
                    <a:pt x="59" y="1"/>
                  </a:lnTo>
                  <a:lnTo>
                    <a:pt x="68" y="0"/>
                  </a:lnTo>
                  <a:lnTo>
                    <a:pt x="77" y="0"/>
                  </a:lnTo>
                  <a:lnTo>
                    <a:pt x="88" y="1"/>
                  </a:lnTo>
                  <a:lnTo>
                    <a:pt x="98" y="3"/>
                  </a:lnTo>
                  <a:lnTo>
                    <a:pt x="109" y="8"/>
                  </a:lnTo>
                  <a:lnTo>
                    <a:pt x="118" y="13"/>
                  </a:lnTo>
                  <a:lnTo>
                    <a:pt x="125" y="20"/>
                  </a:lnTo>
                  <a:lnTo>
                    <a:pt x="130" y="30"/>
                  </a:lnTo>
                  <a:lnTo>
                    <a:pt x="13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69" name="Freeform 49">
              <a:extLst>
                <a:ext uri="{FF2B5EF4-FFF2-40B4-BE49-F238E27FC236}">
                  <a16:creationId xmlns:a16="http://schemas.microsoft.com/office/drawing/2014/main" id="{B5810525-0DB1-41E4-AC61-B6CDD7E3B3B8}"/>
                </a:ext>
              </a:extLst>
            </p:cNvPr>
            <p:cNvSpPr>
              <a:spLocks/>
            </p:cNvSpPr>
            <p:nvPr/>
          </p:nvSpPr>
          <p:spPr bwMode="auto">
            <a:xfrm>
              <a:off x="3962" y="2260"/>
              <a:ext cx="143" cy="95"/>
            </a:xfrm>
            <a:custGeom>
              <a:avLst/>
              <a:gdLst>
                <a:gd name="T0" fmla="*/ 281 w 284"/>
                <a:gd name="T1" fmla="*/ 42 h 189"/>
                <a:gd name="T2" fmla="*/ 274 w 284"/>
                <a:gd name="T3" fmla="*/ 75 h 189"/>
                <a:gd name="T4" fmla="*/ 261 w 284"/>
                <a:gd name="T5" fmla="*/ 105 h 189"/>
                <a:gd name="T6" fmla="*/ 243 w 284"/>
                <a:gd name="T7" fmla="*/ 132 h 189"/>
                <a:gd name="T8" fmla="*/ 233 w 284"/>
                <a:gd name="T9" fmla="*/ 134 h 189"/>
                <a:gd name="T10" fmla="*/ 224 w 284"/>
                <a:gd name="T11" fmla="*/ 114 h 189"/>
                <a:gd name="T12" fmla="*/ 214 w 284"/>
                <a:gd name="T13" fmla="*/ 103 h 189"/>
                <a:gd name="T14" fmla="*/ 201 w 284"/>
                <a:gd name="T15" fmla="*/ 97 h 189"/>
                <a:gd name="T16" fmla="*/ 189 w 284"/>
                <a:gd name="T17" fmla="*/ 98 h 189"/>
                <a:gd name="T18" fmla="*/ 182 w 284"/>
                <a:gd name="T19" fmla="*/ 95 h 189"/>
                <a:gd name="T20" fmla="*/ 168 w 284"/>
                <a:gd name="T21" fmla="*/ 98 h 189"/>
                <a:gd name="T22" fmla="*/ 151 w 284"/>
                <a:gd name="T23" fmla="*/ 103 h 189"/>
                <a:gd name="T24" fmla="*/ 137 w 284"/>
                <a:gd name="T25" fmla="*/ 111 h 189"/>
                <a:gd name="T26" fmla="*/ 127 w 284"/>
                <a:gd name="T27" fmla="*/ 124 h 189"/>
                <a:gd name="T28" fmla="*/ 121 w 284"/>
                <a:gd name="T29" fmla="*/ 142 h 189"/>
                <a:gd name="T30" fmla="*/ 123 w 284"/>
                <a:gd name="T31" fmla="*/ 167 h 189"/>
                <a:gd name="T32" fmla="*/ 130 w 284"/>
                <a:gd name="T33" fmla="*/ 181 h 189"/>
                <a:gd name="T34" fmla="*/ 136 w 284"/>
                <a:gd name="T35" fmla="*/ 185 h 189"/>
                <a:gd name="T36" fmla="*/ 125 w 284"/>
                <a:gd name="T37" fmla="*/ 189 h 189"/>
                <a:gd name="T38" fmla="*/ 105 w 284"/>
                <a:gd name="T39" fmla="*/ 189 h 189"/>
                <a:gd name="T40" fmla="*/ 85 w 284"/>
                <a:gd name="T41" fmla="*/ 186 h 189"/>
                <a:gd name="T42" fmla="*/ 63 w 284"/>
                <a:gd name="T43" fmla="*/ 181 h 189"/>
                <a:gd name="T44" fmla="*/ 41 w 284"/>
                <a:gd name="T45" fmla="*/ 175 h 189"/>
                <a:gd name="T46" fmla="*/ 25 w 284"/>
                <a:gd name="T47" fmla="*/ 166 h 189"/>
                <a:gd name="T48" fmla="*/ 11 w 284"/>
                <a:gd name="T49" fmla="*/ 154 h 189"/>
                <a:gd name="T50" fmla="*/ 2 w 284"/>
                <a:gd name="T51" fmla="*/ 137 h 189"/>
                <a:gd name="T52" fmla="*/ 3 w 284"/>
                <a:gd name="T53" fmla="*/ 112 h 189"/>
                <a:gd name="T54" fmla="*/ 34 w 284"/>
                <a:gd name="T55" fmla="*/ 107 h 189"/>
                <a:gd name="T56" fmla="*/ 64 w 284"/>
                <a:gd name="T57" fmla="*/ 102 h 189"/>
                <a:gd name="T58" fmla="*/ 93 w 284"/>
                <a:gd name="T59" fmla="*/ 94 h 189"/>
                <a:gd name="T60" fmla="*/ 122 w 284"/>
                <a:gd name="T61" fmla="*/ 83 h 189"/>
                <a:gd name="T62" fmla="*/ 148 w 284"/>
                <a:gd name="T63" fmla="*/ 71 h 189"/>
                <a:gd name="T64" fmla="*/ 175 w 284"/>
                <a:gd name="T65" fmla="*/ 57 h 189"/>
                <a:gd name="T66" fmla="*/ 200 w 284"/>
                <a:gd name="T67" fmla="*/ 41 h 189"/>
                <a:gd name="T68" fmla="*/ 224 w 284"/>
                <a:gd name="T69" fmla="*/ 22 h 189"/>
                <a:gd name="T70" fmla="*/ 236 w 284"/>
                <a:gd name="T71" fmla="*/ 13 h 189"/>
                <a:gd name="T72" fmla="*/ 249 w 284"/>
                <a:gd name="T73" fmla="*/ 4 h 189"/>
                <a:gd name="T74" fmla="*/ 261 w 284"/>
                <a:gd name="T75" fmla="*/ 0 h 189"/>
                <a:gd name="T76" fmla="*/ 275 w 284"/>
                <a:gd name="T77" fmla="*/ 10 h 1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
                <a:gd name="T118" fmla="*/ 0 h 189"/>
                <a:gd name="T119" fmla="*/ 284 w 284"/>
                <a:gd name="T120" fmla="*/ 189 h 18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 h="189">
                  <a:moveTo>
                    <a:pt x="284" y="23"/>
                  </a:moveTo>
                  <a:lnTo>
                    <a:pt x="281" y="42"/>
                  </a:lnTo>
                  <a:lnTo>
                    <a:pt x="277" y="59"/>
                  </a:lnTo>
                  <a:lnTo>
                    <a:pt x="274" y="75"/>
                  </a:lnTo>
                  <a:lnTo>
                    <a:pt x="268" y="91"/>
                  </a:lnTo>
                  <a:lnTo>
                    <a:pt x="261" y="105"/>
                  </a:lnTo>
                  <a:lnTo>
                    <a:pt x="253" y="119"/>
                  </a:lnTo>
                  <a:lnTo>
                    <a:pt x="243" y="132"/>
                  </a:lnTo>
                  <a:lnTo>
                    <a:pt x="229" y="143"/>
                  </a:lnTo>
                  <a:lnTo>
                    <a:pt x="233" y="134"/>
                  </a:lnTo>
                  <a:lnTo>
                    <a:pt x="230" y="124"/>
                  </a:lnTo>
                  <a:lnTo>
                    <a:pt x="224" y="114"/>
                  </a:lnTo>
                  <a:lnTo>
                    <a:pt x="220" y="106"/>
                  </a:lnTo>
                  <a:lnTo>
                    <a:pt x="214" y="103"/>
                  </a:lnTo>
                  <a:lnTo>
                    <a:pt x="208" y="99"/>
                  </a:lnTo>
                  <a:lnTo>
                    <a:pt x="201" y="97"/>
                  </a:lnTo>
                  <a:lnTo>
                    <a:pt x="194" y="96"/>
                  </a:lnTo>
                  <a:lnTo>
                    <a:pt x="189" y="98"/>
                  </a:lnTo>
                  <a:lnTo>
                    <a:pt x="185" y="97"/>
                  </a:lnTo>
                  <a:lnTo>
                    <a:pt x="182" y="95"/>
                  </a:lnTo>
                  <a:lnTo>
                    <a:pt x="177" y="96"/>
                  </a:lnTo>
                  <a:lnTo>
                    <a:pt x="168" y="98"/>
                  </a:lnTo>
                  <a:lnTo>
                    <a:pt x="160" y="101"/>
                  </a:lnTo>
                  <a:lnTo>
                    <a:pt x="151" y="103"/>
                  </a:lnTo>
                  <a:lnTo>
                    <a:pt x="144" y="106"/>
                  </a:lnTo>
                  <a:lnTo>
                    <a:pt x="137" y="111"/>
                  </a:lnTo>
                  <a:lnTo>
                    <a:pt x="131" y="117"/>
                  </a:lnTo>
                  <a:lnTo>
                    <a:pt x="127" y="124"/>
                  </a:lnTo>
                  <a:lnTo>
                    <a:pt x="123" y="132"/>
                  </a:lnTo>
                  <a:lnTo>
                    <a:pt x="121" y="142"/>
                  </a:lnTo>
                  <a:lnTo>
                    <a:pt x="121" y="155"/>
                  </a:lnTo>
                  <a:lnTo>
                    <a:pt x="123" y="167"/>
                  </a:lnTo>
                  <a:lnTo>
                    <a:pt x="130" y="177"/>
                  </a:lnTo>
                  <a:lnTo>
                    <a:pt x="130" y="181"/>
                  </a:lnTo>
                  <a:lnTo>
                    <a:pt x="132" y="184"/>
                  </a:lnTo>
                  <a:lnTo>
                    <a:pt x="136" y="185"/>
                  </a:lnTo>
                  <a:lnTo>
                    <a:pt x="138" y="187"/>
                  </a:lnTo>
                  <a:lnTo>
                    <a:pt x="125" y="189"/>
                  </a:lnTo>
                  <a:lnTo>
                    <a:pt x="115" y="189"/>
                  </a:lnTo>
                  <a:lnTo>
                    <a:pt x="105" y="189"/>
                  </a:lnTo>
                  <a:lnTo>
                    <a:pt x="95" y="188"/>
                  </a:lnTo>
                  <a:lnTo>
                    <a:pt x="85" y="186"/>
                  </a:lnTo>
                  <a:lnTo>
                    <a:pt x="75" y="184"/>
                  </a:lnTo>
                  <a:lnTo>
                    <a:pt x="63" y="181"/>
                  </a:lnTo>
                  <a:lnTo>
                    <a:pt x="51" y="179"/>
                  </a:lnTo>
                  <a:lnTo>
                    <a:pt x="41" y="175"/>
                  </a:lnTo>
                  <a:lnTo>
                    <a:pt x="33" y="172"/>
                  </a:lnTo>
                  <a:lnTo>
                    <a:pt x="25" y="166"/>
                  </a:lnTo>
                  <a:lnTo>
                    <a:pt x="18" y="160"/>
                  </a:lnTo>
                  <a:lnTo>
                    <a:pt x="11" y="154"/>
                  </a:lnTo>
                  <a:lnTo>
                    <a:pt x="7" y="145"/>
                  </a:lnTo>
                  <a:lnTo>
                    <a:pt x="2" y="137"/>
                  </a:lnTo>
                  <a:lnTo>
                    <a:pt x="0" y="129"/>
                  </a:lnTo>
                  <a:lnTo>
                    <a:pt x="3" y="112"/>
                  </a:lnTo>
                  <a:lnTo>
                    <a:pt x="19" y="110"/>
                  </a:lnTo>
                  <a:lnTo>
                    <a:pt x="34" y="107"/>
                  </a:lnTo>
                  <a:lnTo>
                    <a:pt x="49" y="105"/>
                  </a:lnTo>
                  <a:lnTo>
                    <a:pt x="64" y="102"/>
                  </a:lnTo>
                  <a:lnTo>
                    <a:pt x="79" y="97"/>
                  </a:lnTo>
                  <a:lnTo>
                    <a:pt x="93" y="94"/>
                  </a:lnTo>
                  <a:lnTo>
                    <a:pt x="108" y="88"/>
                  </a:lnTo>
                  <a:lnTo>
                    <a:pt x="122" y="83"/>
                  </a:lnTo>
                  <a:lnTo>
                    <a:pt x="136" y="78"/>
                  </a:lnTo>
                  <a:lnTo>
                    <a:pt x="148" y="71"/>
                  </a:lnTo>
                  <a:lnTo>
                    <a:pt x="162" y="64"/>
                  </a:lnTo>
                  <a:lnTo>
                    <a:pt x="175" y="57"/>
                  </a:lnTo>
                  <a:lnTo>
                    <a:pt x="188" y="49"/>
                  </a:lnTo>
                  <a:lnTo>
                    <a:pt x="200" y="41"/>
                  </a:lnTo>
                  <a:lnTo>
                    <a:pt x="213" y="31"/>
                  </a:lnTo>
                  <a:lnTo>
                    <a:pt x="224" y="22"/>
                  </a:lnTo>
                  <a:lnTo>
                    <a:pt x="230" y="18"/>
                  </a:lnTo>
                  <a:lnTo>
                    <a:pt x="236" y="13"/>
                  </a:lnTo>
                  <a:lnTo>
                    <a:pt x="242" y="7"/>
                  </a:lnTo>
                  <a:lnTo>
                    <a:pt x="249" y="4"/>
                  </a:lnTo>
                  <a:lnTo>
                    <a:pt x="254" y="0"/>
                  </a:lnTo>
                  <a:lnTo>
                    <a:pt x="261" y="0"/>
                  </a:lnTo>
                  <a:lnTo>
                    <a:pt x="268" y="3"/>
                  </a:lnTo>
                  <a:lnTo>
                    <a:pt x="275" y="10"/>
                  </a:lnTo>
                  <a:lnTo>
                    <a:pt x="284" y="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0" name="Freeform 50">
              <a:extLst>
                <a:ext uri="{FF2B5EF4-FFF2-40B4-BE49-F238E27FC236}">
                  <a16:creationId xmlns:a16="http://schemas.microsoft.com/office/drawing/2014/main" id="{C22F18DA-E723-4F61-8E47-952B313E24E3}"/>
                </a:ext>
              </a:extLst>
            </p:cNvPr>
            <p:cNvSpPr>
              <a:spLocks/>
            </p:cNvSpPr>
            <p:nvPr/>
          </p:nvSpPr>
          <p:spPr bwMode="auto">
            <a:xfrm>
              <a:off x="3576" y="2265"/>
              <a:ext cx="56" cy="45"/>
            </a:xfrm>
            <a:custGeom>
              <a:avLst/>
              <a:gdLst>
                <a:gd name="T0" fmla="*/ 111 w 112"/>
                <a:gd name="T1" fmla="*/ 20 h 88"/>
                <a:gd name="T2" fmla="*/ 112 w 112"/>
                <a:gd name="T3" fmla="*/ 40 h 88"/>
                <a:gd name="T4" fmla="*/ 106 w 112"/>
                <a:gd name="T5" fmla="*/ 56 h 88"/>
                <a:gd name="T6" fmla="*/ 96 w 112"/>
                <a:gd name="T7" fmla="*/ 69 h 88"/>
                <a:gd name="T8" fmla="*/ 83 w 112"/>
                <a:gd name="T9" fmla="*/ 79 h 88"/>
                <a:gd name="T10" fmla="*/ 75 w 112"/>
                <a:gd name="T11" fmla="*/ 83 h 88"/>
                <a:gd name="T12" fmla="*/ 67 w 112"/>
                <a:gd name="T13" fmla="*/ 85 h 88"/>
                <a:gd name="T14" fmla="*/ 59 w 112"/>
                <a:gd name="T15" fmla="*/ 87 h 88"/>
                <a:gd name="T16" fmla="*/ 52 w 112"/>
                <a:gd name="T17" fmla="*/ 88 h 88"/>
                <a:gd name="T18" fmla="*/ 44 w 112"/>
                <a:gd name="T19" fmla="*/ 88 h 88"/>
                <a:gd name="T20" fmla="*/ 36 w 112"/>
                <a:gd name="T21" fmla="*/ 88 h 88"/>
                <a:gd name="T22" fmla="*/ 28 w 112"/>
                <a:gd name="T23" fmla="*/ 87 h 88"/>
                <a:gd name="T24" fmla="*/ 20 w 112"/>
                <a:gd name="T25" fmla="*/ 85 h 88"/>
                <a:gd name="T26" fmla="*/ 11 w 112"/>
                <a:gd name="T27" fmla="*/ 77 h 88"/>
                <a:gd name="T28" fmla="*/ 7 w 112"/>
                <a:gd name="T29" fmla="*/ 64 h 88"/>
                <a:gd name="T30" fmla="*/ 3 w 112"/>
                <a:gd name="T31" fmla="*/ 52 h 88"/>
                <a:gd name="T32" fmla="*/ 0 w 112"/>
                <a:gd name="T33" fmla="*/ 40 h 88"/>
                <a:gd name="T34" fmla="*/ 3 w 112"/>
                <a:gd name="T35" fmla="*/ 32 h 88"/>
                <a:gd name="T36" fmla="*/ 8 w 112"/>
                <a:gd name="T37" fmla="*/ 25 h 88"/>
                <a:gd name="T38" fmla="*/ 15 w 112"/>
                <a:gd name="T39" fmla="*/ 18 h 88"/>
                <a:gd name="T40" fmla="*/ 22 w 112"/>
                <a:gd name="T41" fmla="*/ 12 h 88"/>
                <a:gd name="T42" fmla="*/ 30 w 112"/>
                <a:gd name="T43" fmla="*/ 8 h 88"/>
                <a:gd name="T44" fmla="*/ 38 w 112"/>
                <a:gd name="T45" fmla="*/ 4 h 88"/>
                <a:gd name="T46" fmla="*/ 47 w 112"/>
                <a:gd name="T47" fmla="*/ 2 h 88"/>
                <a:gd name="T48" fmla="*/ 56 w 112"/>
                <a:gd name="T49" fmla="*/ 0 h 88"/>
                <a:gd name="T50" fmla="*/ 64 w 112"/>
                <a:gd name="T51" fmla="*/ 1 h 88"/>
                <a:gd name="T52" fmla="*/ 71 w 112"/>
                <a:gd name="T53" fmla="*/ 1 h 88"/>
                <a:gd name="T54" fmla="*/ 79 w 112"/>
                <a:gd name="T55" fmla="*/ 3 h 88"/>
                <a:gd name="T56" fmla="*/ 86 w 112"/>
                <a:gd name="T57" fmla="*/ 4 h 88"/>
                <a:gd name="T58" fmla="*/ 93 w 112"/>
                <a:gd name="T59" fmla="*/ 8 h 88"/>
                <a:gd name="T60" fmla="*/ 100 w 112"/>
                <a:gd name="T61" fmla="*/ 11 h 88"/>
                <a:gd name="T62" fmla="*/ 106 w 112"/>
                <a:gd name="T63" fmla="*/ 16 h 88"/>
                <a:gd name="T64" fmla="*/ 111 w 112"/>
                <a:gd name="T65" fmla="*/ 20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88"/>
                <a:gd name="T101" fmla="*/ 112 w 11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88">
                  <a:moveTo>
                    <a:pt x="111" y="20"/>
                  </a:moveTo>
                  <a:lnTo>
                    <a:pt x="112" y="40"/>
                  </a:lnTo>
                  <a:lnTo>
                    <a:pt x="106" y="56"/>
                  </a:lnTo>
                  <a:lnTo>
                    <a:pt x="96" y="69"/>
                  </a:lnTo>
                  <a:lnTo>
                    <a:pt x="83" y="79"/>
                  </a:lnTo>
                  <a:lnTo>
                    <a:pt x="75" y="83"/>
                  </a:lnTo>
                  <a:lnTo>
                    <a:pt x="67" y="85"/>
                  </a:lnTo>
                  <a:lnTo>
                    <a:pt x="59" y="87"/>
                  </a:lnTo>
                  <a:lnTo>
                    <a:pt x="52" y="88"/>
                  </a:lnTo>
                  <a:lnTo>
                    <a:pt x="44" y="88"/>
                  </a:lnTo>
                  <a:lnTo>
                    <a:pt x="36" y="88"/>
                  </a:lnTo>
                  <a:lnTo>
                    <a:pt x="28" y="87"/>
                  </a:lnTo>
                  <a:lnTo>
                    <a:pt x="20" y="85"/>
                  </a:lnTo>
                  <a:lnTo>
                    <a:pt x="11" y="77"/>
                  </a:lnTo>
                  <a:lnTo>
                    <a:pt x="7" y="64"/>
                  </a:lnTo>
                  <a:lnTo>
                    <a:pt x="3" y="52"/>
                  </a:lnTo>
                  <a:lnTo>
                    <a:pt x="0" y="40"/>
                  </a:lnTo>
                  <a:lnTo>
                    <a:pt x="3" y="32"/>
                  </a:lnTo>
                  <a:lnTo>
                    <a:pt x="8" y="25"/>
                  </a:lnTo>
                  <a:lnTo>
                    <a:pt x="15" y="18"/>
                  </a:lnTo>
                  <a:lnTo>
                    <a:pt x="22" y="12"/>
                  </a:lnTo>
                  <a:lnTo>
                    <a:pt x="30" y="8"/>
                  </a:lnTo>
                  <a:lnTo>
                    <a:pt x="38" y="4"/>
                  </a:lnTo>
                  <a:lnTo>
                    <a:pt x="47" y="2"/>
                  </a:lnTo>
                  <a:lnTo>
                    <a:pt x="56" y="0"/>
                  </a:lnTo>
                  <a:lnTo>
                    <a:pt x="64" y="1"/>
                  </a:lnTo>
                  <a:lnTo>
                    <a:pt x="71" y="1"/>
                  </a:lnTo>
                  <a:lnTo>
                    <a:pt x="79" y="3"/>
                  </a:lnTo>
                  <a:lnTo>
                    <a:pt x="86" y="4"/>
                  </a:lnTo>
                  <a:lnTo>
                    <a:pt x="93" y="8"/>
                  </a:lnTo>
                  <a:lnTo>
                    <a:pt x="100" y="11"/>
                  </a:lnTo>
                  <a:lnTo>
                    <a:pt x="106" y="16"/>
                  </a:lnTo>
                  <a:lnTo>
                    <a:pt x="1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1" name="Freeform 51">
              <a:extLst>
                <a:ext uri="{FF2B5EF4-FFF2-40B4-BE49-F238E27FC236}">
                  <a16:creationId xmlns:a16="http://schemas.microsoft.com/office/drawing/2014/main" id="{73723171-8462-451F-A6C3-90CAE70F596E}"/>
                </a:ext>
              </a:extLst>
            </p:cNvPr>
            <p:cNvSpPr>
              <a:spLocks/>
            </p:cNvSpPr>
            <p:nvPr/>
          </p:nvSpPr>
          <p:spPr bwMode="auto">
            <a:xfrm>
              <a:off x="3805" y="2267"/>
              <a:ext cx="51" cy="55"/>
            </a:xfrm>
            <a:custGeom>
              <a:avLst/>
              <a:gdLst>
                <a:gd name="T0" fmla="*/ 95 w 103"/>
                <a:gd name="T1" fmla="*/ 17 h 110"/>
                <a:gd name="T2" fmla="*/ 99 w 103"/>
                <a:gd name="T3" fmla="*/ 28 h 110"/>
                <a:gd name="T4" fmla="*/ 102 w 103"/>
                <a:gd name="T5" fmla="*/ 38 h 110"/>
                <a:gd name="T6" fmla="*/ 103 w 103"/>
                <a:gd name="T7" fmla="*/ 50 h 110"/>
                <a:gd name="T8" fmla="*/ 102 w 103"/>
                <a:gd name="T9" fmla="*/ 61 h 110"/>
                <a:gd name="T10" fmla="*/ 98 w 103"/>
                <a:gd name="T11" fmla="*/ 65 h 110"/>
                <a:gd name="T12" fmla="*/ 98 w 103"/>
                <a:gd name="T13" fmla="*/ 70 h 110"/>
                <a:gd name="T14" fmla="*/ 98 w 103"/>
                <a:gd name="T15" fmla="*/ 77 h 110"/>
                <a:gd name="T16" fmla="*/ 96 w 103"/>
                <a:gd name="T17" fmla="*/ 82 h 110"/>
                <a:gd name="T18" fmla="*/ 93 w 103"/>
                <a:gd name="T19" fmla="*/ 90 h 110"/>
                <a:gd name="T20" fmla="*/ 86 w 103"/>
                <a:gd name="T21" fmla="*/ 96 h 110"/>
                <a:gd name="T22" fmla="*/ 78 w 103"/>
                <a:gd name="T23" fmla="*/ 102 h 110"/>
                <a:gd name="T24" fmla="*/ 69 w 103"/>
                <a:gd name="T25" fmla="*/ 106 h 110"/>
                <a:gd name="T26" fmla="*/ 63 w 103"/>
                <a:gd name="T27" fmla="*/ 107 h 110"/>
                <a:gd name="T28" fmla="*/ 56 w 103"/>
                <a:gd name="T29" fmla="*/ 108 h 110"/>
                <a:gd name="T30" fmla="*/ 50 w 103"/>
                <a:gd name="T31" fmla="*/ 110 h 110"/>
                <a:gd name="T32" fmla="*/ 43 w 103"/>
                <a:gd name="T33" fmla="*/ 110 h 110"/>
                <a:gd name="T34" fmla="*/ 37 w 103"/>
                <a:gd name="T35" fmla="*/ 108 h 110"/>
                <a:gd name="T36" fmla="*/ 31 w 103"/>
                <a:gd name="T37" fmla="*/ 107 h 110"/>
                <a:gd name="T38" fmla="*/ 25 w 103"/>
                <a:gd name="T39" fmla="*/ 105 h 110"/>
                <a:gd name="T40" fmla="*/ 19 w 103"/>
                <a:gd name="T41" fmla="*/ 102 h 110"/>
                <a:gd name="T42" fmla="*/ 10 w 103"/>
                <a:gd name="T43" fmla="*/ 90 h 110"/>
                <a:gd name="T44" fmla="*/ 3 w 103"/>
                <a:gd name="T45" fmla="*/ 75 h 110"/>
                <a:gd name="T46" fmla="*/ 0 w 103"/>
                <a:gd name="T47" fmla="*/ 59 h 110"/>
                <a:gd name="T48" fmla="*/ 3 w 103"/>
                <a:gd name="T49" fmla="*/ 44 h 110"/>
                <a:gd name="T50" fmla="*/ 5 w 103"/>
                <a:gd name="T51" fmla="*/ 34 h 110"/>
                <a:gd name="T52" fmla="*/ 8 w 103"/>
                <a:gd name="T53" fmla="*/ 25 h 110"/>
                <a:gd name="T54" fmla="*/ 13 w 103"/>
                <a:gd name="T55" fmla="*/ 17 h 110"/>
                <a:gd name="T56" fmla="*/ 19 w 103"/>
                <a:gd name="T57" fmla="*/ 9 h 110"/>
                <a:gd name="T58" fmla="*/ 27 w 103"/>
                <a:gd name="T59" fmla="*/ 5 h 110"/>
                <a:gd name="T60" fmla="*/ 36 w 103"/>
                <a:gd name="T61" fmla="*/ 1 h 110"/>
                <a:gd name="T62" fmla="*/ 46 w 103"/>
                <a:gd name="T63" fmla="*/ 0 h 110"/>
                <a:gd name="T64" fmla="*/ 58 w 103"/>
                <a:gd name="T65" fmla="*/ 1 h 110"/>
                <a:gd name="T66" fmla="*/ 68 w 103"/>
                <a:gd name="T67" fmla="*/ 2 h 110"/>
                <a:gd name="T68" fmla="*/ 79 w 103"/>
                <a:gd name="T69" fmla="*/ 6 h 110"/>
                <a:gd name="T70" fmla="*/ 88 w 103"/>
                <a:gd name="T71" fmla="*/ 12 h 110"/>
                <a:gd name="T72" fmla="*/ 95 w 103"/>
                <a:gd name="T73" fmla="*/ 1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110"/>
                <a:gd name="T113" fmla="*/ 103 w 103"/>
                <a:gd name="T114" fmla="*/ 110 h 1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110">
                  <a:moveTo>
                    <a:pt x="95" y="17"/>
                  </a:moveTo>
                  <a:lnTo>
                    <a:pt x="99" y="28"/>
                  </a:lnTo>
                  <a:lnTo>
                    <a:pt x="102" y="38"/>
                  </a:lnTo>
                  <a:lnTo>
                    <a:pt x="103" y="50"/>
                  </a:lnTo>
                  <a:lnTo>
                    <a:pt x="102" y="61"/>
                  </a:lnTo>
                  <a:lnTo>
                    <a:pt x="98" y="65"/>
                  </a:lnTo>
                  <a:lnTo>
                    <a:pt x="98" y="70"/>
                  </a:lnTo>
                  <a:lnTo>
                    <a:pt x="98" y="77"/>
                  </a:lnTo>
                  <a:lnTo>
                    <a:pt x="96" y="82"/>
                  </a:lnTo>
                  <a:lnTo>
                    <a:pt x="93" y="90"/>
                  </a:lnTo>
                  <a:lnTo>
                    <a:pt x="86" y="96"/>
                  </a:lnTo>
                  <a:lnTo>
                    <a:pt x="78" y="102"/>
                  </a:lnTo>
                  <a:lnTo>
                    <a:pt x="69" y="106"/>
                  </a:lnTo>
                  <a:lnTo>
                    <a:pt x="63" y="107"/>
                  </a:lnTo>
                  <a:lnTo>
                    <a:pt x="56" y="108"/>
                  </a:lnTo>
                  <a:lnTo>
                    <a:pt x="50" y="110"/>
                  </a:lnTo>
                  <a:lnTo>
                    <a:pt x="43" y="110"/>
                  </a:lnTo>
                  <a:lnTo>
                    <a:pt x="37" y="108"/>
                  </a:lnTo>
                  <a:lnTo>
                    <a:pt x="31" y="107"/>
                  </a:lnTo>
                  <a:lnTo>
                    <a:pt x="25" y="105"/>
                  </a:lnTo>
                  <a:lnTo>
                    <a:pt x="19" y="102"/>
                  </a:lnTo>
                  <a:lnTo>
                    <a:pt x="10" y="90"/>
                  </a:lnTo>
                  <a:lnTo>
                    <a:pt x="3" y="75"/>
                  </a:lnTo>
                  <a:lnTo>
                    <a:pt x="0" y="59"/>
                  </a:lnTo>
                  <a:lnTo>
                    <a:pt x="3" y="44"/>
                  </a:lnTo>
                  <a:lnTo>
                    <a:pt x="5" y="34"/>
                  </a:lnTo>
                  <a:lnTo>
                    <a:pt x="8" y="25"/>
                  </a:lnTo>
                  <a:lnTo>
                    <a:pt x="13" y="17"/>
                  </a:lnTo>
                  <a:lnTo>
                    <a:pt x="19" y="9"/>
                  </a:lnTo>
                  <a:lnTo>
                    <a:pt x="27" y="5"/>
                  </a:lnTo>
                  <a:lnTo>
                    <a:pt x="36" y="1"/>
                  </a:lnTo>
                  <a:lnTo>
                    <a:pt x="46" y="0"/>
                  </a:lnTo>
                  <a:lnTo>
                    <a:pt x="58" y="1"/>
                  </a:lnTo>
                  <a:lnTo>
                    <a:pt x="68" y="2"/>
                  </a:lnTo>
                  <a:lnTo>
                    <a:pt x="79" y="6"/>
                  </a:lnTo>
                  <a:lnTo>
                    <a:pt x="88" y="12"/>
                  </a:lnTo>
                  <a:lnTo>
                    <a:pt x="9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2" name="Freeform 52">
              <a:extLst>
                <a:ext uri="{FF2B5EF4-FFF2-40B4-BE49-F238E27FC236}">
                  <a16:creationId xmlns:a16="http://schemas.microsoft.com/office/drawing/2014/main" id="{0BCE17CD-FD0C-428B-999A-DAC3AFA1E569}"/>
                </a:ext>
              </a:extLst>
            </p:cNvPr>
            <p:cNvSpPr>
              <a:spLocks/>
            </p:cNvSpPr>
            <p:nvPr/>
          </p:nvSpPr>
          <p:spPr bwMode="auto">
            <a:xfrm>
              <a:off x="3811" y="2276"/>
              <a:ext cx="39" cy="37"/>
            </a:xfrm>
            <a:custGeom>
              <a:avLst/>
              <a:gdLst>
                <a:gd name="T0" fmla="*/ 75 w 78"/>
                <a:gd name="T1" fmla="*/ 12 h 75"/>
                <a:gd name="T2" fmla="*/ 78 w 78"/>
                <a:gd name="T3" fmla="*/ 25 h 75"/>
                <a:gd name="T4" fmla="*/ 77 w 78"/>
                <a:gd name="T5" fmla="*/ 38 h 75"/>
                <a:gd name="T6" fmla="*/ 72 w 78"/>
                <a:gd name="T7" fmla="*/ 52 h 75"/>
                <a:gd name="T8" fmla="*/ 68 w 78"/>
                <a:gd name="T9" fmla="*/ 65 h 75"/>
                <a:gd name="T10" fmla="*/ 63 w 78"/>
                <a:gd name="T11" fmla="*/ 68 h 75"/>
                <a:gd name="T12" fmla="*/ 59 w 78"/>
                <a:gd name="T13" fmla="*/ 71 h 75"/>
                <a:gd name="T14" fmla="*/ 53 w 78"/>
                <a:gd name="T15" fmla="*/ 73 h 75"/>
                <a:gd name="T16" fmla="*/ 46 w 78"/>
                <a:gd name="T17" fmla="*/ 74 h 75"/>
                <a:gd name="T18" fmla="*/ 40 w 78"/>
                <a:gd name="T19" fmla="*/ 75 h 75"/>
                <a:gd name="T20" fmla="*/ 33 w 78"/>
                <a:gd name="T21" fmla="*/ 75 h 75"/>
                <a:gd name="T22" fmla="*/ 26 w 78"/>
                <a:gd name="T23" fmla="*/ 75 h 75"/>
                <a:gd name="T24" fmla="*/ 21 w 78"/>
                <a:gd name="T25" fmla="*/ 74 h 75"/>
                <a:gd name="T26" fmla="*/ 13 w 78"/>
                <a:gd name="T27" fmla="*/ 67 h 75"/>
                <a:gd name="T28" fmla="*/ 7 w 78"/>
                <a:gd name="T29" fmla="*/ 59 h 75"/>
                <a:gd name="T30" fmla="*/ 2 w 78"/>
                <a:gd name="T31" fmla="*/ 51 h 75"/>
                <a:gd name="T32" fmla="*/ 0 w 78"/>
                <a:gd name="T33" fmla="*/ 41 h 75"/>
                <a:gd name="T34" fmla="*/ 1 w 78"/>
                <a:gd name="T35" fmla="*/ 30 h 75"/>
                <a:gd name="T36" fmla="*/ 6 w 78"/>
                <a:gd name="T37" fmla="*/ 21 h 75"/>
                <a:gd name="T38" fmla="*/ 13 w 78"/>
                <a:gd name="T39" fmla="*/ 12 h 75"/>
                <a:gd name="T40" fmla="*/ 22 w 78"/>
                <a:gd name="T41" fmla="*/ 5 h 75"/>
                <a:gd name="T42" fmla="*/ 29 w 78"/>
                <a:gd name="T43" fmla="*/ 3 h 75"/>
                <a:gd name="T44" fmla="*/ 34 w 78"/>
                <a:gd name="T45" fmla="*/ 2 h 75"/>
                <a:gd name="T46" fmla="*/ 43 w 78"/>
                <a:gd name="T47" fmla="*/ 0 h 75"/>
                <a:gd name="T48" fmla="*/ 49 w 78"/>
                <a:gd name="T49" fmla="*/ 2 h 75"/>
                <a:gd name="T50" fmla="*/ 56 w 78"/>
                <a:gd name="T51" fmla="*/ 3 h 75"/>
                <a:gd name="T52" fmla="*/ 63 w 78"/>
                <a:gd name="T53" fmla="*/ 5 h 75"/>
                <a:gd name="T54" fmla="*/ 69 w 78"/>
                <a:gd name="T55" fmla="*/ 7 h 75"/>
                <a:gd name="T56" fmla="*/ 75 w 78"/>
                <a:gd name="T57" fmla="*/ 1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8"/>
                <a:gd name="T88" fmla="*/ 0 h 75"/>
                <a:gd name="T89" fmla="*/ 78 w 78"/>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8" h="75">
                  <a:moveTo>
                    <a:pt x="75" y="12"/>
                  </a:moveTo>
                  <a:lnTo>
                    <a:pt x="78" y="25"/>
                  </a:lnTo>
                  <a:lnTo>
                    <a:pt x="77" y="38"/>
                  </a:lnTo>
                  <a:lnTo>
                    <a:pt x="72" y="52"/>
                  </a:lnTo>
                  <a:lnTo>
                    <a:pt x="68" y="65"/>
                  </a:lnTo>
                  <a:lnTo>
                    <a:pt x="63" y="68"/>
                  </a:lnTo>
                  <a:lnTo>
                    <a:pt x="59" y="71"/>
                  </a:lnTo>
                  <a:lnTo>
                    <a:pt x="53" y="73"/>
                  </a:lnTo>
                  <a:lnTo>
                    <a:pt x="46" y="74"/>
                  </a:lnTo>
                  <a:lnTo>
                    <a:pt x="40" y="75"/>
                  </a:lnTo>
                  <a:lnTo>
                    <a:pt x="33" y="75"/>
                  </a:lnTo>
                  <a:lnTo>
                    <a:pt x="26" y="75"/>
                  </a:lnTo>
                  <a:lnTo>
                    <a:pt x="21" y="74"/>
                  </a:lnTo>
                  <a:lnTo>
                    <a:pt x="13" y="67"/>
                  </a:lnTo>
                  <a:lnTo>
                    <a:pt x="7" y="59"/>
                  </a:lnTo>
                  <a:lnTo>
                    <a:pt x="2" y="51"/>
                  </a:lnTo>
                  <a:lnTo>
                    <a:pt x="0" y="41"/>
                  </a:lnTo>
                  <a:lnTo>
                    <a:pt x="1" y="30"/>
                  </a:lnTo>
                  <a:lnTo>
                    <a:pt x="6" y="21"/>
                  </a:lnTo>
                  <a:lnTo>
                    <a:pt x="13" y="12"/>
                  </a:lnTo>
                  <a:lnTo>
                    <a:pt x="22" y="5"/>
                  </a:lnTo>
                  <a:lnTo>
                    <a:pt x="29" y="3"/>
                  </a:lnTo>
                  <a:lnTo>
                    <a:pt x="34" y="2"/>
                  </a:lnTo>
                  <a:lnTo>
                    <a:pt x="43" y="0"/>
                  </a:lnTo>
                  <a:lnTo>
                    <a:pt x="49" y="2"/>
                  </a:lnTo>
                  <a:lnTo>
                    <a:pt x="56" y="3"/>
                  </a:lnTo>
                  <a:lnTo>
                    <a:pt x="63" y="5"/>
                  </a:lnTo>
                  <a:lnTo>
                    <a:pt x="69" y="7"/>
                  </a:lnTo>
                  <a:lnTo>
                    <a:pt x="75"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3" name="Freeform 53">
              <a:extLst>
                <a:ext uri="{FF2B5EF4-FFF2-40B4-BE49-F238E27FC236}">
                  <a16:creationId xmlns:a16="http://schemas.microsoft.com/office/drawing/2014/main" id="{BBE57DE9-9B28-4A85-B939-D1AD08D0A5D2}"/>
                </a:ext>
              </a:extLst>
            </p:cNvPr>
            <p:cNvSpPr>
              <a:spLocks/>
            </p:cNvSpPr>
            <p:nvPr/>
          </p:nvSpPr>
          <p:spPr bwMode="auto">
            <a:xfrm>
              <a:off x="3643" y="2287"/>
              <a:ext cx="353" cy="284"/>
            </a:xfrm>
            <a:custGeom>
              <a:avLst/>
              <a:gdLst>
                <a:gd name="T0" fmla="*/ 565 w 707"/>
                <a:gd name="T1" fmla="*/ 18 h 570"/>
                <a:gd name="T2" fmla="*/ 580 w 707"/>
                <a:gd name="T3" fmla="*/ 31 h 570"/>
                <a:gd name="T4" fmla="*/ 594 w 707"/>
                <a:gd name="T5" fmla="*/ 46 h 570"/>
                <a:gd name="T6" fmla="*/ 603 w 707"/>
                <a:gd name="T7" fmla="*/ 61 h 570"/>
                <a:gd name="T8" fmla="*/ 608 w 707"/>
                <a:gd name="T9" fmla="*/ 82 h 570"/>
                <a:gd name="T10" fmla="*/ 623 w 707"/>
                <a:gd name="T11" fmla="*/ 107 h 570"/>
                <a:gd name="T12" fmla="*/ 643 w 707"/>
                <a:gd name="T13" fmla="*/ 129 h 570"/>
                <a:gd name="T14" fmla="*/ 668 w 707"/>
                <a:gd name="T15" fmla="*/ 149 h 570"/>
                <a:gd name="T16" fmla="*/ 685 w 707"/>
                <a:gd name="T17" fmla="*/ 177 h 570"/>
                <a:gd name="T18" fmla="*/ 698 w 707"/>
                <a:gd name="T19" fmla="*/ 211 h 570"/>
                <a:gd name="T20" fmla="*/ 698 w 707"/>
                <a:gd name="T21" fmla="*/ 242 h 570"/>
                <a:gd name="T22" fmla="*/ 693 w 707"/>
                <a:gd name="T23" fmla="*/ 286 h 570"/>
                <a:gd name="T24" fmla="*/ 680 w 707"/>
                <a:gd name="T25" fmla="*/ 334 h 570"/>
                <a:gd name="T26" fmla="*/ 654 w 707"/>
                <a:gd name="T27" fmla="*/ 385 h 570"/>
                <a:gd name="T28" fmla="*/ 615 w 707"/>
                <a:gd name="T29" fmla="*/ 427 h 570"/>
                <a:gd name="T30" fmla="*/ 567 w 707"/>
                <a:gd name="T31" fmla="*/ 462 h 570"/>
                <a:gd name="T32" fmla="*/ 525 w 707"/>
                <a:gd name="T33" fmla="*/ 489 h 570"/>
                <a:gd name="T34" fmla="*/ 486 w 707"/>
                <a:gd name="T35" fmla="*/ 507 h 570"/>
                <a:gd name="T36" fmla="*/ 444 w 707"/>
                <a:gd name="T37" fmla="*/ 523 h 570"/>
                <a:gd name="T38" fmla="*/ 402 w 707"/>
                <a:gd name="T39" fmla="*/ 537 h 570"/>
                <a:gd name="T40" fmla="*/ 357 w 707"/>
                <a:gd name="T41" fmla="*/ 549 h 570"/>
                <a:gd name="T42" fmla="*/ 312 w 707"/>
                <a:gd name="T43" fmla="*/ 558 h 570"/>
                <a:gd name="T44" fmla="*/ 267 w 707"/>
                <a:gd name="T45" fmla="*/ 564 h 570"/>
                <a:gd name="T46" fmla="*/ 224 w 707"/>
                <a:gd name="T47" fmla="*/ 568 h 570"/>
                <a:gd name="T48" fmla="*/ 190 w 707"/>
                <a:gd name="T49" fmla="*/ 570 h 570"/>
                <a:gd name="T50" fmla="*/ 161 w 707"/>
                <a:gd name="T51" fmla="*/ 570 h 570"/>
                <a:gd name="T52" fmla="*/ 132 w 707"/>
                <a:gd name="T53" fmla="*/ 565 h 570"/>
                <a:gd name="T54" fmla="*/ 106 w 707"/>
                <a:gd name="T55" fmla="*/ 556 h 570"/>
                <a:gd name="T56" fmla="*/ 74 w 707"/>
                <a:gd name="T57" fmla="*/ 537 h 570"/>
                <a:gd name="T58" fmla="*/ 39 w 707"/>
                <a:gd name="T59" fmla="*/ 511 h 570"/>
                <a:gd name="T60" fmla="*/ 12 w 707"/>
                <a:gd name="T61" fmla="*/ 475 h 570"/>
                <a:gd name="T62" fmla="*/ 0 w 707"/>
                <a:gd name="T63" fmla="*/ 430 h 570"/>
                <a:gd name="T64" fmla="*/ 4 w 707"/>
                <a:gd name="T65" fmla="*/ 391 h 570"/>
                <a:gd name="T66" fmla="*/ 13 w 707"/>
                <a:gd name="T67" fmla="*/ 366 h 570"/>
                <a:gd name="T68" fmla="*/ 26 w 707"/>
                <a:gd name="T69" fmla="*/ 340 h 570"/>
                <a:gd name="T70" fmla="*/ 39 w 707"/>
                <a:gd name="T71" fmla="*/ 318 h 570"/>
                <a:gd name="T72" fmla="*/ 54 w 707"/>
                <a:gd name="T73" fmla="*/ 298 h 570"/>
                <a:gd name="T74" fmla="*/ 73 w 707"/>
                <a:gd name="T75" fmla="*/ 280 h 570"/>
                <a:gd name="T76" fmla="*/ 94 w 707"/>
                <a:gd name="T77" fmla="*/ 263 h 570"/>
                <a:gd name="T78" fmla="*/ 116 w 707"/>
                <a:gd name="T79" fmla="*/ 248 h 570"/>
                <a:gd name="T80" fmla="*/ 140 w 707"/>
                <a:gd name="T81" fmla="*/ 233 h 570"/>
                <a:gd name="T82" fmla="*/ 164 w 707"/>
                <a:gd name="T83" fmla="*/ 220 h 570"/>
                <a:gd name="T84" fmla="*/ 190 w 707"/>
                <a:gd name="T85" fmla="*/ 209 h 570"/>
                <a:gd name="T86" fmla="*/ 216 w 707"/>
                <a:gd name="T87" fmla="*/ 200 h 570"/>
                <a:gd name="T88" fmla="*/ 243 w 707"/>
                <a:gd name="T89" fmla="*/ 192 h 570"/>
                <a:gd name="T90" fmla="*/ 269 w 707"/>
                <a:gd name="T91" fmla="*/ 184 h 570"/>
                <a:gd name="T92" fmla="*/ 296 w 707"/>
                <a:gd name="T93" fmla="*/ 177 h 570"/>
                <a:gd name="T94" fmla="*/ 322 w 707"/>
                <a:gd name="T95" fmla="*/ 171 h 570"/>
                <a:gd name="T96" fmla="*/ 349 w 707"/>
                <a:gd name="T97" fmla="*/ 163 h 570"/>
                <a:gd name="T98" fmla="*/ 374 w 707"/>
                <a:gd name="T99" fmla="*/ 155 h 570"/>
                <a:gd name="T100" fmla="*/ 399 w 707"/>
                <a:gd name="T101" fmla="*/ 144 h 570"/>
                <a:gd name="T102" fmla="*/ 422 w 707"/>
                <a:gd name="T103" fmla="*/ 132 h 570"/>
                <a:gd name="T104" fmla="*/ 449 w 707"/>
                <a:gd name="T105" fmla="*/ 110 h 570"/>
                <a:gd name="T106" fmla="*/ 476 w 707"/>
                <a:gd name="T107" fmla="*/ 76 h 570"/>
                <a:gd name="T108" fmla="*/ 504 w 707"/>
                <a:gd name="T109" fmla="*/ 43 h 570"/>
                <a:gd name="T110" fmla="*/ 533 w 707"/>
                <a:gd name="T111" fmla="*/ 13 h 570"/>
                <a:gd name="T112" fmla="*/ 555 w 707"/>
                <a:gd name="T113" fmla="*/ 0 h 570"/>
                <a:gd name="T114" fmla="*/ 556 w 707"/>
                <a:gd name="T115" fmla="*/ 8 h 5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07"/>
                <a:gd name="T175" fmla="*/ 0 h 570"/>
                <a:gd name="T176" fmla="*/ 707 w 707"/>
                <a:gd name="T177" fmla="*/ 570 h 5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07" h="570">
                  <a:moveTo>
                    <a:pt x="559" y="11"/>
                  </a:moveTo>
                  <a:lnTo>
                    <a:pt x="565" y="18"/>
                  </a:lnTo>
                  <a:lnTo>
                    <a:pt x="573" y="25"/>
                  </a:lnTo>
                  <a:lnTo>
                    <a:pt x="580" y="31"/>
                  </a:lnTo>
                  <a:lnTo>
                    <a:pt x="587" y="38"/>
                  </a:lnTo>
                  <a:lnTo>
                    <a:pt x="594" y="46"/>
                  </a:lnTo>
                  <a:lnTo>
                    <a:pt x="600" y="54"/>
                  </a:lnTo>
                  <a:lnTo>
                    <a:pt x="603" y="61"/>
                  </a:lnTo>
                  <a:lnTo>
                    <a:pt x="604" y="69"/>
                  </a:lnTo>
                  <a:lnTo>
                    <a:pt x="608" y="82"/>
                  </a:lnTo>
                  <a:lnTo>
                    <a:pt x="615" y="95"/>
                  </a:lnTo>
                  <a:lnTo>
                    <a:pt x="623" y="107"/>
                  </a:lnTo>
                  <a:lnTo>
                    <a:pt x="632" y="118"/>
                  </a:lnTo>
                  <a:lnTo>
                    <a:pt x="643" y="129"/>
                  </a:lnTo>
                  <a:lnTo>
                    <a:pt x="655" y="139"/>
                  </a:lnTo>
                  <a:lnTo>
                    <a:pt x="668" y="149"/>
                  </a:lnTo>
                  <a:lnTo>
                    <a:pt x="680" y="157"/>
                  </a:lnTo>
                  <a:lnTo>
                    <a:pt x="685" y="177"/>
                  </a:lnTo>
                  <a:lnTo>
                    <a:pt x="691" y="194"/>
                  </a:lnTo>
                  <a:lnTo>
                    <a:pt x="698" y="211"/>
                  </a:lnTo>
                  <a:lnTo>
                    <a:pt x="707" y="227"/>
                  </a:lnTo>
                  <a:lnTo>
                    <a:pt x="698" y="242"/>
                  </a:lnTo>
                  <a:lnTo>
                    <a:pt x="695" y="264"/>
                  </a:lnTo>
                  <a:lnTo>
                    <a:pt x="693" y="286"/>
                  </a:lnTo>
                  <a:lnTo>
                    <a:pt x="687" y="303"/>
                  </a:lnTo>
                  <a:lnTo>
                    <a:pt x="680" y="334"/>
                  </a:lnTo>
                  <a:lnTo>
                    <a:pt x="670" y="361"/>
                  </a:lnTo>
                  <a:lnTo>
                    <a:pt x="654" y="385"/>
                  </a:lnTo>
                  <a:lnTo>
                    <a:pt x="635" y="407"/>
                  </a:lnTo>
                  <a:lnTo>
                    <a:pt x="615" y="427"/>
                  </a:lnTo>
                  <a:lnTo>
                    <a:pt x="592" y="445"/>
                  </a:lnTo>
                  <a:lnTo>
                    <a:pt x="567" y="462"/>
                  </a:lnTo>
                  <a:lnTo>
                    <a:pt x="542" y="479"/>
                  </a:lnTo>
                  <a:lnTo>
                    <a:pt x="525" y="489"/>
                  </a:lnTo>
                  <a:lnTo>
                    <a:pt x="505" y="498"/>
                  </a:lnTo>
                  <a:lnTo>
                    <a:pt x="486" y="507"/>
                  </a:lnTo>
                  <a:lnTo>
                    <a:pt x="466" y="515"/>
                  </a:lnTo>
                  <a:lnTo>
                    <a:pt x="444" y="523"/>
                  </a:lnTo>
                  <a:lnTo>
                    <a:pt x="423" y="530"/>
                  </a:lnTo>
                  <a:lnTo>
                    <a:pt x="402" y="537"/>
                  </a:lnTo>
                  <a:lnTo>
                    <a:pt x="379" y="543"/>
                  </a:lnTo>
                  <a:lnTo>
                    <a:pt x="357" y="549"/>
                  </a:lnTo>
                  <a:lnTo>
                    <a:pt x="334" y="553"/>
                  </a:lnTo>
                  <a:lnTo>
                    <a:pt x="312" y="558"/>
                  </a:lnTo>
                  <a:lnTo>
                    <a:pt x="289" y="561"/>
                  </a:lnTo>
                  <a:lnTo>
                    <a:pt x="267" y="564"/>
                  </a:lnTo>
                  <a:lnTo>
                    <a:pt x="245" y="566"/>
                  </a:lnTo>
                  <a:lnTo>
                    <a:pt x="224" y="568"/>
                  </a:lnTo>
                  <a:lnTo>
                    <a:pt x="203" y="570"/>
                  </a:lnTo>
                  <a:lnTo>
                    <a:pt x="190" y="570"/>
                  </a:lnTo>
                  <a:lnTo>
                    <a:pt x="176" y="570"/>
                  </a:lnTo>
                  <a:lnTo>
                    <a:pt x="161" y="570"/>
                  </a:lnTo>
                  <a:lnTo>
                    <a:pt x="147" y="567"/>
                  </a:lnTo>
                  <a:lnTo>
                    <a:pt x="132" y="565"/>
                  </a:lnTo>
                  <a:lnTo>
                    <a:pt x="118" y="561"/>
                  </a:lnTo>
                  <a:lnTo>
                    <a:pt x="106" y="556"/>
                  </a:lnTo>
                  <a:lnTo>
                    <a:pt x="94" y="549"/>
                  </a:lnTo>
                  <a:lnTo>
                    <a:pt x="74" y="537"/>
                  </a:lnTo>
                  <a:lnTo>
                    <a:pt x="55" y="525"/>
                  </a:lnTo>
                  <a:lnTo>
                    <a:pt x="39" y="511"/>
                  </a:lnTo>
                  <a:lnTo>
                    <a:pt x="24" y="494"/>
                  </a:lnTo>
                  <a:lnTo>
                    <a:pt x="12" y="475"/>
                  </a:lnTo>
                  <a:lnTo>
                    <a:pt x="4" y="454"/>
                  </a:lnTo>
                  <a:lnTo>
                    <a:pt x="0" y="430"/>
                  </a:lnTo>
                  <a:lnTo>
                    <a:pt x="1" y="405"/>
                  </a:lnTo>
                  <a:lnTo>
                    <a:pt x="4" y="391"/>
                  </a:lnTo>
                  <a:lnTo>
                    <a:pt x="8" y="378"/>
                  </a:lnTo>
                  <a:lnTo>
                    <a:pt x="13" y="366"/>
                  </a:lnTo>
                  <a:lnTo>
                    <a:pt x="19" y="353"/>
                  </a:lnTo>
                  <a:lnTo>
                    <a:pt x="26" y="340"/>
                  </a:lnTo>
                  <a:lnTo>
                    <a:pt x="32" y="329"/>
                  </a:lnTo>
                  <a:lnTo>
                    <a:pt x="39" y="318"/>
                  </a:lnTo>
                  <a:lnTo>
                    <a:pt x="44" y="307"/>
                  </a:lnTo>
                  <a:lnTo>
                    <a:pt x="54" y="298"/>
                  </a:lnTo>
                  <a:lnTo>
                    <a:pt x="63" y="288"/>
                  </a:lnTo>
                  <a:lnTo>
                    <a:pt x="73" y="280"/>
                  </a:lnTo>
                  <a:lnTo>
                    <a:pt x="84" y="271"/>
                  </a:lnTo>
                  <a:lnTo>
                    <a:pt x="94" y="263"/>
                  </a:lnTo>
                  <a:lnTo>
                    <a:pt x="106" y="255"/>
                  </a:lnTo>
                  <a:lnTo>
                    <a:pt x="116" y="248"/>
                  </a:lnTo>
                  <a:lnTo>
                    <a:pt x="127" y="240"/>
                  </a:lnTo>
                  <a:lnTo>
                    <a:pt x="140" y="233"/>
                  </a:lnTo>
                  <a:lnTo>
                    <a:pt x="152" y="226"/>
                  </a:lnTo>
                  <a:lnTo>
                    <a:pt x="164" y="220"/>
                  </a:lnTo>
                  <a:lnTo>
                    <a:pt x="177" y="215"/>
                  </a:lnTo>
                  <a:lnTo>
                    <a:pt x="190" y="209"/>
                  </a:lnTo>
                  <a:lnTo>
                    <a:pt x="202" y="204"/>
                  </a:lnTo>
                  <a:lnTo>
                    <a:pt x="216" y="200"/>
                  </a:lnTo>
                  <a:lnTo>
                    <a:pt x="230" y="195"/>
                  </a:lnTo>
                  <a:lnTo>
                    <a:pt x="243" y="192"/>
                  </a:lnTo>
                  <a:lnTo>
                    <a:pt x="255" y="187"/>
                  </a:lnTo>
                  <a:lnTo>
                    <a:pt x="269" y="184"/>
                  </a:lnTo>
                  <a:lnTo>
                    <a:pt x="282" y="180"/>
                  </a:lnTo>
                  <a:lnTo>
                    <a:pt x="296" y="177"/>
                  </a:lnTo>
                  <a:lnTo>
                    <a:pt x="308" y="174"/>
                  </a:lnTo>
                  <a:lnTo>
                    <a:pt x="322" y="171"/>
                  </a:lnTo>
                  <a:lnTo>
                    <a:pt x="336" y="166"/>
                  </a:lnTo>
                  <a:lnTo>
                    <a:pt x="349" y="163"/>
                  </a:lnTo>
                  <a:lnTo>
                    <a:pt x="361" y="159"/>
                  </a:lnTo>
                  <a:lnTo>
                    <a:pt x="374" y="155"/>
                  </a:lnTo>
                  <a:lnTo>
                    <a:pt x="387" y="150"/>
                  </a:lnTo>
                  <a:lnTo>
                    <a:pt x="399" y="144"/>
                  </a:lnTo>
                  <a:lnTo>
                    <a:pt x="411" y="139"/>
                  </a:lnTo>
                  <a:lnTo>
                    <a:pt x="422" y="132"/>
                  </a:lnTo>
                  <a:lnTo>
                    <a:pt x="434" y="125"/>
                  </a:lnTo>
                  <a:lnTo>
                    <a:pt x="449" y="110"/>
                  </a:lnTo>
                  <a:lnTo>
                    <a:pt x="463" y="94"/>
                  </a:lnTo>
                  <a:lnTo>
                    <a:pt x="476" y="76"/>
                  </a:lnTo>
                  <a:lnTo>
                    <a:pt x="490" y="60"/>
                  </a:lnTo>
                  <a:lnTo>
                    <a:pt x="504" y="43"/>
                  </a:lnTo>
                  <a:lnTo>
                    <a:pt x="518" y="28"/>
                  </a:lnTo>
                  <a:lnTo>
                    <a:pt x="533" y="13"/>
                  </a:lnTo>
                  <a:lnTo>
                    <a:pt x="549" y="0"/>
                  </a:lnTo>
                  <a:lnTo>
                    <a:pt x="555" y="0"/>
                  </a:lnTo>
                  <a:lnTo>
                    <a:pt x="556" y="4"/>
                  </a:lnTo>
                  <a:lnTo>
                    <a:pt x="556" y="8"/>
                  </a:lnTo>
                  <a:lnTo>
                    <a:pt x="559" y="1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4" name="Freeform 54">
              <a:extLst>
                <a:ext uri="{FF2B5EF4-FFF2-40B4-BE49-F238E27FC236}">
                  <a16:creationId xmlns:a16="http://schemas.microsoft.com/office/drawing/2014/main" id="{949FC632-66AA-4DC7-897C-4D00EAA9826E}"/>
                </a:ext>
              </a:extLst>
            </p:cNvPr>
            <p:cNvSpPr>
              <a:spLocks/>
            </p:cNvSpPr>
            <p:nvPr/>
          </p:nvSpPr>
          <p:spPr bwMode="auto">
            <a:xfrm>
              <a:off x="3404" y="2290"/>
              <a:ext cx="49" cy="45"/>
            </a:xfrm>
            <a:custGeom>
              <a:avLst/>
              <a:gdLst>
                <a:gd name="T0" fmla="*/ 92 w 99"/>
                <a:gd name="T1" fmla="*/ 20 h 91"/>
                <a:gd name="T2" fmla="*/ 94 w 99"/>
                <a:gd name="T3" fmla="*/ 25 h 91"/>
                <a:gd name="T4" fmla="*/ 97 w 99"/>
                <a:gd name="T5" fmla="*/ 31 h 91"/>
                <a:gd name="T6" fmla="*/ 99 w 99"/>
                <a:gd name="T7" fmla="*/ 37 h 91"/>
                <a:gd name="T8" fmla="*/ 95 w 99"/>
                <a:gd name="T9" fmla="*/ 42 h 91"/>
                <a:gd name="T10" fmla="*/ 96 w 99"/>
                <a:gd name="T11" fmla="*/ 55 h 91"/>
                <a:gd name="T12" fmla="*/ 93 w 99"/>
                <a:gd name="T13" fmla="*/ 67 h 91"/>
                <a:gd name="T14" fmla="*/ 85 w 99"/>
                <a:gd name="T15" fmla="*/ 76 h 91"/>
                <a:gd name="T16" fmla="*/ 76 w 99"/>
                <a:gd name="T17" fmla="*/ 84 h 91"/>
                <a:gd name="T18" fmla="*/ 69 w 99"/>
                <a:gd name="T19" fmla="*/ 88 h 91"/>
                <a:gd name="T20" fmla="*/ 62 w 99"/>
                <a:gd name="T21" fmla="*/ 89 h 91"/>
                <a:gd name="T22" fmla="*/ 56 w 99"/>
                <a:gd name="T23" fmla="*/ 90 h 91"/>
                <a:gd name="T24" fmla="*/ 49 w 99"/>
                <a:gd name="T25" fmla="*/ 91 h 91"/>
                <a:gd name="T26" fmla="*/ 42 w 99"/>
                <a:gd name="T27" fmla="*/ 91 h 91"/>
                <a:gd name="T28" fmla="*/ 35 w 99"/>
                <a:gd name="T29" fmla="*/ 91 h 91"/>
                <a:gd name="T30" fmla="*/ 28 w 99"/>
                <a:gd name="T31" fmla="*/ 90 h 91"/>
                <a:gd name="T32" fmla="*/ 20 w 99"/>
                <a:gd name="T33" fmla="*/ 90 h 91"/>
                <a:gd name="T34" fmla="*/ 11 w 99"/>
                <a:gd name="T35" fmla="*/ 82 h 91"/>
                <a:gd name="T36" fmla="*/ 3 w 99"/>
                <a:gd name="T37" fmla="*/ 72 h 91"/>
                <a:gd name="T38" fmla="*/ 0 w 99"/>
                <a:gd name="T39" fmla="*/ 59 h 91"/>
                <a:gd name="T40" fmla="*/ 1 w 99"/>
                <a:gd name="T41" fmla="*/ 44 h 91"/>
                <a:gd name="T42" fmla="*/ 4 w 99"/>
                <a:gd name="T43" fmla="*/ 36 h 91"/>
                <a:gd name="T44" fmla="*/ 9 w 99"/>
                <a:gd name="T45" fmla="*/ 29 h 91"/>
                <a:gd name="T46" fmla="*/ 15 w 99"/>
                <a:gd name="T47" fmla="*/ 22 h 91"/>
                <a:gd name="T48" fmla="*/ 20 w 99"/>
                <a:gd name="T49" fmla="*/ 15 h 91"/>
                <a:gd name="T50" fmla="*/ 27 w 99"/>
                <a:gd name="T51" fmla="*/ 9 h 91"/>
                <a:gd name="T52" fmla="*/ 35 w 99"/>
                <a:gd name="T53" fmla="*/ 5 h 91"/>
                <a:gd name="T54" fmla="*/ 43 w 99"/>
                <a:gd name="T55" fmla="*/ 1 h 91"/>
                <a:gd name="T56" fmla="*/ 53 w 99"/>
                <a:gd name="T57" fmla="*/ 0 h 91"/>
                <a:gd name="T58" fmla="*/ 58 w 99"/>
                <a:gd name="T59" fmla="*/ 0 h 91"/>
                <a:gd name="T60" fmla="*/ 64 w 99"/>
                <a:gd name="T61" fmla="*/ 1 h 91"/>
                <a:gd name="T62" fmla="*/ 70 w 99"/>
                <a:gd name="T63" fmla="*/ 4 h 91"/>
                <a:gd name="T64" fmla="*/ 76 w 99"/>
                <a:gd name="T65" fmla="*/ 6 h 91"/>
                <a:gd name="T66" fmla="*/ 80 w 99"/>
                <a:gd name="T67" fmla="*/ 8 h 91"/>
                <a:gd name="T68" fmla="*/ 85 w 99"/>
                <a:gd name="T69" fmla="*/ 12 h 91"/>
                <a:gd name="T70" fmla="*/ 88 w 99"/>
                <a:gd name="T71" fmla="*/ 16 h 91"/>
                <a:gd name="T72" fmla="*/ 92 w 99"/>
                <a:gd name="T73" fmla="*/ 20 h 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1"/>
                <a:gd name="T113" fmla="*/ 99 w 99"/>
                <a:gd name="T114" fmla="*/ 91 h 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1">
                  <a:moveTo>
                    <a:pt x="92" y="20"/>
                  </a:moveTo>
                  <a:lnTo>
                    <a:pt x="94" y="25"/>
                  </a:lnTo>
                  <a:lnTo>
                    <a:pt x="97" y="31"/>
                  </a:lnTo>
                  <a:lnTo>
                    <a:pt x="99" y="37"/>
                  </a:lnTo>
                  <a:lnTo>
                    <a:pt x="95" y="42"/>
                  </a:lnTo>
                  <a:lnTo>
                    <a:pt x="96" y="55"/>
                  </a:lnTo>
                  <a:lnTo>
                    <a:pt x="93" y="67"/>
                  </a:lnTo>
                  <a:lnTo>
                    <a:pt x="85" y="76"/>
                  </a:lnTo>
                  <a:lnTo>
                    <a:pt x="76" y="84"/>
                  </a:lnTo>
                  <a:lnTo>
                    <a:pt x="69" y="88"/>
                  </a:lnTo>
                  <a:lnTo>
                    <a:pt x="62" y="89"/>
                  </a:lnTo>
                  <a:lnTo>
                    <a:pt x="56" y="90"/>
                  </a:lnTo>
                  <a:lnTo>
                    <a:pt x="49" y="91"/>
                  </a:lnTo>
                  <a:lnTo>
                    <a:pt x="42" y="91"/>
                  </a:lnTo>
                  <a:lnTo>
                    <a:pt x="35" y="91"/>
                  </a:lnTo>
                  <a:lnTo>
                    <a:pt x="28" y="90"/>
                  </a:lnTo>
                  <a:lnTo>
                    <a:pt x="20" y="90"/>
                  </a:lnTo>
                  <a:lnTo>
                    <a:pt x="11" y="82"/>
                  </a:lnTo>
                  <a:lnTo>
                    <a:pt x="3" y="72"/>
                  </a:lnTo>
                  <a:lnTo>
                    <a:pt x="0" y="59"/>
                  </a:lnTo>
                  <a:lnTo>
                    <a:pt x="1" y="44"/>
                  </a:lnTo>
                  <a:lnTo>
                    <a:pt x="4" y="36"/>
                  </a:lnTo>
                  <a:lnTo>
                    <a:pt x="9" y="29"/>
                  </a:lnTo>
                  <a:lnTo>
                    <a:pt x="15" y="22"/>
                  </a:lnTo>
                  <a:lnTo>
                    <a:pt x="20" y="15"/>
                  </a:lnTo>
                  <a:lnTo>
                    <a:pt x="27" y="9"/>
                  </a:lnTo>
                  <a:lnTo>
                    <a:pt x="35" y="5"/>
                  </a:lnTo>
                  <a:lnTo>
                    <a:pt x="43" y="1"/>
                  </a:lnTo>
                  <a:lnTo>
                    <a:pt x="53" y="0"/>
                  </a:lnTo>
                  <a:lnTo>
                    <a:pt x="58" y="0"/>
                  </a:lnTo>
                  <a:lnTo>
                    <a:pt x="64" y="1"/>
                  </a:lnTo>
                  <a:lnTo>
                    <a:pt x="70" y="4"/>
                  </a:lnTo>
                  <a:lnTo>
                    <a:pt x="76" y="6"/>
                  </a:lnTo>
                  <a:lnTo>
                    <a:pt x="80" y="8"/>
                  </a:lnTo>
                  <a:lnTo>
                    <a:pt x="85" y="12"/>
                  </a:lnTo>
                  <a:lnTo>
                    <a:pt x="88" y="16"/>
                  </a:lnTo>
                  <a:lnTo>
                    <a:pt x="9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5" name="Freeform 55">
              <a:extLst>
                <a:ext uri="{FF2B5EF4-FFF2-40B4-BE49-F238E27FC236}">
                  <a16:creationId xmlns:a16="http://schemas.microsoft.com/office/drawing/2014/main" id="{1254C6B7-5203-43C0-ABE8-8BEBB6E4E4FD}"/>
                </a:ext>
              </a:extLst>
            </p:cNvPr>
            <p:cNvSpPr>
              <a:spLocks/>
            </p:cNvSpPr>
            <p:nvPr/>
          </p:nvSpPr>
          <p:spPr bwMode="auto">
            <a:xfrm>
              <a:off x="3410" y="2298"/>
              <a:ext cx="36" cy="30"/>
            </a:xfrm>
            <a:custGeom>
              <a:avLst/>
              <a:gdLst>
                <a:gd name="T0" fmla="*/ 73 w 74"/>
                <a:gd name="T1" fmla="*/ 14 h 61"/>
                <a:gd name="T2" fmla="*/ 74 w 74"/>
                <a:gd name="T3" fmla="*/ 29 h 61"/>
                <a:gd name="T4" fmla="*/ 69 w 74"/>
                <a:gd name="T5" fmla="*/ 42 h 61"/>
                <a:gd name="T6" fmla="*/ 61 w 74"/>
                <a:gd name="T7" fmla="*/ 51 h 61"/>
                <a:gd name="T8" fmla="*/ 48 w 74"/>
                <a:gd name="T9" fmla="*/ 58 h 61"/>
                <a:gd name="T10" fmla="*/ 44 w 74"/>
                <a:gd name="T11" fmla="*/ 59 h 61"/>
                <a:gd name="T12" fmla="*/ 39 w 74"/>
                <a:gd name="T13" fmla="*/ 60 h 61"/>
                <a:gd name="T14" fmla="*/ 35 w 74"/>
                <a:gd name="T15" fmla="*/ 61 h 61"/>
                <a:gd name="T16" fmla="*/ 29 w 74"/>
                <a:gd name="T17" fmla="*/ 61 h 61"/>
                <a:gd name="T18" fmla="*/ 24 w 74"/>
                <a:gd name="T19" fmla="*/ 61 h 61"/>
                <a:gd name="T20" fmla="*/ 20 w 74"/>
                <a:gd name="T21" fmla="*/ 60 h 61"/>
                <a:gd name="T22" fmla="*/ 14 w 74"/>
                <a:gd name="T23" fmla="*/ 59 h 61"/>
                <a:gd name="T24" fmla="*/ 9 w 74"/>
                <a:gd name="T25" fmla="*/ 58 h 61"/>
                <a:gd name="T26" fmla="*/ 6 w 74"/>
                <a:gd name="T27" fmla="*/ 51 h 61"/>
                <a:gd name="T28" fmla="*/ 2 w 74"/>
                <a:gd name="T29" fmla="*/ 45 h 61"/>
                <a:gd name="T30" fmla="*/ 0 w 74"/>
                <a:gd name="T31" fmla="*/ 38 h 61"/>
                <a:gd name="T32" fmla="*/ 1 w 74"/>
                <a:gd name="T33" fmla="*/ 30 h 61"/>
                <a:gd name="T34" fmla="*/ 6 w 74"/>
                <a:gd name="T35" fmla="*/ 26 h 61"/>
                <a:gd name="T36" fmla="*/ 10 w 74"/>
                <a:gd name="T37" fmla="*/ 20 h 61"/>
                <a:gd name="T38" fmla="*/ 15 w 74"/>
                <a:gd name="T39" fmla="*/ 15 h 61"/>
                <a:gd name="T40" fmla="*/ 21 w 74"/>
                <a:gd name="T41" fmla="*/ 11 h 61"/>
                <a:gd name="T42" fmla="*/ 25 w 74"/>
                <a:gd name="T43" fmla="*/ 7 h 61"/>
                <a:gd name="T44" fmla="*/ 32 w 74"/>
                <a:gd name="T45" fmla="*/ 4 h 61"/>
                <a:gd name="T46" fmla="*/ 39 w 74"/>
                <a:gd name="T47" fmla="*/ 1 h 61"/>
                <a:gd name="T48" fmla="*/ 46 w 74"/>
                <a:gd name="T49" fmla="*/ 0 h 61"/>
                <a:gd name="T50" fmla="*/ 54 w 74"/>
                <a:gd name="T51" fmla="*/ 1 h 61"/>
                <a:gd name="T52" fmla="*/ 61 w 74"/>
                <a:gd name="T53" fmla="*/ 5 h 61"/>
                <a:gd name="T54" fmla="*/ 68 w 74"/>
                <a:gd name="T55" fmla="*/ 8 h 61"/>
                <a:gd name="T56" fmla="*/ 73 w 74"/>
                <a:gd name="T57" fmla="*/ 14 h 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4"/>
                <a:gd name="T88" fmla="*/ 0 h 61"/>
                <a:gd name="T89" fmla="*/ 74 w 74"/>
                <a:gd name="T90" fmla="*/ 61 h 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4" h="61">
                  <a:moveTo>
                    <a:pt x="73" y="14"/>
                  </a:moveTo>
                  <a:lnTo>
                    <a:pt x="74" y="29"/>
                  </a:lnTo>
                  <a:lnTo>
                    <a:pt x="69" y="42"/>
                  </a:lnTo>
                  <a:lnTo>
                    <a:pt x="61" y="51"/>
                  </a:lnTo>
                  <a:lnTo>
                    <a:pt x="48" y="58"/>
                  </a:lnTo>
                  <a:lnTo>
                    <a:pt x="44" y="59"/>
                  </a:lnTo>
                  <a:lnTo>
                    <a:pt x="39" y="60"/>
                  </a:lnTo>
                  <a:lnTo>
                    <a:pt x="35" y="61"/>
                  </a:lnTo>
                  <a:lnTo>
                    <a:pt x="29" y="61"/>
                  </a:lnTo>
                  <a:lnTo>
                    <a:pt x="24" y="61"/>
                  </a:lnTo>
                  <a:lnTo>
                    <a:pt x="20" y="60"/>
                  </a:lnTo>
                  <a:lnTo>
                    <a:pt x="14" y="59"/>
                  </a:lnTo>
                  <a:lnTo>
                    <a:pt x="9" y="58"/>
                  </a:lnTo>
                  <a:lnTo>
                    <a:pt x="6" y="51"/>
                  </a:lnTo>
                  <a:lnTo>
                    <a:pt x="2" y="45"/>
                  </a:lnTo>
                  <a:lnTo>
                    <a:pt x="0" y="38"/>
                  </a:lnTo>
                  <a:lnTo>
                    <a:pt x="1" y="30"/>
                  </a:lnTo>
                  <a:lnTo>
                    <a:pt x="6" y="26"/>
                  </a:lnTo>
                  <a:lnTo>
                    <a:pt x="10" y="20"/>
                  </a:lnTo>
                  <a:lnTo>
                    <a:pt x="15" y="15"/>
                  </a:lnTo>
                  <a:lnTo>
                    <a:pt x="21" y="11"/>
                  </a:lnTo>
                  <a:lnTo>
                    <a:pt x="25" y="7"/>
                  </a:lnTo>
                  <a:lnTo>
                    <a:pt x="32" y="4"/>
                  </a:lnTo>
                  <a:lnTo>
                    <a:pt x="39" y="1"/>
                  </a:lnTo>
                  <a:lnTo>
                    <a:pt x="46" y="0"/>
                  </a:lnTo>
                  <a:lnTo>
                    <a:pt x="54" y="1"/>
                  </a:lnTo>
                  <a:lnTo>
                    <a:pt x="61" y="5"/>
                  </a:lnTo>
                  <a:lnTo>
                    <a:pt x="68" y="8"/>
                  </a:lnTo>
                  <a:lnTo>
                    <a:pt x="7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6" name="Freeform 56">
              <a:extLst>
                <a:ext uri="{FF2B5EF4-FFF2-40B4-BE49-F238E27FC236}">
                  <a16:creationId xmlns:a16="http://schemas.microsoft.com/office/drawing/2014/main" id="{68C360FD-D776-4054-A44E-EC3748BEA9FA}"/>
                </a:ext>
              </a:extLst>
            </p:cNvPr>
            <p:cNvSpPr>
              <a:spLocks/>
            </p:cNvSpPr>
            <p:nvPr/>
          </p:nvSpPr>
          <p:spPr bwMode="auto">
            <a:xfrm>
              <a:off x="4228" y="2311"/>
              <a:ext cx="49" cy="39"/>
            </a:xfrm>
            <a:custGeom>
              <a:avLst/>
              <a:gdLst>
                <a:gd name="T0" fmla="*/ 91 w 97"/>
                <a:gd name="T1" fmla="*/ 24 h 78"/>
                <a:gd name="T2" fmla="*/ 93 w 97"/>
                <a:gd name="T3" fmla="*/ 31 h 78"/>
                <a:gd name="T4" fmla="*/ 96 w 97"/>
                <a:gd name="T5" fmla="*/ 39 h 78"/>
                <a:gd name="T6" fmla="*/ 97 w 97"/>
                <a:gd name="T7" fmla="*/ 47 h 78"/>
                <a:gd name="T8" fmla="*/ 96 w 97"/>
                <a:gd name="T9" fmla="*/ 55 h 78"/>
                <a:gd name="T10" fmla="*/ 92 w 97"/>
                <a:gd name="T11" fmla="*/ 58 h 78"/>
                <a:gd name="T12" fmla="*/ 88 w 97"/>
                <a:gd name="T13" fmla="*/ 62 h 78"/>
                <a:gd name="T14" fmla="*/ 84 w 97"/>
                <a:gd name="T15" fmla="*/ 65 h 78"/>
                <a:gd name="T16" fmla="*/ 79 w 97"/>
                <a:gd name="T17" fmla="*/ 68 h 78"/>
                <a:gd name="T18" fmla="*/ 75 w 97"/>
                <a:gd name="T19" fmla="*/ 70 h 78"/>
                <a:gd name="T20" fmla="*/ 69 w 97"/>
                <a:gd name="T21" fmla="*/ 72 h 78"/>
                <a:gd name="T22" fmla="*/ 64 w 97"/>
                <a:gd name="T23" fmla="*/ 76 h 78"/>
                <a:gd name="T24" fmla="*/ 60 w 97"/>
                <a:gd name="T25" fmla="*/ 78 h 78"/>
                <a:gd name="T26" fmla="*/ 52 w 97"/>
                <a:gd name="T27" fmla="*/ 78 h 78"/>
                <a:gd name="T28" fmla="*/ 45 w 97"/>
                <a:gd name="T29" fmla="*/ 77 h 78"/>
                <a:gd name="T30" fmla="*/ 37 w 97"/>
                <a:gd name="T31" fmla="*/ 77 h 78"/>
                <a:gd name="T32" fmla="*/ 30 w 97"/>
                <a:gd name="T33" fmla="*/ 76 h 78"/>
                <a:gd name="T34" fmla="*/ 23 w 97"/>
                <a:gd name="T35" fmla="*/ 73 h 78"/>
                <a:gd name="T36" fmla="*/ 17 w 97"/>
                <a:gd name="T37" fmla="*/ 71 h 78"/>
                <a:gd name="T38" fmla="*/ 12 w 97"/>
                <a:gd name="T39" fmla="*/ 67 h 78"/>
                <a:gd name="T40" fmla="*/ 8 w 97"/>
                <a:gd name="T41" fmla="*/ 61 h 78"/>
                <a:gd name="T42" fmla="*/ 3 w 97"/>
                <a:gd name="T43" fmla="*/ 49 h 78"/>
                <a:gd name="T44" fmla="*/ 0 w 97"/>
                <a:gd name="T45" fmla="*/ 37 h 78"/>
                <a:gd name="T46" fmla="*/ 1 w 97"/>
                <a:gd name="T47" fmla="*/ 25 h 78"/>
                <a:gd name="T48" fmla="*/ 8 w 97"/>
                <a:gd name="T49" fmla="*/ 16 h 78"/>
                <a:gd name="T50" fmla="*/ 14 w 97"/>
                <a:gd name="T51" fmla="*/ 12 h 78"/>
                <a:gd name="T52" fmla="*/ 21 w 97"/>
                <a:gd name="T53" fmla="*/ 9 h 78"/>
                <a:gd name="T54" fmla="*/ 28 w 97"/>
                <a:gd name="T55" fmla="*/ 5 h 78"/>
                <a:gd name="T56" fmla="*/ 36 w 97"/>
                <a:gd name="T57" fmla="*/ 3 h 78"/>
                <a:gd name="T58" fmla="*/ 44 w 97"/>
                <a:gd name="T59" fmla="*/ 1 h 78"/>
                <a:gd name="T60" fmla="*/ 52 w 97"/>
                <a:gd name="T61" fmla="*/ 0 h 78"/>
                <a:gd name="T62" fmla="*/ 59 w 97"/>
                <a:gd name="T63" fmla="*/ 0 h 78"/>
                <a:gd name="T64" fmla="*/ 67 w 97"/>
                <a:gd name="T65" fmla="*/ 2 h 78"/>
                <a:gd name="T66" fmla="*/ 91 w 97"/>
                <a:gd name="T67" fmla="*/ 24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78"/>
                <a:gd name="T104" fmla="*/ 97 w 97"/>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78">
                  <a:moveTo>
                    <a:pt x="91" y="24"/>
                  </a:moveTo>
                  <a:lnTo>
                    <a:pt x="93" y="31"/>
                  </a:lnTo>
                  <a:lnTo>
                    <a:pt x="96" y="39"/>
                  </a:lnTo>
                  <a:lnTo>
                    <a:pt x="97" y="47"/>
                  </a:lnTo>
                  <a:lnTo>
                    <a:pt x="96" y="55"/>
                  </a:lnTo>
                  <a:lnTo>
                    <a:pt x="92" y="58"/>
                  </a:lnTo>
                  <a:lnTo>
                    <a:pt x="88" y="62"/>
                  </a:lnTo>
                  <a:lnTo>
                    <a:pt x="84" y="65"/>
                  </a:lnTo>
                  <a:lnTo>
                    <a:pt x="79" y="68"/>
                  </a:lnTo>
                  <a:lnTo>
                    <a:pt x="75" y="70"/>
                  </a:lnTo>
                  <a:lnTo>
                    <a:pt x="69" y="72"/>
                  </a:lnTo>
                  <a:lnTo>
                    <a:pt x="64" y="76"/>
                  </a:lnTo>
                  <a:lnTo>
                    <a:pt x="60" y="78"/>
                  </a:lnTo>
                  <a:lnTo>
                    <a:pt x="52" y="78"/>
                  </a:lnTo>
                  <a:lnTo>
                    <a:pt x="45" y="77"/>
                  </a:lnTo>
                  <a:lnTo>
                    <a:pt x="37" y="77"/>
                  </a:lnTo>
                  <a:lnTo>
                    <a:pt x="30" y="76"/>
                  </a:lnTo>
                  <a:lnTo>
                    <a:pt x="23" y="73"/>
                  </a:lnTo>
                  <a:lnTo>
                    <a:pt x="17" y="71"/>
                  </a:lnTo>
                  <a:lnTo>
                    <a:pt x="12" y="67"/>
                  </a:lnTo>
                  <a:lnTo>
                    <a:pt x="8" y="61"/>
                  </a:lnTo>
                  <a:lnTo>
                    <a:pt x="3" y="49"/>
                  </a:lnTo>
                  <a:lnTo>
                    <a:pt x="0" y="37"/>
                  </a:lnTo>
                  <a:lnTo>
                    <a:pt x="1" y="25"/>
                  </a:lnTo>
                  <a:lnTo>
                    <a:pt x="8" y="16"/>
                  </a:lnTo>
                  <a:lnTo>
                    <a:pt x="14" y="12"/>
                  </a:lnTo>
                  <a:lnTo>
                    <a:pt x="21" y="9"/>
                  </a:lnTo>
                  <a:lnTo>
                    <a:pt x="28" y="5"/>
                  </a:lnTo>
                  <a:lnTo>
                    <a:pt x="36" y="3"/>
                  </a:lnTo>
                  <a:lnTo>
                    <a:pt x="44" y="1"/>
                  </a:lnTo>
                  <a:lnTo>
                    <a:pt x="52" y="0"/>
                  </a:lnTo>
                  <a:lnTo>
                    <a:pt x="59" y="0"/>
                  </a:lnTo>
                  <a:lnTo>
                    <a:pt x="67" y="2"/>
                  </a:lnTo>
                  <a:lnTo>
                    <a:pt x="9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7" name="Freeform 57">
              <a:extLst>
                <a:ext uri="{FF2B5EF4-FFF2-40B4-BE49-F238E27FC236}">
                  <a16:creationId xmlns:a16="http://schemas.microsoft.com/office/drawing/2014/main" id="{1D8EB9CD-2F5C-4C6C-9D95-0EBEEB1EDA3F}"/>
                </a:ext>
              </a:extLst>
            </p:cNvPr>
            <p:cNvSpPr>
              <a:spLocks/>
            </p:cNvSpPr>
            <p:nvPr/>
          </p:nvSpPr>
          <p:spPr bwMode="auto">
            <a:xfrm>
              <a:off x="4030" y="2314"/>
              <a:ext cx="42" cy="39"/>
            </a:xfrm>
            <a:custGeom>
              <a:avLst/>
              <a:gdLst>
                <a:gd name="T0" fmla="*/ 80 w 84"/>
                <a:gd name="T1" fmla="*/ 16 h 77"/>
                <a:gd name="T2" fmla="*/ 83 w 84"/>
                <a:gd name="T3" fmla="*/ 31 h 77"/>
                <a:gd name="T4" fmla="*/ 81 w 84"/>
                <a:gd name="T5" fmla="*/ 31 h 77"/>
                <a:gd name="T6" fmla="*/ 84 w 84"/>
                <a:gd name="T7" fmla="*/ 36 h 77"/>
                <a:gd name="T8" fmla="*/ 83 w 84"/>
                <a:gd name="T9" fmla="*/ 42 h 77"/>
                <a:gd name="T10" fmla="*/ 80 w 84"/>
                <a:gd name="T11" fmla="*/ 47 h 77"/>
                <a:gd name="T12" fmla="*/ 74 w 84"/>
                <a:gd name="T13" fmla="*/ 51 h 77"/>
                <a:gd name="T14" fmla="*/ 69 w 84"/>
                <a:gd name="T15" fmla="*/ 56 h 77"/>
                <a:gd name="T16" fmla="*/ 63 w 84"/>
                <a:gd name="T17" fmla="*/ 60 h 77"/>
                <a:gd name="T18" fmla="*/ 56 w 84"/>
                <a:gd name="T19" fmla="*/ 63 h 77"/>
                <a:gd name="T20" fmla="*/ 50 w 84"/>
                <a:gd name="T21" fmla="*/ 65 h 77"/>
                <a:gd name="T22" fmla="*/ 46 w 84"/>
                <a:gd name="T23" fmla="*/ 68 h 77"/>
                <a:gd name="T24" fmla="*/ 39 w 84"/>
                <a:gd name="T25" fmla="*/ 70 h 77"/>
                <a:gd name="T26" fmla="*/ 32 w 84"/>
                <a:gd name="T27" fmla="*/ 73 h 77"/>
                <a:gd name="T28" fmla="*/ 26 w 84"/>
                <a:gd name="T29" fmla="*/ 76 h 77"/>
                <a:gd name="T30" fmla="*/ 19 w 84"/>
                <a:gd name="T31" fmla="*/ 77 h 77"/>
                <a:gd name="T32" fmla="*/ 13 w 84"/>
                <a:gd name="T33" fmla="*/ 76 h 77"/>
                <a:gd name="T34" fmla="*/ 10 w 84"/>
                <a:gd name="T35" fmla="*/ 72 h 77"/>
                <a:gd name="T36" fmla="*/ 8 w 84"/>
                <a:gd name="T37" fmla="*/ 65 h 77"/>
                <a:gd name="T38" fmla="*/ 1 w 84"/>
                <a:gd name="T39" fmla="*/ 54 h 77"/>
                <a:gd name="T40" fmla="*/ 0 w 84"/>
                <a:gd name="T41" fmla="*/ 42 h 77"/>
                <a:gd name="T42" fmla="*/ 1 w 84"/>
                <a:gd name="T43" fmla="*/ 31 h 77"/>
                <a:gd name="T44" fmla="*/ 5 w 84"/>
                <a:gd name="T45" fmla="*/ 17 h 77"/>
                <a:gd name="T46" fmla="*/ 12 w 84"/>
                <a:gd name="T47" fmla="*/ 10 h 77"/>
                <a:gd name="T48" fmla="*/ 20 w 84"/>
                <a:gd name="T49" fmla="*/ 4 h 77"/>
                <a:gd name="T50" fmla="*/ 32 w 84"/>
                <a:gd name="T51" fmla="*/ 1 h 77"/>
                <a:gd name="T52" fmla="*/ 43 w 84"/>
                <a:gd name="T53" fmla="*/ 0 h 77"/>
                <a:gd name="T54" fmla="*/ 55 w 84"/>
                <a:gd name="T55" fmla="*/ 1 h 77"/>
                <a:gd name="T56" fmla="*/ 65 w 84"/>
                <a:gd name="T57" fmla="*/ 3 h 77"/>
                <a:gd name="T58" fmla="*/ 74 w 84"/>
                <a:gd name="T59" fmla="*/ 9 h 77"/>
                <a:gd name="T60" fmla="*/ 80 w 84"/>
                <a:gd name="T61" fmla="*/ 16 h 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4"/>
                <a:gd name="T94" fmla="*/ 0 h 77"/>
                <a:gd name="T95" fmla="*/ 84 w 84"/>
                <a:gd name="T96" fmla="*/ 77 h 7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4" h="77">
                  <a:moveTo>
                    <a:pt x="80" y="16"/>
                  </a:moveTo>
                  <a:lnTo>
                    <a:pt x="83" y="31"/>
                  </a:lnTo>
                  <a:lnTo>
                    <a:pt x="81" y="31"/>
                  </a:lnTo>
                  <a:lnTo>
                    <a:pt x="84" y="36"/>
                  </a:lnTo>
                  <a:lnTo>
                    <a:pt x="83" y="42"/>
                  </a:lnTo>
                  <a:lnTo>
                    <a:pt x="80" y="47"/>
                  </a:lnTo>
                  <a:lnTo>
                    <a:pt x="74" y="51"/>
                  </a:lnTo>
                  <a:lnTo>
                    <a:pt x="69" y="56"/>
                  </a:lnTo>
                  <a:lnTo>
                    <a:pt x="63" y="60"/>
                  </a:lnTo>
                  <a:lnTo>
                    <a:pt x="56" y="63"/>
                  </a:lnTo>
                  <a:lnTo>
                    <a:pt x="50" y="65"/>
                  </a:lnTo>
                  <a:lnTo>
                    <a:pt x="46" y="68"/>
                  </a:lnTo>
                  <a:lnTo>
                    <a:pt x="39" y="70"/>
                  </a:lnTo>
                  <a:lnTo>
                    <a:pt x="32" y="73"/>
                  </a:lnTo>
                  <a:lnTo>
                    <a:pt x="26" y="76"/>
                  </a:lnTo>
                  <a:lnTo>
                    <a:pt x="19" y="77"/>
                  </a:lnTo>
                  <a:lnTo>
                    <a:pt x="13" y="76"/>
                  </a:lnTo>
                  <a:lnTo>
                    <a:pt x="10" y="72"/>
                  </a:lnTo>
                  <a:lnTo>
                    <a:pt x="8" y="65"/>
                  </a:lnTo>
                  <a:lnTo>
                    <a:pt x="1" y="54"/>
                  </a:lnTo>
                  <a:lnTo>
                    <a:pt x="0" y="42"/>
                  </a:lnTo>
                  <a:lnTo>
                    <a:pt x="1" y="31"/>
                  </a:lnTo>
                  <a:lnTo>
                    <a:pt x="5" y="17"/>
                  </a:lnTo>
                  <a:lnTo>
                    <a:pt x="12" y="10"/>
                  </a:lnTo>
                  <a:lnTo>
                    <a:pt x="20" y="4"/>
                  </a:lnTo>
                  <a:lnTo>
                    <a:pt x="32" y="1"/>
                  </a:lnTo>
                  <a:lnTo>
                    <a:pt x="43" y="0"/>
                  </a:lnTo>
                  <a:lnTo>
                    <a:pt x="55" y="1"/>
                  </a:lnTo>
                  <a:lnTo>
                    <a:pt x="65" y="3"/>
                  </a:lnTo>
                  <a:lnTo>
                    <a:pt x="74" y="9"/>
                  </a:lnTo>
                  <a:lnTo>
                    <a:pt x="8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8" name="Freeform 58">
              <a:extLst>
                <a:ext uri="{FF2B5EF4-FFF2-40B4-BE49-F238E27FC236}">
                  <a16:creationId xmlns:a16="http://schemas.microsoft.com/office/drawing/2014/main" id="{8D996B66-CD26-4531-91AB-E0E697C17726}"/>
                </a:ext>
              </a:extLst>
            </p:cNvPr>
            <p:cNvSpPr>
              <a:spLocks/>
            </p:cNvSpPr>
            <p:nvPr/>
          </p:nvSpPr>
          <p:spPr bwMode="auto">
            <a:xfrm>
              <a:off x="4002" y="2314"/>
              <a:ext cx="116" cy="90"/>
            </a:xfrm>
            <a:custGeom>
              <a:avLst/>
              <a:gdLst>
                <a:gd name="T0" fmla="*/ 231 w 233"/>
                <a:gd name="T1" fmla="*/ 46 h 178"/>
                <a:gd name="T2" fmla="*/ 225 w 233"/>
                <a:gd name="T3" fmla="*/ 65 h 178"/>
                <a:gd name="T4" fmla="*/ 221 w 233"/>
                <a:gd name="T5" fmla="*/ 81 h 178"/>
                <a:gd name="T6" fmla="*/ 216 w 233"/>
                <a:gd name="T7" fmla="*/ 96 h 178"/>
                <a:gd name="T8" fmla="*/ 213 w 233"/>
                <a:gd name="T9" fmla="*/ 114 h 178"/>
                <a:gd name="T10" fmla="*/ 197 w 233"/>
                <a:gd name="T11" fmla="*/ 131 h 178"/>
                <a:gd name="T12" fmla="*/ 187 w 233"/>
                <a:gd name="T13" fmla="*/ 133 h 178"/>
                <a:gd name="T14" fmla="*/ 181 w 233"/>
                <a:gd name="T15" fmla="*/ 125 h 178"/>
                <a:gd name="T16" fmla="*/ 175 w 233"/>
                <a:gd name="T17" fmla="*/ 117 h 178"/>
                <a:gd name="T18" fmla="*/ 167 w 233"/>
                <a:gd name="T19" fmla="*/ 110 h 178"/>
                <a:gd name="T20" fmla="*/ 156 w 233"/>
                <a:gd name="T21" fmla="*/ 104 h 178"/>
                <a:gd name="T22" fmla="*/ 143 w 233"/>
                <a:gd name="T23" fmla="*/ 100 h 178"/>
                <a:gd name="T24" fmla="*/ 132 w 233"/>
                <a:gd name="T25" fmla="*/ 100 h 178"/>
                <a:gd name="T26" fmla="*/ 120 w 233"/>
                <a:gd name="T27" fmla="*/ 104 h 178"/>
                <a:gd name="T28" fmla="*/ 111 w 233"/>
                <a:gd name="T29" fmla="*/ 110 h 178"/>
                <a:gd name="T30" fmla="*/ 103 w 233"/>
                <a:gd name="T31" fmla="*/ 118 h 178"/>
                <a:gd name="T32" fmla="*/ 96 w 233"/>
                <a:gd name="T33" fmla="*/ 138 h 178"/>
                <a:gd name="T34" fmla="*/ 91 w 233"/>
                <a:gd name="T35" fmla="*/ 168 h 178"/>
                <a:gd name="T36" fmla="*/ 84 w 233"/>
                <a:gd name="T37" fmla="*/ 178 h 178"/>
                <a:gd name="T38" fmla="*/ 73 w 233"/>
                <a:gd name="T39" fmla="*/ 170 h 178"/>
                <a:gd name="T40" fmla="*/ 58 w 233"/>
                <a:gd name="T41" fmla="*/ 169 h 178"/>
                <a:gd name="T42" fmla="*/ 43 w 233"/>
                <a:gd name="T43" fmla="*/ 163 h 178"/>
                <a:gd name="T44" fmla="*/ 28 w 233"/>
                <a:gd name="T45" fmla="*/ 159 h 178"/>
                <a:gd name="T46" fmla="*/ 14 w 233"/>
                <a:gd name="T47" fmla="*/ 151 h 178"/>
                <a:gd name="T48" fmla="*/ 4 w 233"/>
                <a:gd name="T49" fmla="*/ 138 h 178"/>
                <a:gd name="T50" fmla="*/ 0 w 233"/>
                <a:gd name="T51" fmla="*/ 119 h 178"/>
                <a:gd name="T52" fmla="*/ 4 w 233"/>
                <a:gd name="T53" fmla="*/ 99 h 178"/>
                <a:gd name="T54" fmla="*/ 26 w 233"/>
                <a:gd name="T55" fmla="*/ 98 h 178"/>
                <a:gd name="T56" fmla="*/ 48 w 233"/>
                <a:gd name="T57" fmla="*/ 94 h 178"/>
                <a:gd name="T58" fmla="*/ 69 w 233"/>
                <a:gd name="T59" fmla="*/ 90 h 178"/>
                <a:gd name="T60" fmla="*/ 92 w 233"/>
                <a:gd name="T61" fmla="*/ 85 h 178"/>
                <a:gd name="T62" fmla="*/ 109 w 233"/>
                <a:gd name="T63" fmla="*/ 78 h 178"/>
                <a:gd name="T64" fmla="*/ 141 w 233"/>
                <a:gd name="T65" fmla="*/ 61 h 178"/>
                <a:gd name="T66" fmla="*/ 167 w 233"/>
                <a:gd name="T67" fmla="*/ 36 h 178"/>
                <a:gd name="T68" fmla="*/ 193 w 233"/>
                <a:gd name="T69" fmla="*/ 11 h 178"/>
                <a:gd name="T70" fmla="*/ 215 w 233"/>
                <a:gd name="T71" fmla="*/ 8 h 178"/>
                <a:gd name="T72" fmla="*/ 231 w 233"/>
                <a:gd name="T73" fmla="*/ 25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3"/>
                <a:gd name="T112" fmla="*/ 0 h 178"/>
                <a:gd name="T113" fmla="*/ 233 w 233"/>
                <a:gd name="T114" fmla="*/ 178 h 1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3" h="178">
                  <a:moveTo>
                    <a:pt x="233" y="36"/>
                  </a:moveTo>
                  <a:lnTo>
                    <a:pt x="231" y="46"/>
                  </a:lnTo>
                  <a:lnTo>
                    <a:pt x="228" y="55"/>
                  </a:lnTo>
                  <a:lnTo>
                    <a:pt x="225" y="65"/>
                  </a:lnTo>
                  <a:lnTo>
                    <a:pt x="220" y="75"/>
                  </a:lnTo>
                  <a:lnTo>
                    <a:pt x="221" y="81"/>
                  </a:lnTo>
                  <a:lnTo>
                    <a:pt x="218" y="88"/>
                  </a:lnTo>
                  <a:lnTo>
                    <a:pt x="216" y="96"/>
                  </a:lnTo>
                  <a:lnTo>
                    <a:pt x="218" y="104"/>
                  </a:lnTo>
                  <a:lnTo>
                    <a:pt x="213" y="114"/>
                  </a:lnTo>
                  <a:lnTo>
                    <a:pt x="206" y="123"/>
                  </a:lnTo>
                  <a:lnTo>
                    <a:pt x="197" y="131"/>
                  </a:lnTo>
                  <a:lnTo>
                    <a:pt x="188" y="139"/>
                  </a:lnTo>
                  <a:lnTo>
                    <a:pt x="187" y="133"/>
                  </a:lnTo>
                  <a:lnTo>
                    <a:pt x="183" y="130"/>
                  </a:lnTo>
                  <a:lnTo>
                    <a:pt x="181" y="125"/>
                  </a:lnTo>
                  <a:lnTo>
                    <a:pt x="178" y="122"/>
                  </a:lnTo>
                  <a:lnTo>
                    <a:pt x="175" y="117"/>
                  </a:lnTo>
                  <a:lnTo>
                    <a:pt x="172" y="114"/>
                  </a:lnTo>
                  <a:lnTo>
                    <a:pt x="167" y="110"/>
                  </a:lnTo>
                  <a:lnTo>
                    <a:pt x="163" y="107"/>
                  </a:lnTo>
                  <a:lnTo>
                    <a:pt x="156" y="104"/>
                  </a:lnTo>
                  <a:lnTo>
                    <a:pt x="150" y="102"/>
                  </a:lnTo>
                  <a:lnTo>
                    <a:pt x="143" y="100"/>
                  </a:lnTo>
                  <a:lnTo>
                    <a:pt x="137" y="99"/>
                  </a:lnTo>
                  <a:lnTo>
                    <a:pt x="132" y="100"/>
                  </a:lnTo>
                  <a:lnTo>
                    <a:pt x="126" y="102"/>
                  </a:lnTo>
                  <a:lnTo>
                    <a:pt x="120" y="104"/>
                  </a:lnTo>
                  <a:lnTo>
                    <a:pt x="115" y="107"/>
                  </a:lnTo>
                  <a:lnTo>
                    <a:pt x="111" y="110"/>
                  </a:lnTo>
                  <a:lnTo>
                    <a:pt x="106" y="114"/>
                  </a:lnTo>
                  <a:lnTo>
                    <a:pt x="103" y="118"/>
                  </a:lnTo>
                  <a:lnTo>
                    <a:pt x="99" y="123"/>
                  </a:lnTo>
                  <a:lnTo>
                    <a:pt x="96" y="138"/>
                  </a:lnTo>
                  <a:lnTo>
                    <a:pt x="92" y="153"/>
                  </a:lnTo>
                  <a:lnTo>
                    <a:pt x="91" y="168"/>
                  </a:lnTo>
                  <a:lnTo>
                    <a:pt x="96" y="178"/>
                  </a:lnTo>
                  <a:lnTo>
                    <a:pt x="84" y="178"/>
                  </a:lnTo>
                  <a:lnTo>
                    <a:pt x="81" y="172"/>
                  </a:lnTo>
                  <a:lnTo>
                    <a:pt x="73" y="170"/>
                  </a:lnTo>
                  <a:lnTo>
                    <a:pt x="65" y="170"/>
                  </a:lnTo>
                  <a:lnTo>
                    <a:pt x="58" y="169"/>
                  </a:lnTo>
                  <a:lnTo>
                    <a:pt x="51" y="167"/>
                  </a:lnTo>
                  <a:lnTo>
                    <a:pt x="43" y="163"/>
                  </a:lnTo>
                  <a:lnTo>
                    <a:pt x="36" y="161"/>
                  </a:lnTo>
                  <a:lnTo>
                    <a:pt x="28" y="159"/>
                  </a:lnTo>
                  <a:lnTo>
                    <a:pt x="20" y="155"/>
                  </a:lnTo>
                  <a:lnTo>
                    <a:pt x="14" y="151"/>
                  </a:lnTo>
                  <a:lnTo>
                    <a:pt x="8" y="145"/>
                  </a:lnTo>
                  <a:lnTo>
                    <a:pt x="4" y="138"/>
                  </a:lnTo>
                  <a:lnTo>
                    <a:pt x="1" y="129"/>
                  </a:lnTo>
                  <a:lnTo>
                    <a:pt x="0" y="119"/>
                  </a:lnTo>
                  <a:lnTo>
                    <a:pt x="0" y="109"/>
                  </a:lnTo>
                  <a:lnTo>
                    <a:pt x="4" y="99"/>
                  </a:lnTo>
                  <a:lnTo>
                    <a:pt x="15" y="98"/>
                  </a:lnTo>
                  <a:lnTo>
                    <a:pt x="26" y="98"/>
                  </a:lnTo>
                  <a:lnTo>
                    <a:pt x="37" y="95"/>
                  </a:lnTo>
                  <a:lnTo>
                    <a:pt x="48" y="94"/>
                  </a:lnTo>
                  <a:lnTo>
                    <a:pt x="59" y="92"/>
                  </a:lnTo>
                  <a:lnTo>
                    <a:pt x="69" y="90"/>
                  </a:lnTo>
                  <a:lnTo>
                    <a:pt x="81" y="87"/>
                  </a:lnTo>
                  <a:lnTo>
                    <a:pt x="92" y="85"/>
                  </a:lnTo>
                  <a:lnTo>
                    <a:pt x="90" y="83"/>
                  </a:lnTo>
                  <a:lnTo>
                    <a:pt x="109" y="78"/>
                  </a:lnTo>
                  <a:lnTo>
                    <a:pt x="126" y="70"/>
                  </a:lnTo>
                  <a:lnTo>
                    <a:pt x="141" y="61"/>
                  </a:lnTo>
                  <a:lnTo>
                    <a:pt x="155" y="49"/>
                  </a:lnTo>
                  <a:lnTo>
                    <a:pt x="167" y="36"/>
                  </a:lnTo>
                  <a:lnTo>
                    <a:pt x="180" y="24"/>
                  </a:lnTo>
                  <a:lnTo>
                    <a:pt x="193" y="11"/>
                  </a:lnTo>
                  <a:lnTo>
                    <a:pt x="205" y="0"/>
                  </a:lnTo>
                  <a:lnTo>
                    <a:pt x="215" y="8"/>
                  </a:lnTo>
                  <a:lnTo>
                    <a:pt x="224" y="15"/>
                  </a:lnTo>
                  <a:lnTo>
                    <a:pt x="231" y="25"/>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79" name="Freeform 59">
              <a:extLst>
                <a:ext uri="{FF2B5EF4-FFF2-40B4-BE49-F238E27FC236}">
                  <a16:creationId xmlns:a16="http://schemas.microsoft.com/office/drawing/2014/main" id="{A2F63DBE-1D05-44EB-AC7F-17BC39154FFF}"/>
                </a:ext>
              </a:extLst>
            </p:cNvPr>
            <p:cNvSpPr>
              <a:spLocks/>
            </p:cNvSpPr>
            <p:nvPr/>
          </p:nvSpPr>
          <p:spPr bwMode="auto">
            <a:xfrm>
              <a:off x="4234" y="2316"/>
              <a:ext cx="36" cy="29"/>
            </a:xfrm>
            <a:custGeom>
              <a:avLst/>
              <a:gdLst>
                <a:gd name="T0" fmla="*/ 71 w 71"/>
                <a:gd name="T1" fmla="*/ 40 h 59"/>
                <a:gd name="T2" fmla="*/ 66 w 71"/>
                <a:gd name="T3" fmla="*/ 45 h 59"/>
                <a:gd name="T4" fmla="*/ 62 w 71"/>
                <a:gd name="T5" fmla="*/ 48 h 59"/>
                <a:gd name="T6" fmla="*/ 57 w 71"/>
                <a:gd name="T7" fmla="*/ 51 h 59"/>
                <a:gd name="T8" fmla="*/ 51 w 71"/>
                <a:gd name="T9" fmla="*/ 53 h 59"/>
                <a:gd name="T10" fmla="*/ 47 w 71"/>
                <a:gd name="T11" fmla="*/ 55 h 59"/>
                <a:gd name="T12" fmla="*/ 41 w 71"/>
                <a:gd name="T13" fmla="*/ 57 h 59"/>
                <a:gd name="T14" fmla="*/ 36 w 71"/>
                <a:gd name="T15" fmla="*/ 58 h 59"/>
                <a:gd name="T16" fmla="*/ 32 w 71"/>
                <a:gd name="T17" fmla="*/ 59 h 59"/>
                <a:gd name="T18" fmla="*/ 24 w 71"/>
                <a:gd name="T19" fmla="*/ 57 h 59"/>
                <a:gd name="T20" fmla="*/ 16 w 71"/>
                <a:gd name="T21" fmla="*/ 52 h 59"/>
                <a:gd name="T22" fmla="*/ 9 w 71"/>
                <a:gd name="T23" fmla="*/ 47 h 59"/>
                <a:gd name="T24" fmla="*/ 3 w 71"/>
                <a:gd name="T25" fmla="*/ 42 h 59"/>
                <a:gd name="T26" fmla="*/ 1 w 71"/>
                <a:gd name="T27" fmla="*/ 36 h 59"/>
                <a:gd name="T28" fmla="*/ 0 w 71"/>
                <a:gd name="T29" fmla="*/ 29 h 59"/>
                <a:gd name="T30" fmla="*/ 0 w 71"/>
                <a:gd name="T31" fmla="*/ 21 h 59"/>
                <a:gd name="T32" fmla="*/ 3 w 71"/>
                <a:gd name="T33" fmla="*/ 14 h 59"/>
                <a:gd name="T34" fmla="*/ 6 w 71"/>
                <a:gd name="T35" fmla="*/ 13 h 59"/>
                <a:gd name="T36" fmla="*/ 11 w 71"/>
                <a:gd name="T37" fmla="*/ 10 h 59"/>
                <a:gd name="T38" fmla="*/ 16 w 71"/>
                <a:gd name="T39" fmla="*/ 8 h 59"/>
                <a:gd name="T40" fmla="*/ 20 w 71"/>
                <a:gd name="T41" fmla="*/ 6 h 59"/>
                <a:gd name="T42" fmla="*/ 25 w 71"/>
                <a:gd name="T43" fmla="*/ 5 h 59"/>
                <a:gd name="T44" fmla="*/ 29 w 71"/>
                <a:gd name="T45" fmla="*/ 5 h 59"/>
                <a:gd name="T46" fmla="*/ 34 w 71"/>
                <a:gd name="T47" fmla="*/ 5 h 59"/>
                <a:gd name="T48" fmla="*/ 39 w 71"/>
                <a:gd name="T49" fmla="*/ 7 h 59"/>
                <a:gd name="T50" fmla="*/ 43 w 71"/>
                <a:gd name="T51" fmla="*/ 0 h 59"/>
                <a:gd name="T52" fmla="*/ 55 w 71"/>
                <a:gd name="T53" fmla="*/ 8 h 59"/>
                <a:gd name="T54" fmla="*/ 64 w 71"/>
                <a:gd name="T55" fmla="*/ 16 h 59"/>
                <a:gd name="T56" fmla="*/ 70 w 71"/>
                <a:gd name="T57" fmla="*/ 27 h 59"/>
                <a:gd name="T58" fmla="*/ 71 w 71"/>
                <a:gd name="T59" fmla="*/ 40 h 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59"/>
                <a:gd name="T92" fmla="*/ 71 w 71"/>
                <a:gd name="T93" fmla="*/ 59 h 5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59">
                  <a:moveTo>
                    <a:pt x="71" y="40"/>
                  </a:moveTo>
                  <a:lnTo>
                    <a:pt x="66" y="45"/>
                  </a:lnTo>
                  <a:lnTo>
                    <a:pt x="62" y="48"/>
                  </a:lnTo>
                  <a:lnTo>
                    <a:pt x="57" y="51"/>
                  </a:lnTo>
                  <a:lnTo>
                    <a:pt x="51" y="53"/>
                  </a:lnTo>
                  <a:lnTo>
                    <a:pt x="47" y="55"/>
                  </a:lnTo>
                  <a:lnTo>
                    <a:pt x="41" y="57"/>
                  </a:lnTo>
                  <a:lnTo>
                    <a:pt x="36" y="58"/>
                  </a:lnTo>
                  <a:lnTo>
                    <a:pt x="32" y="59"/>
                  </a:lnTo>
                  <a:lnTo>
                    <a:pt x="24" y="57"/>
                  </a:lnTo>
                  <a:lnTo>
                    <a:pt x="16" y="52"/>
                  </a:lnTo>
                  <a:lnTo>
                    <a:pt x="9" y="47"/>
                  </a:lnTo>
                  <a:lnTo>
                    <a:pt x="3" y="42"/>
                  </a:lnTo>
                  <a:lnTo>
                    <a:pt x="1" y="36"/>
                  </a:lnTo>
                  <a:lnTo>
                    <a:pt x="0" y="29"/>
                  </a:lnTo>
                  <a:lnTo>
                    <a:pt x="0" y="21"/>
                  </a:lnTo>
                  <a:lnTo>
                    <a:pt x="3" y="14"/>
                  </a:lnTo>
                  <a:lnTo>
                    <a:pt x="6" y="13"/>
                  </a:lnTo>
                  <a:lnTo>
                    <a:pt x="11" y="10"/>
                  </a:lnTo>
                  <a:lnTo>
                    <a:pt x="16" y="8"/>
                  </a:lnTo>
                  <a:lnTo>
                    <a:pt x="20" y="6"/>
                  </a:lnTo>
                  <a:lnTo>
                    <a:pt x="25" y="5"/>
                  </a:lnTo>
                  <a:lnTo>
                    <a:pt x="29" y="5"/>
                  </a:lnTo>
                  <a:lnTo>
                    <a:pt x="34" y="5"/>
                  </a:lnTo>
                  <a:lnTo>
                    <a:pt x="39" y="7"/>
                  </a:lnTo>
                  <a:lnTo>
                    <a:pt x="43" y="0"/>
                  </a:lnTo>
                  <a:lnTo>
                    <a:pt x="55" y="8"/>
                  </a:lnTo>
                  <a:lnTo>
                    <a:pt x="64" y="16"/>
                  </a:lnTo>
                  <a:lnTo>
                    <a:pt x="70" y="27"/>
                  </a:lnTo>
                  <a:lnTo>
                    <a:pt x="71"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0" name="Freeform 60">
              <a:extLst>
                <a:ext uri="{FF2B5EF4-FFF2-40B4-BE49-F238E27FC236}">
                  <a16:creationId xmlns:a16="http://schemas.microsoft.com/office/drawing/2014/main" id="{E7998637-8B8E-4739-A419-999F69A924AF}"/>
                </a:ext>
              </a:extLst>
            </p:cNvPr>
            <p:cNvSpPr>
              <a:spLocks/>
            </p:cNvSpPr>
            <p:nvPr/>
          </p:nvSpPr>
          <p:spPr bwMode="auto">
            <a:xfrm>
              <a:off x="3460" y="2318"/>
              <a:ext cx="44" cy="42"/>
            </a:xfrm>
            <a:custGeom>
              <a:avLst/>
              <a:gdLst>
                <a:gd name="T0" fmla="*/ 83 w 89"/>
                <a:gd name="T1" fmla="*/ 19 h 84"/>
                <a:gd name="T2" fmla="*/ 86 w 89"/>
                <a:gd name="T3" fmla="*/ 30 h 84"/>
                <a:gd name="T4" fmla="*/ 89 w 89"/>
                <a:gd name="T5" fmla="*/ 40 h 84"/>
                <a:gd name="T6" fmla="*/ 89 w 89"/>
                <a:gd name="T7" fmla="*/ 49 h 84"/>
                <a:gd name="T8" fmla="*/ 81 w 89"/>
                <a:gd name="T9" fmla="*/ 57 h 84"/>
                <a:gd name="T10" fmla="*/ 79 w 89"/>
                <a:gd name="T11" fmla="*/ 64 h 84"/>
                <a:gd name="T12" fmla="*/ 75 w 89"/>
                <a:gd name="T13" fmla="*/ 69 h 84"/>
                <a:gd name="T14" fmla="*/ 71 w 89"/>
                <a:gd name="T15" fmla="*/ 73 h 84"/>
                <a:gd name="T16" fmla="*/ 65 w 89"/>
                <a:gd name="T17" fmla="*/ 77 h 84"/>
                <a:gd name="T18" fmla="*/ 59 w 89"/>
                <a:gd name="T19" fmla="*/ 79 h 84"/>
                <a:gd name="T20" fmla="*/ 52 w 89"/>
                <a:gd name="T21" fmla="*/ 82 h 84"/>
                <a:gd name="T22" fmla="*/ 45 w 89"/>
                <a:gd name="T23" fmla="*/ 83 h 84"/>
                <a:gd name="T24" fmla="*/ 38 w 89"/>
                <a:gd name="T25" fmla="*/ 84 h 84"/>
                <a:gd name="T26" fmla="*/ 33 w 89"/>
                <a:gd name="T27" fmla="*/ 84 h 84"/>
                <a:gd name="T28" fmla="*/ 27 w 89"/>
                <a:gd name="T29" fmla="*/ 83 h 84"/>
                <a:gd name="T30" fmla="*/ 21 w 89"/>
                <a:gd name="T31" fmla="*/ 80 h 84"/>
                <a:gd name="T32" fmla="*/ 16 w 89"/>
                <a:gd name="T33" fmla="*/ 78 h 84"/>
                <a:gd name="T34" fmla="*/ 12 w 89"/>
                <a:gd name="T35" fmla="*/ 75 h 84"/>
                <a:gd name="T36" fmla="*/ 8 w 89"/>
                <a:gd name="T37" fmla="*/ 71 h 84"/>
                <a:gd name="T38" fmla="*/ 5 w 89"/>
                <a:gd name="T39" fmla="*/ 68 h 84"/>
                <a:gd name="T40" fmla="*/ 3 w 89"/>
                <a:gd name="T41" fmla="*/ 63 h 84"/>
                <a:gd name="T42" fmla="*/ 0 w 89"/>
                <a:gd name="T43" fmla="*/ 48 h 84"/>
                <a:gd name="T44" fmla="*/ 3 w 89"/>
                <a:gd name="T45" fmla="*/ 34 h 84"/>
                <a:gd name="T46" fmla="*/ 7 w 89"/>
                <a:gd name="T47" fmla="*/ 22 h 84"/>
                <a:gd name="T48" fmla="*/ 14 w 89"/>
                <a:gd name="T49" fmla="*/ 10 h 84"/>
                <a:gd name="T50" fmla="*/ 22 w 89"/>
                <a:gd name="T51" fmla="*/ 5 h 84"/>
                <a:gd name="T52" fmla="*/ 31 w 89"/>
                <a:gd name="T53" fmla="*/ 2 h 84"/>
                <a:gd name="T54" fmla="*/ 41 w 89"/>
                <a:gd name="T55" fmla="*/ 0 h 84"/>
                <a:gd name="T56" fmla="*/ 51 w 89"/>
                <a:gd name="T57" fmla="*/ 0 h 84"/>
                <a:gd name="T58" fmla="*/ 60 w 89"/>
                <a:gd name="T59" fmla="*/ 1 h 84"/>
                <a:gd name="T60" fmla="*/ 69 w 89"/>
                <a:gd name="T61" fmla="*/ 4 h 84"/>
                <a:gd name="T62" fmla="*/ 77 w 89"/>
                <a:gd name="T63" fmla="*/ 11 h 84"/>
                <a:gd name="T64" fmla="*/ 83 w 89"/>
                <a:gd name="T65" fmla="*/ 19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84"/>
                <a:gd name="T101" fmla="*/ 89 w 89"/>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84">
                  <a:moveTo>
                    <a:pt x="83" y="19"/>
                  </a:moveTo>
                  <a:lnTo>
                    <a:pt x="86" y="30"/>
                  </a:lnTo>
                  <a:lnTo>
                    <a:pt x="89" y="40"/>
                  </a:lnTo>
                  <a:lnTo>
                    <a:pt x="89" y="49"/>
                  </a:lnTo>
                  <a:lnTo>
                    <a:pt x="81" y="57"/>
                  </a:lnTo>
                  <a:lnTo>
                    <a:pt x="79" y="64"/>
                  </a:lnTo>
                  <a:lnTo>
                    <a:pt x="75" y="69"/>
                  </a:lnTo>
                  <a:lnTo>
                    <a:pt x="71" y="73"/>
                  </a:lnTo>
                  <a:lnTo>
                    <a:pt x="65" y="77"/>
                  </a:lnTo>
                  <a:lnTo>
                    <a:pt x="59" y="79"/>
                  </a:lnTo>
                  <a:lnTo>
                    <a:pt x="52" y="82"/>
                  </a:lnTo>
                  <a:lnTo>
                    <a:pt x="45" y="83"/>
                  </a:lnTo>
                  <a:lnTo>
                    <a:pt x="38" y="84"/>
                  </a:lnTo>
                  <a:lnTo>
                    <a:pt x="33" y="84"/>
                  </a:lnTo>
                  <a:lnTo>
                    <a:pt x="27" y="83"/>
                  </a:lnTo>
                  <a:lnTo>
                    <a:pt x="21" y="80"/>
                  </a:lnTo>
                  <a:lnTo>
                    <a:pt x="16" y="78"/>
                  </a:lnTo>
                  <a:lnTo>
                    <a:pt x="12" y="75"/>
                  </a:lnTo>
                  <a:lnTo>
                    <a:pt x="8" y="71"/>
                  </a:lnTo>
                  <a:lnTo>
                    <a:pt x="5" y="68"/>
                  </a:lnTo>
                  <a:lnTo>
                    <a:pt x="3" y="63"/>
                  </a:lnTo>
                  <a:lnTo>
                    <a:pt x="0" y="48"/>
                  </a:lnTo>
                  <a:lnTo>
                    <a:pt x="3" y="34"/>
                  </a:lnTo>
                  <a:lnTo>
                    <a:pt x="7" y="22"/>
                  </a:lnTo>
                  <a:lnTo>
                    <a:pt x="14" y="10"/>
                  </a:lnTo>
                  <a:lnTo>
                    <a:pt x="22" y="5"/>
                  </a:lnTo>
                  <a:lnTo>
                    <a:pt x="31" y="2"/>
                  </a:lnTo>
                  <a:lnTo>
                    <a:pt x="41" y="0"/>
                  </a:lnTo>
                  <a:lnTo>
                    <a:pt x="51" y="0"/>
                  </a:lnTo>
                  <a:lnTo>
                    <a:pt x="60" y="1"/>
                  </a:lnTo>
                  <a:lnTo>
                    <a:pt x="69" y="4"/>
                  </a:lnTo>
                  <a:lnTo>
                    <a:pt x="77" y="11"/>
                  </a:lnTo>
                  <a:lnTo>
                    <a:pt x="8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1" name="Freeform 61">
              <a:extLst>
                <a:ext uri="{FF2B5EF4-FFF2-40B4-BE49-F238E27FC236}">
                  <a16:creationId xmlns:a16="http://schemas.microsoft.com/office/drawing/2014/main" id="{7ACD8D7E-3DC8-4707-8E8D-5E21CF544BE7}"/>
                </a:ext>
              </a:extLst>
            </p:cNvPr>
            <p:cNvSpPr>
              <a:spLocks/>
            </p:cNvSpPr>
            <p:nvPr/>
          </p:nvSpPr>
          <p:spPr bwMode="auto">
            <a:xfrm>
              <a:off x="3467" y="2327"/>
              <a:ext cx="31" cy="26"/>
            </a:xfrm>
            <a:custGeom>
              <a:avLst/>
              <a:gdLst>
                <a:gd name="T0" fmla="*/ 63 w 63"/>
                <a:gd name="T1" fmla="*/ 24 h 52"/>
                <a:gd name="T2" fmla="*/ 60 w 63"/>
                <a:gd name="T3" fmla="*/ 30 h 52"/>
                <a:gd name="T4" fmla="*/ 55 w 63"/>
                <a:gd name="T5" fmla="*/ 36 h 52"/>
                <a:gd name="T6" fmla="*/ 50 w 63"/>
                <a:gd name="T7" fmla="*/ 41 h 52"/>
                <a:gd name="T8" fmla="*/ 44 w 63"/>
                <a:gd name="T9" fmla="*/ 46 h 52"/>
                <a:gd name="T10" fmla="*/ 38 w 63"/>
                <a:gd name="T11" fmla="*/ 50 h 52"/>
                <a:gd name="T12" fmla="*/ 31 w 63"/>
                <a:gd name="T13" fmla="*/ 52 h 52"/>
                <a:gd name="T14" fmla="*/ 24 w 63"/>
                <a:gd name="T15" fmla="*/ 52 h 52"/>
                <a:gd name="T16" fmla="*/ 16 w 63"/>
                <a:gd name="T17" fmla="*/ 51 h 52"/>
                <a:gd name="T18" fmla="*/ 12 w 63"/>
                <a:gd name="T19" fmla="*/ 50 h 52"/>
                <a:gd name="T20" fmla="*/ 7 w 63"/>
                <a:gd name="T21" fmla="*/ 47 h 52"/>
                <a:gd name="T22" fmla="*/ 4 w 63"/>
                <a:gd name="T23" fmla="*/ 44 h 52"/>
                <a:gd name="T24" fmla="*/ 0 w 63"/>
                <a:gd name="T25" fmla="*/ 39 h 52"/>
                <a:gd name="T26" fmla="*/ 0 w 63"/>
                <a:gd name="T27" fmla="*/ 28 h 52"/>
                <a:gd name="T28" fmla="*/ 1 w 63"/>
                <a:gd name="T29" fmla="*/ 17 h 52"/>
                <a:gd name="T30" fmla="*/ 7 w 63"/>
                <a:gd name="T31" fmla="*/ 8 h 52"/>
                <a:gd name="T32" fmla="*/ 16 w 63"/>
                <a:gd name="T33" fmla="*/ 3 h 52"/>
                <a:gd name="T34" fmla="*/ 23 w 63"/>
                <a:gd name="T35" fmla="*/ 1 h 52"/>
                <a:gd name="T36" fmla="*/ 31 w 63"/>
                <a:gd name="T37" fmla="*/ 0 h 52"/>
                <a:gd name="T38" fmla="*/ 39 w 63"/>
                <a:gd name="T39" fmla="*/ 0 h 52"/>
                <a:gd name="T40" fmla="*/ 48 w 63"/>
                <a:gd name="T41" fmla="*/ 1 h 52"/>
                <a:gd name="T42" fmla="*/ 55 w 63"/>
                <a:gd name="T43" fmla="*/ 5 h 52"/>
                <a:gd name="T44" fmla="*/ 61 w 63"/>
                <a:gd name="T45" fmla="*/ 9 h 52"/>
                <a:gd name="T46" fmla="*/ 63 w 63"/>
                <a:gd name="T47" fmla="*/ 15 h 52"/>
                <a:gd name="T48" fmla="*/ 63 w 63"/>
                <a:gd name="T49" fmla="*/ 24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2"/>
                <a:gd name="T77" fmla="*/ 63 w 63"/>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2">
                  <a:moveTo>
                    <a:pt x="63" y="24"/>
                  </a:moveTo>
                  <a:lnTo>
                    <a:pt x="60" y="30"/>
                  </a:lnTo>
                  <a:lnTo>
                    <a:pt x="55" y="36"/>
                  </a:lnTo>
                  <a:lnTo>
                    <a:pt x="50" y="41"/>
                  </a:lnTo>
                  <a:lnTo>
                    <a:pt x="44" y="46"/>
                  </a:lnTo>
                  <a:lnTo>
                    <a:pt x="38" y="50"/>
                  </a:lnTo>
                  <a:lnTo>
                    <a:pt x="31" y="52"/>
                  </a:lnTo>
                  <a:lnTo>
                    <a:pt x="24" y="52"/>
                  </a:lnTo>
                  <a:lnTo>
                    <a:pt x="16" y="51"/>
                  </a:lnTo>
                  <a:lnTo>
                    <a:pt x="12" y="50"/>
                  </a:lnTo>
                  <a:lnTo>
                    <a:pt x="7" y="47"/>
                  </a:lnTo>
                  <a:lnTo>
                    <a:pt x="4" y="44"/>
                  </a:lnTo>
                  <a:lnTo>
                    <a:pt x="0" y="39"/>
                  </a:lnTo>
                  <a:lnTo>
                    <a:pt x="0" y="28"/>
                  </a:lnTo>
                  <a:lnTo>
                    <a:pt x="1" y="17"/>
                  </a:lnTo>
                  <a:lnTo>
                    <a:pt x="7" y="8"/>
                  </a:lnTo>
                  <a:lnTo>
                    <a:pt x="16" y="3"/>
                  </a:lnTo>
                  <a:lnTo>
                    <a:pt x="23" y="1"/>
                  </a:lnTo>
                  <a:lnTo>
                    <a:pt x="31" y="0"/>
                  </a:lnTo>
                  <a:lnTo>
                    <a:pt x="39" y="0"/>
                  </a:lnTo>
                  <a:lnTo>
                    <a:pt x="48" y="1"/>
                  </a:lnTo>
                  <a:lnTo>
                    <a:pt x="55" y="5"/>
                  </a:lnTo>
                  <a:lnTo>
                    <a:pt x="61" y="9"/>
                  </a:lnTo>
                  <a:lnTo>
                    <a:pt x="63" y="15"/>
                  </a:lnTo>
                  <a:lnTo>
                    <a:pt x="6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2" name="Freeform 62">
              <a:extLst>
                <a:ext uri="{FF2B5EF4-FFF2-40B4-BE49-F238E27FC236}">
                  <a16:creationId xmlns:a16="http://schemas.microsoft.com/office/drawing/2014/main" id="{2AD56060-1337-4D20-AA8E-A7750592032F}"/>
                </a:ext>
              </a:extLst>
            </p:cNvPr>
            <p:cNvSpPr>
              <a:spLocks/>
            </p:cNvSpPr>
            <p:nvPr/>
          </p:nvSpPr>
          <p:spPr bwMode="auto">
            <a:xfrm>
              <a:off x="3515" y="2347"/>
              <a:ext cx="46" cy="45"/>
            </a:xfrm>
            <a:custGeom>
              <a:avLst/>
              <a:gdLst>
                <a:gd name="T0" fmla="*/ 86 w 91"/>
                <a:gd name="T1" fmla="*/ 13 h 90"/>
                <a:gd name="T2" fmla="*/ 89 w 91"/>
                <a:gd name="T3" fmla="*/ 27 h 90"/>
                <a:gd name="T4" fmla="*/ 91 w 91"/>
                <a:gd name="T5" fmla="*/ 42 h 90"/>
                <a:gd name="T6" fmla="*/ 90 w 91"/>
                <a:gd name="T7" fmla="*/ 57 h 90"/>
                <a:gd name="T8" fmla="*/ 84 w 91"/>
                <a:gd name="T9" fmla="*/ 69 h 90"/>
                <a:gd name="T10" fmla="*/ 79 w 91"/>
                <a:gd name="T11" fmla="*/ 74 h 90"/>
                <a:gd name="T12" fmla="*/ 75 w 91"/>
                <a:gd name="T13" fmla="*/ 79 h 90"/>
                <a:gd name="T14" fmla="*/ 70 w 91"/>
                <a:gd name="T15" fmla="*/ 81 h 90"/>
                <a:gd name="T16" fmla="*/ 65 w 91"/>
                <a:gd name="T17" fmla="*/ 84 h 90"/>
                <a:gd name="T18" fmla="*/ 59 w 91"/>
                <a:gd name="T19" fmla="*/ 87 h 90"/>
                <a:gd name="T20" fmla="*/ 52 w 91"/>
                <a:gd name="T21" fmla="*/ 88 h 90"/>
                <a:gd name="T22" fmla="*/ 46 w 91"/>
                <a:gd name="T23" fmla="*/ 89 h 90"/>
                <a:gd name="T24" fmla="*/ 39 w 91"/>
                <a:gd name="T25" fmla="*/ 90 h 90"/>
                <a:gd name="T26" fmla="*/ 31 w 91"/>
                <a:gd name="T27" fmla="*/ 88 h 90"/>
                <a:gd name="T28" fmla="*/ 25 w 91"/>
                <a:gd name="T29" fmla="*/ 84 h 90"/>
                <a:gd name="T30" fmla="*/ 18 w 91"/>
                <a:gd name="T31" fmla="*/ 80 h 90"/>
                <a:gd name="T32" fmla="*/ 13 w 91"/>
                <a:gd name="T33" fmla="*/ 75 h 90"/>
                <a:gd name="T34" fmla="*/ 8 w 91"/>
                <a:gd name="T35" fmla="*/ 71 h 90"/>
                <a:gd name="T36" fmla="*/ 5 w 91"/>
                <a:gd name="T37" fmla="*/ 65 h 90"/>
                <a:gd name="T38" fmla="*/ 2 w 91"/>
                <a:gd name="T39" fmla="*/ 59 h 90"/>
                <a:gd name="T40" fmla="*/ 0 w 91"/>
                <a:gd name="T41" fmla="*/ 52 h 90"/>
                <a:gd name="T42" fmla="*/ 1 w 91"/>
                <a:gd name="T43" fmla="*/ 44 h 90"/>
                <a:gd name="T44" fmla="*/ 3 w 91"/>
                <a:gd name="T45" fmla="*/ 36 h 90"/>
                <a:gd name="T46" fmla="*/ 7 w 91"/>
                <a:gd name="T47" fmla="*/ 29 h 90"/>
                <a:gd name="T48" fmla="*/ 12 w 91"/>
                <a:gd name="T49" fmla="*/ 22 h 90"/>
                <a:gd name="T50" fmla="*/ 16 w 91"/>
                <a:gd name="T51" fmla="*/ 18 h 90"/>
                <a:gd name="T52" fmla="*/ 23 w 91"/>
                <a:gd name="T53" fmla="*/ 12 h 90"/>
                <a:gd name="T54" fmla="*/ 30 w 91"/>
                <a:gd name="T55" fmla="*/ 7 h 90"/>
                <a:gd name="T56" fmla="*/ 37 w 91"/>
                <a:gd name="T57" fmla="*/ 4 h 90"/>
                <a:gd name="T58" fmla="*/ 43 w 91"/>
                <a:gd name="T59" fmla="*/ 1 h 90"/>
                <a:gd name="T60" fmla="*/ 50 w 91"/>
                <a:gd name="T61" fmla="*/ 0 h 90"/>
                <a:gd name="T62" fmla="*/ 55 w 91"/>
                <a:gd name="T63" fmla="*/ 0 h 90"/>
                <a:gd name="T64" fmla="*/ 62 w 91"/>
                <a:gd name="T65" fmla="*/ 1 h 90"/>
                <a:gd name="T66" fmla="*/ 69 w 91"/>
                <a:gd name="T67" fmla="*/ 4 h 90"/>
                <a:gd name="T68" fmla="*/ 75 w 91"/>
                <a:gd name="T69" fmla="*/ 6 h 90"/>
                <a:gd name="T70" fmla="*/ 81 w 91"/>
                <a:gd name="T71" fmla="*/ 10 h 90"/>
                <a:gd name="T72" fmla="*/ 86 w 91"/>
                <a:gd name="T73" fmla="*/ 13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
                <a:gd name="T112" fmla="*/ 0 h 90"/>
                <a:gd name="T113" fmla="*/ 91 w 91"/>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 h="90">
                  <a:moveTo>
                    <a:pt x="86" y="13"/>
                  </a:moveTo>
                  <a:lnTo>
                    <a:pt x="89" y="27"/>
                  </a:lnTo>
                  <a:lnTo>
                    <a:pt x="91" y="42"/>
                  </a:lnTo>
                  <a:lnTo>
                    <a:pt x="90" y="57"/>
                  </a:lnTo>
                  <a:lnTo>
                    <a:pt x="84" y="69"/>
                  </a:lnTo>
                  <a:lnTo>
                    <a:pt x="79" y="74"/>
                  </a:lnTo>
                  <a:lnTo>
                    <a:pt x="75" y="79"/>
                  </a:lnTo>
                  <a:lnTo>
                    <a:pt x="70" y="81"/>
                  </a:lnTo>
                  <a:lnTo>
                    <a:pt x="65" y="84"/>
                  </a:lnTo>
                  <a:lnTo>
                    <a:pt x="59" y="87"/>
                  </a:lnTo>
                  <a:lnTo>
                    <a:pt x="52" y="88"/>
                  </a:lnTo>
                  <a:lnTo>
                    <a:pt x="46" y="89"/>
                  </a:lnTo>
                  <a:lnTo>
                    <a:pt x="39" y="90"/>
                  </a:lnTo>
                  <a:lnTo>
                    <a:pt x="31" y="88"/>
                  </a:lnTo>
                  <a:lnTo>
                    <a:pt x="25" y="84"/>
                  </a:lnTo>
                  <a:lnTo>
                    <a:pt x="18" y="80"/>
                  </a:lnTo>
                  <a:lnTo>
                    <a:pt x="13" y="75"/>
                  </a:lnTo>
                  <a:lnTo>
                    <a:pt x="8" y="71"/>
                  </a:lnTo>
                  <a:lnTo>
                    <a:pt x="5" y="65"/>
                  </a:lnTo>
                  <a:lnTo>
                    <a:pt x="2" y="59"/>
                  </a:lnTo>
                  <a:lnTo>
                    <a:pt x="0" y="52"/>
                  </a:lnTo>
                  <a:lnTo>
                    <a:pt x="1" y="44"/>
                  </a:lnTo>
                  <a:lnTo>
                    <a:pt x="3" y="36"/>
                  </a:lnTo>
                  <a:lnTo>
                    <a:pt x="7" y="29"/>
                  </a:lnTo>
                  <a:lnTo>
                    <a:pt x="12" y="22"/>
                  </a:lnTo>
                  <a:lnTo>
                    <a:pt x="16" y="18"/>
                  </a:lnTo>
                  <a:lnTo>
                    <a:pt x="23" y="12"/>
                  </a:lnTo>
                  <a:lnTo>
                    <a:pt x="30" y="7"/>
                  </a:lnTo>
                  <a:lnTo>
                    <a:pt x="37" y="4"/>
                  </a:lnTo>
                  <a:lnTo>
                    <a:pt x="43" y="1"/>
                  </a:lnTo>
                  <a:lnTo>
                    <a:pt x="50" y="0"/>
                  </a:lnTo>
                  <a:lnTo>
                    <a:pt x="55" y="0"/>
                  </a:lnTo>
                  <a:lnTo>
                    <a:pt x="62" y="1"/>
                  </a:lnTo>
                  <a:lnTo>
                    <a:pt x="69" y="4"/>
                  </a:lnTo>
                  <a:lnTo>
                    <a:pt x="75" y="6"/>
                  </a:lnTo>
                  <a:lnTo>
                    <a:pt x="81" y="10"/>
                  </a:lnTo>
                  <a:lnTo>
                    <a:pt x="8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3" name="Freeform 63">
              <a:extLst>
                <a:ext uri="{FF2B5EF4-FFF2-40B4-BE49-F238E27FC236}">
                  <a16:creationId xmlns:a16="http://schemas.microsoft.com/office/drawing/2014/main" id="{2C813266-2FEB-4DE2-9914-ED7C8CF53B9D}"/>
                </a:ext>
              </a:extLst>
            </p:cNvPr>
            <p:cNvSpPr>
              <a:spLocks/>
            </p:cNvSpPr>
            <p:nvPr/>
          </p:nvSpPr>
          <p:spPr bwMode="auto">
            <a:xfrm>
              <a:off x="3522" y="2356"/>
              <a:ext cx="32" cy="26"/>
            </a:xfrm>
            <a:custGeom>
              <a:avLst/>
              <a:gdLst>
                <a:gd name="T0" fmla="*/ 62 w 63"/>
                <a:gd name="T1" fmla="*/ 8 h 52"/>
                <a:gd name="T2" fmla="*/ 63 w 63"/>
                <a:gd name="T3" fmla="*/ 18 h 52"/>
                <a:gd name="T4" fmla="*/ 63 w 63"/>
                <a:gd name="T5" fmla="*/ 26 h 52"/>
                <a:gd name="T6" fmla="*/ 60 w 63"/>
                <a:gd name="T7" fmla="*/ 35 h 52"/>
                <a:gd name="T8" fmla="*/ 56 w 63"/>
                <a:gd name="T9" fmla="*/ 45 h 52"/>
                <a:gd name="T10" fmla="*/ 52 w 63"/>
                <a:gd name="T11" fmla="*/ 47 h 52"/>
                <a:gd name="T12" fmla="*/ 47 w 63"/>
                <a:gd name="T13" fmla="*/ 48 h 52"/>
                <a:gd name="T14" fmla="*/ 41 w 63"/>
                <a:gd name="T15" fmla="*/ 49 h 52"/>
                <a:gd name="T16" fmla="*/ 37 w 63"/>
                <a:gd name="T17" fmla="*/ 50 h 52"/>
                <a:gd name="T18" fmla="*/ 32 w 63"/>
                <a:gd name="T19" fmla="*/ 52 h 52"/>
                <a:gd name="T20" fmla="*/ 26 w 63"/>
                <a:gd name="T21" fmla="*/ 52 h 52"/>
                <a:gd name="T22" fmla="*/ 21 w 63"/>
                <a:gd name="T23" fmla="*/ 52 h 52"/>
                <a:gd name="T24" fmla="*/ 15 w 63"/>
                <a:gd name="T25" fmla="*/ 52 h 52"/>
                <a:gd name="T26" fmla="*/ 7 w 63"/>
                <a:gd name="T27" fmla="*/ 46 h 52"/>
                <a:gd name="T28" fmla="*/ 2 w 63"/>
                <a:gd name="T29" fmla="*/ 39 h 52"/>
                <a:gd name="T30" fmla="*/ 0 w 63"/>
                <a:gd name="T31" fmla="*/ 32 h 52"/>
                <a:gd name="T32" fmla="*/ 0 w 63"/>
                <a:gd name="T33" fmla="*/ 24 h 52"/>
                <a:gd name="T34" fmla="*/ 3 w 63"/>
                <a:gd name="T35" fmla="*/ 19 h 52"/>
                <a:gd name="T36" fmla="*/ 7 w 63"/>
                <a:gd name="T37" fmla="*/ 15 h 52"/>
                <a:gd name="T38" fmla="*/ 11 w 63"/>
                <a:gd name="T39" fmla="*/ 10 h 52"/>
                <a:gd name="T40" fmla="*/ 16 w 63"/>
                <a:gd name="T41" fmla="*/ 7 h 52"/>
                <a:gd name="T42" fmla="*/ 21 w 63"/>
                <a:gd name="T43" fmla="*/ 4 h 52"/>
                <a:gd name="T44" fmla="*/ 26 w 63"/>
                <a:gd name="T45" fmla="*/ 2 h 52"/>
                <a:gd name="T46" fmla="*/ 32 w 63"/>
                <a:gd name="T47" fmla="*/ 1 h 52"/>
                <a:gd name="T48" fmla="*/ 38 w 63"/>
                <a:gd name="T49" fmla="*/ 0 h 52"/>
                <a:gd name="T50" fmla="*/ 45 w 63"/>
                <a:gd name="T51" fmla="*/ 1 h 52"/>
                <a:gd name="T52" fmla="*/ 53 w 63"/>
                <a:gd name="T53" fmla="*/ 2 h 52"/>
                <a:gd name="T54" fmla="*/ 59 w 63"/>
                <a:gd name="T55" fmla="*/ 4 h 52"/>
                <a:gd name="T56" fmla="*/ 62 w 63"/>
                <a:gd name="T57" fmla="*/ 8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
                <a:gd name="T88" fmla="*/ 0 h 52"/>
                <a:gd name="T89" fmla="*/ 63 w 63"/>
                <a:gd name="T90" fmla="*/ 52 h 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 h="52">
                  <a:moveTo>
                    <a:pt x="62" y="8"/>
                  </a:moveTo>
                  <a:lnTo>
                    <a:pt x="63" y="18"/>
                  </a:lnTo>
                  <a:lnTo>
                    <a:pt x="63" y="26"/>
                  </a:lnTo>
                  <a:lnTo>
                    <a:pt x="60" y="35"/>
                  </a:lnTo>
                  <a:lnTo>
                    <a:pt x="56" y="45"/>
                  </a:lnTo>
                  <a:lnTo>
                    <a:pt x="52" y="47"/>
                  </a:lnTo>
                  <a:lnTo>
                    <a:pt x="47" y="48"/>
                  </a:lnTo>
                  <a:lnTo>
                    <a:pt x="41" y="49"/>
                  </a:lnTo>
                  <a:lnTo>
                    <a:pt x="37" y="50"/>
                  </a:lnTo>
                  <a:lnTo>
                    <a:pt x="32" y="52"/>
                  </a:lnTo>
                  <a:lnTo>
                    <a:pt x="26" y="52"/>
                  </a:lnTo>
                  <a:lnTo>
                    <a:pt x="21" y="52"/>
                  </a:lnTo>
                  <a:lnTo>
                    <a:pt x="15" y="52"/>
                  </a:lnTo>
                  <a:lnTo>
                    <a:pt x="7" y="46"/>
                  </a:lnTo>
                  <a:lnTo>
                    <a:pt x="2" y="39"/>
                  </a:lnTo>
                  <a:lnTo>
                    <a:pt x="0" y="32"/>
                  </a:lnTo>
                  <a:lnTo>
                    <a:pt x="0" y="24"/>
                  </a:lnTo>
                  <a:lnTo>
                    <a:pt x="3" y="19"/>
                  </a:lnTo>
                  <a:lnTo>
                    <a:pt x="7" y="15"/>
                  </a:lnTo>
                  <a:lnTo>
                    <a:pt x="11" y="10"/>
                  </a:lnTo>
                  <a:lnTo>
                    <a:pt x="16" y="7"/>
                  </a:lnTo>
                  <a:lnTo>
                    <a:pt x="21" y="4"/>
                  </a:lnTo>
                  <a:lnTo>
                    <a:pt x="26" y="2"/>
                  </a:lnTo>
                  <a:lnTo>
                    <a:pt x="32" y="1"/>
                  </a:lnTo>
                  <a:lnTo>
                    <a:pt x="38" y="0"/>
                  </a:lnTo>
                  <a:lnTo>
                    <a:pt x="45" y="1"/>
                  </a:lnTo>
                  <a:lnTo>
                    <a:pt x="53" y="2"/>
                  </a:lnTo>
                  <a:lnTo>
                    <a:pt x="59" y="4"/>
                  </a:lnTo>
                  <a:lnTo>
                    <a:pt x="6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4" name="Freeform 64">
              <a:extLst>
                <a:ext uri="{FF2B5EF4-FFF2-40B4-BE49-F238E27FC236}">
                  <a16:creationId xmlns:a16="http://schemas.microsoft.com/office/drawing/2014/main" id="{B7AD4715-5633-486B-ABD7-F82A8CD9B13A}"/>
                </a:ext>
              </a:extLst>
            </p:cNvPr>
            <p:cNvSpPr>
              <a:spLocks/>
            </p:cNvSpPr>
            <p:nvPr/>
          </p:nvSpPr>
          <p:spPr bwMode="auto">
            <a:xfrm>
              <a:off x="3582" y="2368"/>
              <a:ext cx="38" cy="39"/>
            </a:xfrm>
            <a:custGeom>
              <a:avLst/>
              <a:gdLst>
                <a:gd name="T0" fmla="*/ 74 w 74"/>
                <a:gd name="T1" fmla="*/ 16 h 77"/>
                <a:gd name="T2" fmla="*/ 74 w 74"/>
                <a:gd name="T3" fmla="*/ 30 h 77"/>
                <a:gd name="T4" fmla="*/ 73 w 74"/>
                <a:gd name="T5" fmla="*/ 43 h 77"/>
                <a:gd name="T6" fmla="*/ 70 w 74"/>
                <a:gd name="T7" fmla="*/ 54 h 77"/>
                <a:gd name="T8" fmla="*/ 63 w 74"/>
                <a:gd name="T9" fmla="*/ 64 h 77"/>
                <a:gd name="T10" fmla="*/ 35 w 74"/>
                <a:gd name="T11" fmla="*/ 77 h 77"/>
                <a:gd name="T12" fmla="*/ 35 w 74"/>
                <a:gd name="T13" fmla="*/ 76 h 77"/>
                <a:gd name="T14" fmla="*/ 28 w 74"/>
                <a:gd name="T15" fmla="*/ 77 h 77"/>
                <a:gd name="T16" fmla="*/ 23 w 74"/>
                <a:gd name="T17" fmla="*/ 76 h 77"/>
                <a:gd name="T18" fmla="*/ 17 w 74"/>
                <a:gd name="T19" fmla="*/ 71 h 77"/>
                <a:gd name="T20" fmla="*/ 9 w 74"/>
                <a:gd name="T21" fmla="*/ 69 h 77"/>
                <a:gd name="T22" fmla="*/ 4 w 74"/>
                <a:gd name="T23" fmla="*/ 62 h 77"/>
                <a:gd name="T24" fmla="*/ 2 w 74"/>
                <a:gd name="T25" fmla="*/ 54 h 77"/>
                <a:gd name="T26" fmla="*/ 1 w 74"/>
                <a:gd name="T27" fmla="*/ 45 h 77"/>
                <a:gd name="T28" fmla="*/ 0 w 74"/>
                <a:gd name="T29" fmla="*/ 36 h 77"/>
                <a:gd name="T30" fmla="*/ 2 w 74"/>
                <a:gd name="T31" fmla="*/ 26 h 77"/>
                <a:gd name="T32" fmla="*/ 5 w 74"/>
                <a:gd name="T33" fmla="*/ 18 h 77"/>
                <a:gd name="T34" fmla="*/ 11 w 74"/>
                <a:gd name="T35" fmla="*/ 11 h 77"/>
                <a:gd name="T36" fmla="*/ 19 w 74"/>
                <a:gd name="T37" fmla="*/ 5 h 77"/>
                <a:gd name="T38" fmla="*/ 26 w 74"/>
                <a:gd name="T39" fmla="*/ 2 h 77"/>
                <a:gd name="T40" fmla="*/ 34 w 74"/>
                <a:gd name="T41" fmla="*/ 0 h 77"/>
                <a:gd name="T42" fmla="*/ 42 w 74"/>
                <a:gd name="T43" fmla="*/ 0 h 77"/>
                <a:gd name="T44" fmla="*/ 50 w 74"/>
                <a:gd name="T45" fmla="*/ 0 h 77"/>
                <a:gd name="T46" fmla="*/ 57 w 74"/>
                <a:gd name="T47" fmla="*/ 2 h 77"/>
                <a:gd name="T48" fmla="*/ 64 w 74"/>
                <a:gd name="T49" fmla="*/ 5 h 77"/>
                <a:gd name="T50" fmla="*/ 70 w 74"/>
                <a:gd name="T51" fmla="*/ 9 h 77"/>
                <a:gd name="T52" fmla="*/ 74 w 74"/>
                <a:gd name="T53" fmla="*/ 16 h 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4"/>
                <a:gd name="T82" fmla="*/ 0 h 77"/>
                <a:gd name="T83" fmla="*/ 74 w 74"/>
                <a:gd name="T84" fmla="*/ 77 h 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4" h="77">
                  <a:moveTo>
                    <a:pt x="74" y="16"/>
                  </a:moveTo>
                  <a:lnTo>
                    <a:pt x="74" y="30"/>
                  </a:lnTo>
                  <a:lnTo>
                    <a:pt x="73" y="43"/>
                  </a:lnTo>
                  <a:lnTo>
                    <a:pt x="70" y="54"/>
                  </a:lnTo>
                  <a:lnTo>
                    <a:pt x="63" y="64"/>
                  </a:lnTo>
                  <a:lnTo>
                    <a:pt x="35" y="77"/>
                  </a:lnTo>
                  <a:lnTo>
                    <a:pt x="35" y="76"/>
                  </a:lnTo>
                  <a:lnTo>
                    <a:pt x="28" y="77"/>
                  </a:lnTo>
                  <a:lnTo>
                    <a:pt x="23" y="76"/>
                  </a:lnTo>
                  <a:lnTo>
                    <a:pt x="17" y="71"/>
                  </a:lnTo>
                  <a:lnTo>
                    <a:pt x="9" y="69"/>
                  </a:lnTo>
                  <a:lnTo>
                    <a:pt x="4" y="62"/>
                  </a:lnTo>
                  <a:lnTo>
                    <a:pt x="2" y="54"/>
                  </a:lnTo>
                  <a:lnTo>
                    <a:pt x="1" y="45"/>
                  </a:lnTo>
                  <a:lnTo>
                    <a:pt x="0" y="36"/>
                  </a:lnTo>
                  <a:lnTo>
                    <a:pt x="2" y="26"/>
                  </a:lnTo>
                  <a:lnTo>
                    <a:pt x="5" y="18"/>
                  </a:lnTo>
                  <a:lnTo>
                    <a:pt x="11" y="11"/>
                  </a:lnTo>
                  <a:lnTo>
                    <a:pt x="19" y="5"/>
                  </a:lnTo>
                  <a:lnTo>
                    <a:pt x="26" y="2"/>
                  </a:lnTo>
                  <a:lnTo>
                    <a:pt x="34" y="0"/>
                  </a:lnTo>
                  <a:lnTo>
                    <a:pt x="42" y="0"/>
                  </a:lnTo>
                  <a:lnTo>
                    <a:pt x="50" y="0"/>
                  </a:lnTo>
                  <a:lnTo>
                    <a:pt x="57" y="2"/>
                  </a:lnTo>
                  <a:lnTo>
                    <a:pt x="64" y="5"/>
                  </a:lnTo>
                  <a:lnTo>
                    <a:pt x="70" y="9"/>
                  </a:lnTo>
                  <a:lnTo>
                    <a:pt x="7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5" name="Freeform 65">
              <a:extLst>
                <a:ext uri="{FF2B5EF4-FFF2-40B4-BE49-F238E27FC236}">
                  <a16:creationId xmlns:a16="http://schemas.microsoft.com/office/drawing/2014/main" id="{4F8C7C7E-ED05-4593-9315-5DF09CBA8788}"/>
                </a:ext>
              </a:extLst>
            </p:cNvPr>
            <p:cNvSpPr>
              <a:spLocks/>
            </p:cNvSpPr>
            <p:nvPr/>
          </p:nvSpPr>
          <p:spPr bwMode="auto">
            <a:xfrm>
              <a:off x="4031" y="2369"/>
              <a:ext cx="107" cy="87"/>
            </a:xfrm>
            <a:custGeom>
              <a:avLst/>
              <a:gdLst>
                <a:gd name="T0" fmla="*/ 205 w 214"/>
                <a:gd name="T1" fmla="*/ 96 h 174"/>
                <a:gd name="T2" fmla="*/ 188 w 214"/>
                <a:gd name="T3" fmla="*/ 123 h 174"/>
                <a:gd name="T4" fmla="*/ 181 w 214"/>
                <a:gd name="T5" fmla="*/ 138 h 174"/>
                <a:gd name="T6" fmla="*/ 178 w 214"/>
                <a:gd name="T7" fmla="*/ 144 h 174"/>
                <a:gd name="T8" fmla="*/ 174 w 214"/>
                <a:gd name="T9" fmla="*/ 148 h 174"/>
                <a:gd name="T10" fmla="*/ 166 w 214"/>
                <a:gd name="T11" fmla="*/ 152 h 174"/>
                <a:gd name="T12" fmla="*/ 165 w 214"/>
                <a:gd name="T13" fmla="*/ 140 h 174"/>
                <a:gd name="T14" fmla="*/ 148 w 214"/>
                <a:gd name="T15" fmla="*/ 122 h 174"/>
                <a:gd name="T16" fmla="*/ 137 w 214"/>
                <a:gd name="T17" fmla="*/ 112 h 174"/>
                <a:gd name="T18" fmla="*/ 128 w 214"/>
                <a:gd name="T19" fmla="*/ 112 h 174"/>
                <a:gd name="T20" fmla="*/ 119 w 214"/>
                <a:gd name="T21" fmla="*/ 114 h 174"/>
                <a:gd name="T22" fmla="*/ 109 w 214"/>
                <a:gd name="T23" fmla="*/ 118 h 174"/>
                <a:gd name="T24" fmla="*/ 97 w 214"/>
                <a:gd name="T25" fmla="*/ 130 h 174"/>
                <a:gd name="T26" fmla="*/ 89 w 214"/>
                <a:gd name="T27" fmla="*/ 155 h 174"/>
                <a:gd name="T28" fmla="*/ 92 w 214"/>
                <a:gd name="T29" fmla="*/ 169 h 174"/>
                <a:gd name="T30" fmla="*/ 93 w 214"/>
                <a:gd name="T31" fmla="*/ 172 h 174"/>
                <a:gd name="T32" fmla="*/ 89 w 214"/>
                <a:gd name="T33" fmla="*/ 174 h 174"/>
                <a:gd name="T34" fmla="*/ 81 w 214"/>
                <a:gd name="T35" fmla="*/ 173 h 174"/>
                <a:gd name="T36" fmla="*/ 69 w 214"/>
                <a:gd name="T37" fmla="*/ 168 h 174"/>
                <a:gd name="T38" fmla="*/ 51 w 214"/>
                <a:gd name="T39" fmla="*/ 166 h 174"/>
                <a:gd name="T40" fmla="*/ 34 w 214"/>
                <a:gd name="T41" fmla="*/ 163 h 174"/>
                <a:gd name="T42" fmla="*/ 22 w 214"/>
                <a:gd name="T43" fmla="*/ 152 h 174"/>
                <a:gd name="T44" fmla="*/ 8 w 214"/>
                <a:gd name="T45" fmla="*/ 136 h 174"/>
                <a:gd name="T46" fmla="*/ 2 w 214"/>
                <a:gd name="T47" fmla="*/ 108 h 174"/>
                <a:gd name="T48" fmla="*/ 3 w 214"/>
                <a:gd name="T49" fmla="*/ 88 h 174"/>
                <a:gd name="T50" fmla="*/ 18 w 214"/>
                <a:gd name="T51" fmla="*/ 85 h 174"/>
                <a:gd name="T52" fmla="*/ 33 w 214"/>
                <a:gd name="T53" fmla="*/ 84 h 174"/>
                <a:gd name="T54" fmla="*/ 47 w 214"/>
                <a:gd name="T55" fmla="*/ 82 h 174"/>
                <a:gd name="T56" fmla="*/ 59 w 214"/>
                <a:gd name="T57" fmla="*/ 75 h 174"/>
                <a:gd name="T58" fmla="*/ 76 w 214"/>
                <a:gd name="T59" fmla="*/ 75 h 174"/>
                <a:gd name="T60" fmla="*/ 109 w 214"/>
                <a:gd name="T61" fmla="*/ 61 h 174"/>
                <a:gd name="T62" fmla="*/ 139 w 214"/>
                <a:gd name="T63" fmla="*/ 39 h 174"/>
                <a:gd name="T64" fmla="*/ 166 w 214"/>
                <a:gd name="T65" fmla="*/ 14 h 174"/>
                <a:gd name="T66" fmla="*/ 183 w 214"/>
                <a:gd name="T67" fmla="*/ 8 h 174"/>
                <a:gd name="T68" fmla="*/ 197 w 214"/>
                <a:gd name="T69" fmla="*/ 28 h 174"/>
                <a:gd name="T70" fmla="*/ 208 w 214"/>
                <a:gd name="T71" fmla="*/ 47 h 174"/>
                <a:gd name="T72" fmla="*/ 214 w 214"/>
                <a:gd name="T73" fmla="*/ 69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4"/>
                <a:gd name="T112" fmla="*/ 0 h 174"/>
                <a:gd name="T113" fmla="*/ 214 w 214"/>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4" h="174">
                  <a:moveTo>
                    <a:pt x="213" y="80"/>
                  </a:moveTo>
                  <a:lnTo>
                    <a:pt x="205" y="96"/>
                  </a:lnTo>
                  <a:lnTo>
                    <a:pt x="197" y="110"/>
                  </a:lnTo>
                  <a:lnTo>
                    <a:pt x="188" y="123"/>
                  </a:lnTo>
                  <a:lnTo>
                    <a:pt x="180" y="137"/>
                  </a:lnTo>
                  <a:lnTo>
                    <a:pt x="181" y="138"/>
                  </a:lnTo>
                  <a:lnTo>
                    <a:pt x="181" y="141"/>
                  </a:lnTo>
                  <a:lnTo>
                    <a:pt x="178" y="144"/>
                  </a:lnTo>
                  <a:lnTo>
                    <a:pt x="177" y="145"/>
                  </a:lnTo>
                  <a:lnTo>
                    <a:pt x="174" y="148"/>
                  </a:lnTo>
                  <a:lnTo>
                    <a:pt x="169" y="150"/>
                  </a:lnTo>
                  <a:lnTo>
                    <a:pt x="166" y="152"/>
                  </a:lnTo>
                  <a:lnTo>
                    <a:pt x="160" y="151"/>
                  </a:lnTo>
                  <a:lnTo>
                    <a:pt x="165" y="140"/>
                  </a:lnTo>
                  <a:lnTo>
                    <a:pt x="158" y="130"/>
                  </a:lnTo>
                  <a:lnTo>
                    <a:pt x="148" y="122"/>
                  </a:lnTo>
                  <a:lnTo>
                    <a:pt x="142" y="113"/>
                  </a:lnTo>
                  <a:lnTo>
                    <a:pt x="137" y="112"/>
                  </a:lnTo>
                  <a:lnTo>
                    <a:pt x="132" y="112"/>
                  </a:lnTo>
                  <a:lnTo>
                    <a:pt x="128" y="112"/>
                  </a:lnTo>
                  <a:lnTo>
                    <a:pt x="123" y="113"/>
                  </a:lnTo>
                  <a:lnTo>
                    <a:pt x="119" y="114"/>
                  </a:lnTo>
                  <a:lnTo>
                    <a:pt x="114" y="115"/>
                  </a:lnTo>
                  <a:lnTo>
                    <a:pt x="109" y="118"/>
                  </a:lnTo>
                  <a:lnTo>
                    <a:pt x="105" y="120"/>
                  </a:lnTo>
                  <a:lnTo>
                    <a:pt x="97" y="130"/>
                  </a:lnTo>
                  <a:lnTo>
                    <a:pt x="91" y="142"/>
                  </a:lnTo>
                  <a:lnTo>
                    <a:pt x="89" y="155"/>
                  </a:lnTo>
                  <a:lnTo>
                    <a:pt x="91" y="168"/>
                  </a:lnTo>
                  <a:lnTo>
                    <a:pt x="92" y="169"/>
                  </a:lnTo>
                  <a:lnTo>
                    <a:pt x="93" y="171"/>
                  </a:lnTo>
                  <a:lnTo>
                    <a:pt x="93" y="172"/>
                  </a:lnTo>
                  <a:lnTo>
                    <a:pt x="93" y="174"/>
                  </a:lnTo>
                  <a:lnTo>
                    <a:pt x="89" y="174"/>
                  </a:lnTo>
                  <a:lnTo>
                    <a:pt x="84" y="174"/>
                  </a:lnTo>
                  <a:lnTo>
                    <a:pt x="81" y="173"/>
                  </a:lnTo>
                  <a:lnTo>
                    <a:pt x="78" y="169"/>
                  </a:lnTo>
                  <a:lnTo>
                    <a:pt x="69" y="168"/>
                  </a:lnTo>
                  <a:lnTo>
                    <a:pt x="60" y="167"/>
                  </a:lnTo>
                  <a:lnTo>
                    <a:pt x="51" y="166"/>
                  </a:lnTo>
                  <a:lnTo>
                    <a:pt x="41" y="165"/>
                  </a:lnTo>
                  <a:lnTo>
                    <a:pt x="34" y="163"/>
                  </a:lnTo>
                  <a:lnTo>
                    <a:pt x="28" y="159"/>
                  </a:lnTo>
                  <a:lnTo>
                    <a:pt x="22" y="152"/>
                  </a:lnTo>
                  <a:lnTo>
                    <a:pt x="18" y="144"/>
                  </a:lnTo>
                  <a:lnTo>
                    <a:pt x="8" y="136"/>
                  </a:lnTo>
                  <a:lnTo>
                    <a:pt x="3" y="123"/>
                  </a:lnTo>
                  <a:lnTo>
                    <a:pt x="2" y="108"/>
                  </a:lnTo>
                  <a:lnTo>
                    <a:pt x="0" y="95"/>
                  </a:lnTo>
                  <a:lnTo>
                    <a:pt x="3" y="88"/>
                  </a:lnTo>
                  <a:lnTo>
                    <a:pt x="10" y="87"/>
                  </a:lnTo>
                  <a:lnTo>
                    <a:pt x="18" y="85"/>
                  </a:lnTo>
                  <a:lnTo>
                    <a:pt x="25" y="84"/>
                  </a:lnTo>
                  <a:lnTo>
                    <a:pt x="33" y="84"/>
                  </a:lnTo>
                  <a:lnTo>
                    <a:pt x="40" y="83"/>
                  </a:lnTo>
                  <a:lnTo>
                    <a:pt x="47" y="82"/>
                  </a:lnTo>
                  <a:lnTo>
                    <a:pt x="53" y="78"/>
                  </a:lnTo>
                  <a:lnTo>
                    <a:pt x="59" y="75"/>
                  </a:lnTo>
                  <a:lnTo>
                    <a:pt x="59" y="77"/>
                  </a:lnTo>
                  <a:lnTo>
                    <a:pt x="76" y="75"/>
                  </a:lnTo>
                  <a:lnTo>
                    <a:pt x="93" y="69"/>
                  </a:lnTo>
                  <a:lnTo>
                    <a:pt x="109" y="61"/>
                  </a:lnTo>
                  <a:lnTo>
                    <a:pt x="124" y="51"/>
                  </a:lnTo>
                  <a:lnTo>
                    <a:pt x="139" y="39"/>
                  </a:lnTo>
                  <a:lnTo>
                    <a:pt x="153" y="27"/>
                  </a:lnTo>
                  <a:lnTo>
                    <a:pt x="166" y="14"/>
                  </a:lnTo>
                  <a:lnTo>
                    <a:pt x="176" y="0"/>
                  </a:lnTo>
                  <a:lnTo>
                    <a:pt x="183" y="8"/>
                  </a:lnTo>
                  <a:lnTo>
                    <a:pt x="190" y="17"/>
                  </a:lnTo>
                  <a:lnTo>
                    <a:pt x="197" y="28"/>
                  </a:lnTo>
                  <a:lnTo>
                    <a:pt x="204" y="37"/>
                  </a:lnTo>
                  <a:lnTo>
                    <a:pt x="208" y="47"/>
                  </a:lnTo>
                  <a:lnTo>
                    <a:pt x="212" y="58"/>
                  </a:lnTo>
                  <a:lnTo>
                    <a:pt x="214" y="69"/>
                  </a:lnTo>
                  <a:lnTo>
                    <a:pt x="213"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6" name="Freeform 66">
              <a:extLst>
                <a:ext uri="{FF2B5EF4-FFF2-40B4-BE49-F238E27FC236}">
                  <a16:creationId xmlns:a16="http://schemas.microsoft.com/office/drawing/2014/main" id="{A6BD08AF-1784-4289-87F9-E7347C15F1F3}"/>
                </a:ext>
              </a:extLst>
            </p:cNvPr>
            <p:cNvSpPr>
              <a:spLocks/>
            </p:cNvSpPr>
            <p:nvPr/>
          </p:nvSpPr>
          <p:spPr bwMode="auto">
            <a:xfrm>
              <a:off x="4055" y="2372"/>
              <a:ext cx="37" cy="30"/>
            </a:xfrm>
            <a:custGeom>
              <a:avLst/>
              <a:gdLst>
                <a:gd name="T0" fmla="*/ 62 w 75"/>
                <a:gd name="T1" fmla="*/ 11 h 61"/>
                <a:gd name="T2" fmla="*/ 66 w 75"/>
                <a:gd name="T3" fmla="*/ 16 h 61"/>
                <a:gd name="T4" fmla="*/ 68 w 75"/>
                <a:gd name="T5" fmla="*/ 22 h 61"/>
                <a:gd name="T6" fmla="*/ 70 w 75"/>
                <a:gd name="T7" fmla="*/ 28 h 61"/>
                <a:gd name="T8" fmla="*/ 75 w 75"/>
                <a:gd name="T9" fmla="*/ 31 h 61"/>
                <a:gd name="T10" fmla="*/ 68 w 75"/>
                <a:gd name="T11" fmla="*/ 38 h 61"/>
                <a:gd name="T12" fmla="*/ 61 w 75"/>
                <a:gd name="T13" fmla="*/ 44 h 61"/>
                <a:gd name="T14" fmla="*/ 53 w 75"/>
                <a:gd name="T15" fmla="*/ 48 h 61"/>
                <a:gd name="T16" fmla="*/ 44 w 75"/>
                <a:gd name="T17" fmla="*/ 51 h 61"/>
                <a:gd name="T18" fmla="*/ 35 w 75"/>
                <a:gd name="T19" fmla="*/ 54 h 61"/>
                <a:gd name="T20" fmla="*/ 25 w 75"/>
                <a:gd name="T21" fmla="*/ 56 h 61"/>
                <a:gd name="T22" fmla="*/ 16 w 75"/>
                <a:gd name="T23" fmla="*/ 59 h 61"/>
                <a:gd name="T24" fmla="*/ 7 w 75"/>
                <a:gd name="T25" fmla="*/ 61 h 61"/>
                <a:gd name="T26" fmla="*/ 4 w 75"/>
                <a:gd name="T27" fmla="*/ 56 h 61"/>
                <a:gd name="T28" fmla="*/ 2 w 75"/>
                <a:gd name="T29" fmla="*/ 53 h 61"/>
                <a:gd name="T30" fmla="*/ 2 w 75"/>
                <a:gd name="T31" fmla="*/ 48 h 61"/>
                <a:gd name="T32" fmla="*/ 0 w 75"/>
                <a:gd name="T33" fmla="*/ 42 h 61"/>
                <a:gd name="T34" fmla="*/ 2 w 75"/>
                <a:gd name="T35" fmla="*/ 36 h 61"/>
                <a:gd name="T36" fmla="*/ 4 w 75"/>
                <a:gd name="T37" fmla="*/ 31 h 61"/>
                <a:gd name="T38" fmla="*/ 4 w 75"/>
                <a:gd name="T39" fmla="*/ 26 h 61"/>
                <a:gd name="T40" fmla="*/ 7 w 75"/>
                <a:gd name="T41" fmla="*/ 19 h 61"/>
                <a:gd name="T42" fmla="*/ 9 w 75"/>
                <a:gd name="T43" fmla="*/ 13 h 61"/>
                <a:gd name="T44" fmla="*/ 15 w 75"/>
                <a:gd name="T45" fmla="*/ 8 h 61"/>
                <a:gd name="T46" fmla="*/ 22 w 75"/>
                <a:gd name="T47" fmla="*/ 3 h 61"/>
                <a:gd name="T48" fmla="*/ 28 w 75"/>
                <a:gd name="T49" fmla="*/ 0 h 61"/>
                <a:gd name="T50" fmla="*/ 32 w 75"/>
                <a:gd name="T51" fmla="*/ 0 h 61"/>
                <a:gd name="T52" fmla="*/ 37 w 75"/>
                <a:gd name="T53" fmla="*/ 1 h 61"/>
                <a:gd name="T54" fmla="*/ 43 w 75"/>
                <a:gd name="T55" fmla="*/ 1 h 61"/>
                <a:gd name="T56" fmla="*/ 47 w 75"/>
                <a:gd name="T57" fmla="*/ 2 h 61"/>
                <a:gd name="T58" fmla="*/ 52 w 75"/>
                <a:gd name="T59" fmla="*/ 3 h 61"/>
                <a:gd name="T60" fmla="*/ 55 w 75"/>
                <a:gd name="T61" fmla="*/ 4 h 61"/>
                <a:gd name="T62" fmla="*/ 59 w 75"/>
                <a:gd name="T63" fmla="*/ 8 h 61"/>
                <a:gd name="T64" fmla="*/ 62 w 75"/>
                <a:gd name="T65" fmla="*/ 11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61"/>
                <a:gd name="T101" fmla="*/ 75 w 75"/>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61">
                  <a:moveTo>
                    <a:pt x="62" y="11"/>
                  </a:moveTo>
                  <a:lnTo>
                    <a:pt x="66" y="16"/>
                  </a:lnTo>
                  <a:lnTo>
                    <a:pt x="68" y="22"/>
                  </a:lnTo>
                  <a:lnTo>
                    <a:pt x="70" y="28"/>
                  </a:lnTo>
                  <a:lnTo>
                    <a:pt x="75" y="31"/>
                  </a:lnTo>
                  <a:lnTo>
                    <a:pt x="68" y="38"/>
                  </a:lnTo>
                  <a:lnTo>
                    <a:pt x="61" y="44"/>
                  </a:lnTo>
                  <a:lnTo>
                    <a:pt x="53" y="48"/>
                  </a:lnTo>
                  <a:lnTo>
                    <a:pt x="44" y="51"/>
                  </a:lnTo>
                  <a:lnTo>
                    <a:pt x="35" y="54"/>
                  </a:lnTo>
                  <a:lnTo>
                    <a:pt x="25" y="56"/>
                  </a:lnTo>
                  <a:lnTo>
                    <a:pt x="16" y="59"/>
                  </a:lnTo>
                  <a:lnTo>
                    <a:pt x="7" y="61"/>
                  </a:lnTo>
                  <a:lnTo>
                    <a:pt x="4" y="56"/>
                  </a:lnTo>
                  <a:lnTo>
                    <a:pt x="2" y="53"/>
                  </a:lnTo>
                  <a:lnTo>
                    <a:pt x="2" y="48"/>
                  </a:lnTo>
                  <a:lnTo>
                    <a:pt x="0" y="42"/>
                  </a:lnTo>
                  <a:lnTo>
                    <a:pt x="2" y="36"/>
                  </a:lnTo>
                  <a:lnTo>
                    <a:pt x="4" y="31"/>
                  </a:lnTo>
                  <a:lnTo>
                    <a:pt x="4" y="26"/>
                  </a:lnTo>
                  <a:lnTo>
                    <a:pt x="7" y="19"/>
                  </a:lnTo>
                  <a:lnTo>
                    <a:pt x="9" y="13"/>
                  </a:lnTo>
                  <a:lnTo>
                    <a:pt x="15" y="8"/>
                  </a:lnTo>
                  <a:lnTo>
                    <a:pt x="22" y="3"/>
                  </a:lnTo>
                  <a:lnTo>
                    <a:pt x="28" y="0"/>
                  </a:lnTo>
                  <a:lnTo>
                    <a:pt x="32" y="0"/>
                  </a:lnTo>
                  <a:lnTo>
                    <a:pt x="37" y="1"/>
                  </a:lnTo>
                  <a:lnTo>
                    <a:pt x="43" y="1"/>
                  </a:lnTo>
                  <a:lnTo>
                    <a:pt x="47" y="2"/>
                  </a:lnTo>
                  <a:lnTo>
                    <a:pt x="52" y="3"/>
                  </a:lnTo>
                  <a:lnTo>
                    <a:pt x="55" y="4"/>
                  </a:lnTo>
                  <a:lnTo>
                    <a:pt x="59" y="8"/>
                  </a:lnTo>
                  <a:lnTo>
                    <a:pt x="6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7" name="Freeform 67">
              <a:extLst>
                <a:ext uri="{FF2B5EF4-FFF2-40B4-BE49-F238E27FC236}">
                  <a16:creationId xmlns:a16="http://schemas.microsoft.com/office/drawing/2014/main" id="{991645CA-B928-4C51-84E4-823F7D32B806}"/>
                </a:ext>
              </a:extLst>
            </p:cNvPr>
            <p:cNvSpPr>
              <a:spLocks/>
            </p:cNvSpPr>
            <p:nvPr/>
          </p:nvSpPr>
          <p:spPr bwMode="auto">
            <a:xfrm>
              <a:off x="3587" y="2376"/>
              <a:ext cx="26" cy="24"/>
            </a:xfrm>
            <a:custGeom>
              <a:avLst/>
              <a:gdLst>
                <a:gd name="T0" fmla="*/ 51 w 52"/>
                <a:gd name="T1" fmla="*/ 30 h 48"/>
                <a:gd name="T2" fmla="*/ 47 w 52"/>
                <a:gd name="T3" fmla="*/ 33 h 48"/>
                <a:gd name="T4" fmla="*/ 44 w 52"/>
                <a:gd name="T5" fmla="*/ 38 h 48"/>
                <a:gd name="T6" fmla="*/ 39 w 52"/>
                <a:gd name="T7" fmla="*/ 40 h 48"/>
                <a:gd name="T8" fmla="*/ 35 w 52"/>
                <a:gd name="T9" fmla="*/ 44 h 48"/>
                <a:gd name="T10" fmla="*/ 30 w 52"/>
                <a:gd name="T11" fmla="*/ 46 h 48"/>
                <a:gd name="T12" fmla="*/ 24 w 52"/>
                <a:gd name="T13" fmla="*/ 47 h 48"/>
                <a:gd name="T14" fmla="*/ 18 w 52"/>
                <a:gd name="T15" fmla="*/ 48 h 48"/>
                <a:gd name="T16" fmla="*/ 13 w 52"/>
                <a:gd name="T17" fmla="*/ 47 h 48"/>
                <a:gd name="T18" fmla="*/ 8 w 52"/>
                <a:gd name="T19" fmla="*/ 43 h 48"/>
                <a:gd name="T20" fmla="*/ 6 w 52"/>
                <a:gd name="T21" fmla="*/ 37 h 48"/>
                <a:gd name="T22" fmla="*/ 3 w 52"/>
                <a:gd name="T23" fmla="*/ 31 h 48"/>
                <a:gd name="T24" fmla="*/ 0 w 52"/>
                <a:gd name="T25" fmla="*/ 25 h 48"/>
                <a:gd name="T26" fmla="*/ 2 w 52"/>
                <a:gd name="T27" fmla="*/ 18 h 48"/>
                <a:gd name="T28" fmla="*/ 6 w 52"/>
                <a:gd name="T29" fmla="*/ 13 h 48"/>
                <a:gd name="T30" fmla="*/ 10 w 52"/>
                <a:gd name="T31" fmla="*/ 9 h 48"/>
                <a:gd name="T32" fmla="*/ 16 w 52"/>
                <a:gd name="T33" fmla="*/ 6 h 48"/>
                <a:gd name="T34" fmla="*/ 23 w 52"/>
                <a:gd name="T35" fmla="*/ 5 h 48"/>
                <a:gd name="T36" fmla="*/ 29 w 52"/>
                <a:gd name="T37" fmla="*/ 2 h 48"/>
                <a:gd name="T38" fmla="*/ 35 w 52"/>
                <a:gd name="T39" fmla="*/ 1 h 48"/>
                <a:gd name="T40" fmla="*/ 39 w 52"/>
                <a:gd name="T41" fmla="*/ 0 h 48"/>
                <a:gd name="T42" fmla="*/ 48 w 52"/>
                <a:gd name="T43" fmla="*/ 2 h 48"/>
                <a:gd name="T44" fmla="*/ 52 w 52"/>
                <a:gd name="T45" fmla="*/ 10 h 48"/>
                <a:gd name="T46" fmla="*/ 52 w 52"/>
                <a:gd name="T47" fmla="*/ 21 h 48"/>
                <a:gd name="T48" fmla="*/ 51 w 52"/>
                <a:gd name="T49" fmla="*/ 30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48"/>
                <a:gd name="T77" fmla="*/ 52 w 52"/>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48">
                  <a:moveTo>
                    <a:pt x="51" y="30"/>
                  </a:moveTo>
                  <a:lnTo>
                    <a:pt x="47" y="33"/>
                  </a:lnTo>
                  <a:lnTo>
                    <a:pt x="44" y="38"/>
                  </a:lnTo>
                  <a:lnTo>
                    <a:pt x="39" y="40"/>
                  </a:lnTo>
                  <a:lnTo>
                    <a:pt x="35" y="44"/>
                  </a:lnTo>
                  <a:lnTo>
                    <a:pt x="30" y="46"/>
                  </a:lnTo>
                  <a:lnTo>
                    <a:pt x="24" y="47"/>
                  </a:lnTo>
                  <a:lnTo>
                    <a:pt x="18" y="48"/>
                  </a:lnTo>
                  <a:lnTo>
                    <a:pt x="13" y="47"/>
                  </a:lnTo>
                  <a:lnTo>
                    <a:pt x="8" y="43"/>
                  </a:lnTo>
                  <a:lnTo>
                    <a:pt x="6" y="37"/>
                  </a:lnTo>
                  <a:lnTo>
                    <a:pt x="3" y="31"/>
                  </a:lnTo>
                  <a:lnTo>
                    <a:pt x="0" y="25"/>
                  </a:lnTo>
                  <a:lnTo>
                    <a:pt x="2" y="18"/>
                  </a:lnTo>
                  <a:lnTo>
                    <a:pt x="6" y="13"/>
                  </a:lnTo>
                  <a:lnTo>
                    <a:pt x="10" y="9"/>
                  </a:lnTo>
                  <a:lnTo>
                    <a:pt x="16" y="6"/>
                  </a:lnTo>
                  <a:lnTo>
                    <a:pt x="23" y="5"/>
                  </a:lnTo>
                  <a:lnTo>
                    <a:pt x="29" y="2"/>
                  </a:lnTo>
                  <a:lnTo>
                    <a:pt x="35" y="1"/>
                  </a:lnTo>
                  <a:lnTo>
                    <a:pt x="39" y="0"/>
                  </a:lnTo>
                  <a:lnTo>
                    <a:pt x="48" y="2"/>
                  </a:lnTo>
                  <a:lnTo>
                    <a:pt x="52" y="10"/>
                  </a:lnTo>
                  <a:lnTo>
                    <a:pt x="52" y="21"/>
                  </a:lnTo>
                  <a:lnTo>
                    <a:pt x="5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8" name="Freeform 68">
              <a:extLst>
                <a:ext uri="{FF2B5EF4-FFF2-40B4-BE49-F238E27FC236}">
                  <a16:creationId xmlns:a16="http://schemas.microsoft.com/office/drawing/2014/main" id="{97F68880-8B8B-429E-86F2-27AFD27102AE}"/>
                </a:ext>
              </a:extLst>
            </p:cNvPr>
            <p:cNvSpPr>
              <a:spLocks/>
            </p:cNvSpPr>
            <p:nvPr/>
          </p:nvSpPr>
          <p:spPr bwMode="auto">
            <a:xfrm>
              <a:off x="3780" y="2381"/>
              <a:ext cx="60" cy="55"/>
            </a:xfrm>
            <a:custGeom>
              <a:avLst/>
              <a:gdLst>
                <a:gd name="T0" fmla="*/ 116 w 119"/>
                <a:gd name="T1" fmla="*/ 34 h 112"/>
                <a:gd name="T2" fmla="*/ 119 w 119"/>
                <a:gd name="T3" fmla="*/ 49 h 112"/>
                <a:gd name="T4" fmla="*/ 119 w 119"/>
                <a:gd name="T5" fmla="*/ 66 h 112"/>
                <a:gd name="T6" fmla="*/ 115 w 119"/>
                <a:gd name="T7" fmla="*/ 83 h 112"/>
                <a:gd name="T8" fmla="*/ 107 w 119"/>
                <a:gd name="T9" fmla="*/ 98 h 112"/>
                <a:gd name="T10" fmla="*/ 101 w 119"/>
                <a:gd name="T11" fmla="*/ 103 h 112"/>
                <a:gd name="T12" fmla="*/ 95 w 119"/>
                <a:gd name="T13" fmla="*/ 106 h 112"/>
                <a:gd name="T14" fmla="*/ 88 w 119"/>
                <a:gd name="T15" fmla="*/ 108 h 112"/>
                <a:gd name="T16" fmla="*/ 80 w 119"/>
                <a:gd name="T17" fmla="*/ 111 h 112"/>
                <a:gd name="T18" fmla="*/ 73 w 119"/>
                <a:gd name="T19" fmla="*/ 112 h 112"/>
                <a:gd name="T20" fmla="*/ 65 w 119"/>
                <a:gd name="T21" fmla="*/ 112 h 112"/>
                <a:gd name="T22" fmla="*/ 57 w 119"/>
                <a:gd name="T23" fmla="*/ 112 h 112"/>
                <a:gd name="T24" fmla="*/ 50 w 119"/>
                <a:gd name="T25" fmla="*/ 111 h 112"/>
                <a:gd name="T26" fmla="*/ 40 w 119"/>
                <a:gd name="T27" fmla="*/ 108 h 112"/>
                <a:gd name="T28" fmla="*/ 32 w 119"/>
                <a:gd name="T29" fmla="*/ 104 h 112"/>
                <a:gd name="T30" fmla="*/ 25 w 119"/>
                <a:gd name="T31" fmla="*/ 98 h 112"/>
                <a:gd name="T32" fmla="*/ 19 w 119"/>
                <a:gd name="T33" fmla="*/ 91 h 112"/>
                <a:gd name="T34" fmla="*/ 15 w 119"/>
                <a:gd name="T35" fmla="*/ 83 h 112"/>
                <a:gd name="T36" fmla="*/ 11 w 119"/>
                <a:gd name="T37" fmla="*/ 75 h 112"/>
                <a:gd name="T38" fmla="*/ 8 w 119"/>
                <a:gd name="T39" fmla="*/ 68 h 112"/>
                <a:gd name="T40" fmla="*/ 3 w 119"/>
                <a:gd name="T41" fmla="*/ 60 h 112"/>
                <a:gd name="T42" fmla="*/ 0 w 119"/>
                <a:gd name="T43" fmla="*/ 55 h 112"/>
                <a:gd name="T44" fmla="*/ 2 w 119"/>
                <a:gd name="T45" fmla="*/ 50 h 112"/>
                <a:gd name="T46" fmla="*/ 5 w 119"/>
                <a:gd name="T47" fmla="*/ 44 h 112"/>
                <a:gd name="T48" fmla="*/ 4 w 119"/>
                <a:gd name="T49" fmla="*/ 37 h 112"/>
                <a:gd name="T50" fmla="*/ 11 w 119"/>
                <a:gd name="T51" fmla="*/ 29 h 112"/>
                <a:gd name="T52" fmla="*/ 19 w 119"/>
                <a:gd name="T53" fmla="*/ 21 h 112"/>
                <a:gd name="T54" fmla="*/ 26 w 119"/>
                <a:gd name="T55" fmla="*/ 14 h 112"/>
                <a:gd name="T56" fmla="*/ 35 w 119"/>
                <a:gd name="T57" fmla="*/ 7 h 112"/>
                <a:gd name="T58" fmla="*/ 45 w 119"/>
                <a:gd name="T59" fmla="*/ 2 h 112"/>
                <a:gd name="T60" fmla="*/ 55 w 119"/>
                <a:gd name="T61" fmla="*/ 0 h 112"/>
                <a:gd name="T62" fmla="*/ 67 w 119"/>
                <a:gd name="T63" fmla="*/ 0 h 112"/>
                <a:gd name="T64" fmla="*/ 79 w 119"/>
                <a:gd name="T65" fmla="*/ 2 h 112"/>
                <a:gd name="T66" fmla="*/ 86 w 119"/>
                <a:gd name="T67" fmla="*/ 4 h 112"/>
                <a:gd name="T68" fmla="*/ 92 w 119"/>
                <a:gd name="T69" fmla="*/ 6 h 112"/>
                <a:gd name="T70" fmla="*/ 96 w 119"/>
                <a:gd name="T71" fmla="*/ 9 h 112"/>
                <a:gd name="T72" fmla="*/ 101 w 119"/>
                <a:gd name="T73" fmla="*/ 13 h 112"/>
                <a:gd name="T74" fmla="*/ 106 w 119"/>
                <a:gd name="T75" fmla="*/ 17 h 112"/>
                <a:gd name="T76" fmla="*/ 109 w 119"/>
                <a:gd name="T77" fmla="*/ 22 h 112"/>
                <a:gd name="T78" fmla="*/ 113 w 119"/>
                <a:gd name="T79" fmla="*/ 28 h 112"/>
                <a:gd name="T80" fmla="*/ 116 w 119"/>
                <a:gd name="T81" fmla="*/ 34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12"/>
                <a:gd name="T125" fmla="*/ 119 w 119"/>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12">
                  <a:moveTo>
                    <a:pt x="116" y="34"/>
                  </a:moveTo>
                  <a:lnTo>
                    <a:pt x="119" y="49"/>
                  </a:lnTo>
                  <a:lnTo>
                    <a:pt x="119" y="66"/>
                  </a:lnTo>
                  <a:lnTo>
                    <a:pt x="115" y="83"/>
                  </a:lnTo>
                  <a:lnTo>
                    <a:pt x="107" y="98"/>
                  </a:lnTo>
                  <a:lnTo>
                    <a:pt x="101" y="103"/>
                  </a:lnTo>
                  <a:lnTo>
                    <a:pt x="95" y="106"/>
                  </a:lnTo>
                  <a:lnTo>
                    <a:pt x="88" y="108"/>
                  </a:lnTo>
                  <a:lnTo>
                    <a:pt x="80" y="111"/>
                  </a:lnTo>
                  <a:lnTo>
                    <a:pt x="73" y="112"/>
                  </a:lnTo>
                  <a:lnTo>
                    <a:pt x="65" y="112"/>
                  </a:lnTo>
                  <a:lnTo>
                    <a:pt x="57" y="112"/>
                  </a:lnTo>
                  <a:lnTo>
                    <a:pt x="50" y="111"/>
                  </a:lnTo>
                  <a:lnTo>
                    <a:pt x="40" y="108"/>
                  </a:lnTo>
                  <a:lnTo>
                    <a:pt x="32" y="104"/>
                  </a:lnTo>
                  <a:lnTo>
                    <a:pt x="25" y="98"/>
                  </a:lnTo>
                  <a:lnTo>
                    <a:pt x="19" y="91"/>
                  </a:lnTo>
                  <a:lnTo>
                    <a:pt x="15" y="83"/>
                  </a:lnTo>
                  <a:lnTo>
                    <a:pt x="11" y="75"/>
                  </a:lnTo>
                  <a:lnTo>
                    <a:pt x="8" y="68"/>
                  </a:lnTo>
                  <a:lnTo>
                    <a:pt x="3" y="60"/>
                  </a:lnTo>
                  <a:lnTo>
                    <a:pt x="0" y="55"/>
                  </a:lnTo>
                  <a:lnTo>
                    <a:pt x="2" y="50"/>
                  </a:lnTo>
                  <a:lnTo>
                    <a:pt x="5" y="44"/>
                  </a:lnTo>
                  <a:lnTo>
                    <a:pt x="4" y="37"/>
                  </a:lnTo>
                  <a:lnTo>
                    <a:pt x="11" y="29"/>
                  </a:lnTo>
                  <a:lnTo>
                    <a:pt x="19" y="21"/>
                  </a:lnTo>
                  <a:lnTo>
                    <a:pt x="26" y="14"/>
                  </a:lnTo>
                  <a:lnTo>
                    <a:pt x="35" y="7"/>
                  </a:lnTo>
                  <a:lnTo>
                    <a:pt x="45" y="2"/>
                  </a:lnTo>
                  <a:lnTo>
                    <a:pt x="55" y="0"/>
                  </a:lnTo>
                  <a:lnTo>
                    <a:pt x="67" y="0"/>
                  </a:lnTo>
                  <a:lnTo>
                    <a:pt x="79" y="2"/>
                  </a:lnTo>
                  <a:lnTo>
                    <a:pt x="86" y="4"/>
                  </a:lnTo>
                  <a:lnTo>
                    <a:pt x="92" y="6"/>
                  </a:lnTo>
                  <a:lnTo>
                    <a:pt x="96" y="9"/>
                  </a:lnTo>
                  <a:lnTo>
                    <a:pt x="101" y="13"/>
                  </a:lnTo>
                  <a:lnTo>
                    <a:pt x="106" y="17"/>
                  </a:lnTo>
                  <a:lnTo>
                    <a:pt x="109" y="22"/>
                  </a:lnTo>
                  <a:lnTo>
                    <a:pt x="113" y="28"/>
                  </a:lnTo>
                  <a:lnTo>
                    <a:pt x="116"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89" name="Freeform 69">
              <a:extLst>
                <a:ext uri="{FF2B5EF4-FFF2-40B4-BE49-F238E27FC236}">
                  <a16:creationId xmlns:a16="http://schemas.microsoft.com/office/drawing/2014/main" id="{23AA33E0-77A3-4464-87FF-83A5496110EB}"/>
                </a:ext>
              </a:extLst>
            </p:cNvPr>
            <p:cNvSpPr>
              <a:spLocks/>
            </p:cNvSpPr>
            <p:nvPr/>
          </p:nvSpPr>
          <p:spPr bwMode="auto">
            <a:xfrm>
              <a:off x="3786" y="2389"/>
              <a:ext cx="47" cy="39"/>
            </a:xfrm>
            <a:custGeom>
              <a:avLst/>
              <a:gdLst>
                <a:gd name="T0" fmla="*/ 81 w 94"/>
                <a:gd name="T1" fmla="*/ 12 h 79"/>
                <a:gd name="T2" fmla="*/ 90 w 94"/>
                <a:gd name="T3" fmla="*/ 21 h 79"/>
                <a:gd name="T4" fmla="*/ 93 w 94"/>
                <a:gd name="T5" fmla="*/ 31 h 79"/>
                <a:gd name="T6" fmla="*/ 91 w 94"/>
                <a:gd name="T7" fmla="*/ 43 h 79"/>
                <a:gd name="T8" fmla="*/ 94 w 94"/>
                <a:gd name="T9" fmla="*/ 54 h 79"/>
                <a:gd name="T10" fmla="*/ 93 w 94"/>
                <a:gd name="T11" fmla="*/ 60 h 79"/>
                <a:gd name="T12" fmla="*/ 89 w 94"/>
                <a:gd name="T13" fmla="*/ 65 h 79"/>
                <a:gd name="T14" fmla="*/ 86 w 94"/>
                <a:gd name="T15" fmla="*/ 69 h 79"/>
                <a:gd name="T16" fmla="*/ 81 w 94"/>
                <a:gd name="T17" fmla="*/ 72 h 79"/>
                <a:gd name="T18" fmla="*/ 75 w 94"/>
                <a:gd name="T19" fmla="*/ 74 h 79"/>
                <a:gd name="T20" fmla="*/ 68 w 94"/>
                <a:gd name="T21" fmla="*/ 76 h 79"/>
                <a:gd name="T22" fmla="*/ 63 w 94"/>
                <a:gd name="T23" fmla="*/ 77 h 79"/>
                <a:gd name="T24" fmla="*/ 57 w 94"/>
                <a:gd name="T25" fmla="*/ 79 h 79"/>
                <a:gd name="T26" fmla="*/ 52 w 94"/>
                <a:gd name="T27" fmla="*/ 79 h 79"/>
                <a:gd name="T28" fmla="*/ 48 w 94"/>
                <a:gd name="T29" fmla="*/ 79 h 79"/>
                <a:gd name="T30" fmla="*/ 43 w 94"/>
                <a:gd name="T31" fmla="*/ 77 h 79"/>
                <a:gd name="T32" fmla="*/ 38 w 94"/>
                <a:gd name="T33" fmla="*/ 76 h 79"/>
                <a:gd name="T34" fmla="*/ 33 w 94"/>
                <a:gd name="T35" fmla="*/ 75 h 79"/>
                <a:gd name="T36" fmla="*/ 28 w 94"/>
                <a:gd name="T37" fmla="*/ 74 h 79"/>
                <a:gd name="T38" fmla="*/ 25 w 94"/>
                <a:gd name="T39" fmla="*/ 72 h 79"/>
                <a:gd name="T40" fmla="*/ 20 w 94"/>
                <a:gd name="T41" fmla="*/ 69 h 79"/>
                <a:gd name="T42" fmla="*/ 14 w 94"/>
                <a:gd name="T43" fmla="*/ 61 h 79"/>
                <a:gd name="T44" fmla="*/ 7 w 94"/>
                <a:gd name="T45" fmla="*/ 53 h 79"/>
                <a:gd name="T46" fmla="*/ 3 w 94"/>
                <a:gd name="T47" fmla="*/ 45 h 79"/>
                <a:gd name="T48" fmla="*/ 0 w 94"/>
                <a:gd name="T49" fmla="*/ 35 h 79"/>
                <a:gd name="T50" fmla="*/ 4 w 94"/>
                <a:gd name="T51" fmla="*/ 29 h 79"/>
                <a:gd name="T52" fmla="*/ 10 w 94"/>
                <a:gd name="T53" fmla="*/ 23 h 79"/>
                <a:gd name="T54" fmla="*/ 15 w 94"/>
                <a:gd name="T55" fmla="*/ 18 h 79"/>
                <a:gd name="T56" fmla="*/ 21 w 94"/>
                <a:gd name="T57" fmla="*/ 13 h 79"/>
                <a:gd name="T58" fmla="*/ 28 w 94"/>
                <a:gd name="T59" fmla="*/ 8 h 79"/>
                <a:gd name="T60" fmla="*/ 34 w 94"/>
                <a:gd name="T61" fmla="*/ 5 h 79"/>
                <a:gd name="T62" fmla="*/ 41 w 94"/>
                <a:gd name="T63" fmla="*/ 3 h 79"/>
                <a:gd name="T64" fmla="*/ 48 w 94"/>
                <a:gd name="T65" fmla="*/ 0 h 79"/>
                <a:gd name="T66" fmla="*/ 82 w 94"/>
                <a:gd name="T67" fmla="*/ 11 h 79"/>
                <a:gd name="T68" fmla="*/ 81 w 94"/>
                <a:gd name="T69" fmla="*/ 1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79"/>
                <a:gd name="T107" fmla="*/ 94 w 94"/>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79">
                  <a:moveTo>
                    <a:pt x="81" y="12"/>
                  </a:moveTo>
                  <a:lnTo>
                    <a:pt x="90" y="21"/>
                  </a:lnTo>
                  <a:lnTo>
                    <a:pt x="93" y="31"/>
                  </a:lnTo>
                  <a:lnTo>
                    <a:pt x="91" y="43"/>
                  </a:lnTo>
                  <a:lnTo>
                    <a:pt x="94" y="54"/>
                  </a:lnTo>
                  <a:lnTo>
                    <a:pt x="93" y="60"/>
                  </a:lnTo>
                  <a:lnTo>
                    <a:pt x="89" y="65"/>
                  </a:lnTo>
                  <a:lnTo>
                    <a:pt x="86" y="69"/>
                  </a:lnTo>
                  <a:lnTo>
                    <a:pt x="81" y="72"/>
                  </a:lnTo>
                  <a:lnTo>
                    <a:pt x="75" y="74"/>
                  </a:lnTo>
                  <a:lnTo>
                    <a:pt x="68" y="76"/>
                  </a:lnTo>
                  <a:lnTo>
                    <a:pt x="63" y="77"/>
                  </a:lnTo>
                  <a:lnTo>
                    <a:pt x="57" y="79"/>
                  </a:lnTo>
                  <a:lnTo>
                    <a:pt x="52" y="79"/>
                  </a:lnTo>
                  <a:lnTo>
                    <a:pt x="48" y="79"/>
                  </a:lnTo>
                  <a:lnTo>
                    <a:pt x="43" y="77"/>
                  </a:lnTo>
                  <a:lnTo>
                    <a:pt x="38" y="76"/>
                  </a:lnTo>
                  <a:lnTo>
                    <a:pt x="33" y="75"/>
                  </a:lnTo>
                  <a:lnTo>
                    <a:pt x="28" y="74"/>
                  </a:lnTo>
                  <a:lnTo>
                    <a:pt x="25" y="72"/>
                  </a:lnTo>
                  <a:lnTo>
                    <a:pt x="20" y="69"/>
                  </a:lnTo>
                  <a:lnTo>
                    <a:pt x="14" y="61"/>
                  </a:lnTo>
                  <a:lnTo>
                    <a:pt x="7" y="53"/>
                  </a:lnTo>
                  <a:lnTo>
                    <a:pt x="3" y="45"/>
                  </a:lnTo>
                  <a:lnTo>
                    <a:pt x="0" y="35"/>
                  </a:lnTo>
                  <a:lnTo>
                    <a:pt x="4" y="29"/>
                  </a:lnTo>
                  <a:lnTo>
                    <a:pt x="10" y="23"/>
                  </a:lnTo>
                  <a:lnTo>
                    <a:pt x="15" y="18"/>
                  </a:lnTo>
                  <a:lnTo>
                    <a:pt x="21" y="13"/>
                  </a:lnTo>
                  <a:lnTo>
                    <a:pt x="28" y="8"/>
                  </a:lnTo>
                  <a:lnTo>
                    <a:pt x="34" y="5"/>
                  </a:lnTo>
                  <a:lnTo>
                    <a:pt x="41" y="3"/>
                  </a:lnTo>
                  <a:lnTo>
                    <a:pt x="48" y="0"/>
                  </a:lnTo>
                  <a:lnTo>
                    <a:pt x="82" y="11"/>
                  </a:lnTo>
                  <a:lnTo>
                    <a:pt x="8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0" name="Freeform 70">
              <a:extLst>
                <a:ext uri="{FF2B5EF4-FFF2-40B4-BE49-F238E27FC236}">
                  <a16:creationId xmlns:a16="http://schemas.microsoft.com/office/drawing/2014/main" id="{4069A280-2681-4D4C-AE3B-E1505C8CE0BF}"/>
                </a:ext>
              </a:extLst>
            </p:cNvPr>
            <p:cNvSpPr>
              <a:spLocks/>
            </p:cNvSpPr>
            <p:nvPr/>
          </p:nvSpPr>
          <p:spPr bwMode="auto">
            <a:xfrm>
              <a:off x="4189" y="2393"/>
              <a:ext cx="27" cy="64"/>
            </a:xfrm>
            <a:custGeom>
              <a:avLst/>
              <a:gdLst>
                <a:gd name="T0" fmla="*/ 40 w 53"/>
                <a:gd name="T1" fmla="*/ 42 h 129"/>
                <a:gd name="T2" fmla="*/ 50 w 53"/>
                <a:gd name="T3" fmla="*/ 59 h 129"/>
                <a:gd name="T4" fmla="*/ 53 w 53"/>
                <a:gd name="T5" fmla="*/ 79 h 129"/>
                <a:gd name="T6" fmla="*/ 48 w 53"/>
                <a:gd name="T7" fmla="*/ 99 h 129"/>
                <a:gd name="T8" fmla="*/ 43 w 53"/>
                <a:gd name="T9" fmla="*/ 120 h 129"/>
                <a:gd name="T10" fmla="*/ 41 w 53"/>
                <a:gd name="T11" fmla="*/ 125 h 129"/>
                <a:gd name="T12" fmla="*/ 37 w 53"/>
                <a:gd name="T13" fmla="*/ 127 h 129"/>
                <a:gd name="T14" fmla="*/ 32 w 53"/>
                <a:gd name="T15" fmla="*/ 129 h 129"/>
                <a:gd name="T16" fmla="*/ 26 w 53"/>
                <a:gd name="T17" fmla="*/ 129 h 129"/>
                <a:gd name="T18" fmla="*/ 19 w 53"/>
                <a:gd name="T19" fmla="*/ 128 h 129"/>
                <a:gd name="T20" fmla="*/ 13 w 53"/>
                <a:gd name="T21" fmla="*/ 126 h 129"/>
                <a:gd name="T22" fmla="*/ 8 w 53"/>
                <a:gd name="T23" fmla="*/ 121 h 129"/>
                <a:gd name="T24" fmla="*/ 4 w 53"/>
                <a:gd name="T25" fmla="*/ 116 h 129"/>
                <a:gd name="T26" fmla="*/ 2 w 53"/>
                <a:gd name="T27" fmla="*/ 93 h 129"/>
                <a:gd name="T28" fmla="*/ 1 w 53"/>
                <a:gd name="T29" fmla="*/ 66 h 129"/>
                <a:gd name="T30" fmla="*/ 0 w 53"/>
                <a:gd name="T31" fmla="*/ 38 h 129"/>
                <a:gd name="T32" fmla="*/ 0 w 53"/>
                <a:gd name="T33" fmla="*/ 11 h 129"/>
                <a:gd name="T34" fmla="*/ 5 w 53"/>
                <a:gd name="T35" fmla="*/ 5 h 129"/>
                <a:gd name="T36" fmla="*/ 12 w 53"/>
                <a:gd name="T37" fmla="*/ 1 h 129"/>
                <a:gd name="T38" fmla="*/ 20 w 53"/>
                <a:gd name="T39" fmla="*/ 0 h 129"/>
                <a:gd name="T40" fmla="*/ 31 w 53"/>
                <a:gd name="T41" fmla="*/ 0 h 129"/>
                <a:gd name="T42" fmla="*/ 40 w 53"/>
                <a:gd name="T43" fmla="*/ 42 h 1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129"/>
                <a:gd name="T68" fmla="*/ 53 w 53"/>
                <a:gd name="T69" fmla="*/ 129 h 1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129">
                  <a:moveTo>
                    <a:pt x="40" y="42"/>
                  </a:moveTo>
                  <a:lnTo>
                    <a:pt x="50" y="59"/>
                  </a:lnTo>
                  <a:lnTo>
                    <a:pt x="53" y="79"/>
                  </a:lnTo>
                  <a:lnTo>
                    <a:pt x="48" y="99"/>
                  </a:lnTo>
                  <a:lnTo>
                    <a:pt x="43" y="120"/>
                  </a:lnTo>
                  <a:lnTo>
                    <a:pt x="41" y="125"/>
                  </a:lnTo>
                  <a:lnTo>
                    <a:pt x="37" y="127"/>
                  </a:lnTo>
                  <a:lnTo>
                    <a:pt x="32" y="129"/>
                  </a:lnTo>
                  <a:lnTo>
                    <a:pt x="26" y="129"/>
                  </a:lnTo>
                  <a:lnTo>
                    <a:pt x="19" y="128"/>
                  </a:lnTo>
                  <a:lnTo>
                    <a:pt x="13" y="126"/>
                  </a:lnTo>
                  <a:lnTo>
                    <a:pt x="8" y="121"/>
                  </a:lnTo>
                  <a:lnTo>
                    <a:pt x="4" y="116"/>
                  </a:lnTo>
                  <a:lnTo>
                    <a:pt x="2" y="93"/>
                  </a:lnTo>
                  <a:lnTo>
                    <a:pt x="1" y="66"/>
                  </a:lnTo>
                  <a:lnTo>
                    <a:pt x="0" y="38"/>
                  </a:lnTo>
                  <a:lnTo>
                    <a:pt x="0" y="11"/>
                  </a:lnTo>
                  <a:lnTo>
                    <a:pt x="5" y="5"/>
                  </a:lnTo>
                  <a:lnTo>
                    <a:pt x="12" y="1"/>
                  </a:lnTo>
                  <a:lnTo>
                    <a:pt x="20" y="0"/>
                  </a:lnTo>
                  <a:lnTo>
                    <a:pt x="31" y="0"/>
                  </a:lnTo>
                  <a:lnTo>
                    <a:pt x="40" y="4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1" name="Freeform 71">
              <a:extLst>
                <a:ext uri="{FF2B5EF4-FFF2-40B4-BE49-F238E27FC236}">
                  <a16:creationId xmlns:a16="http://schemas.microsoft.com/office/drawing/2014/main" id="{2FA7A138-9673-4614-B50D-B8D1411FEC28}"/>
                </a:ext>
              </a:extLst>
            </p:cNvPr>
            <p:cNvSpPr>
              <a:spLocks/>
            </p:cNvSpPr>
            <p:nvPr/>
          </p:nvSpPr>
          <p:spPr bwMode="auto">
            <a:xfrm>
              <a:off x="4082" y="2432"/>
              <a:ext cx="24" cy="23"/>
            </a:xfrm>
            <a:custGeom>
              <a:avLst/>
              <a:gdLst>
                <a:gd name="T0" fmla="*/ 33 w 48"/>
                <a:gd name="T1" fmla="*/ 4 h 46"/>
                <a:gd name="T2" fmla="*/ 35 w 48"/>
                <a:gd name="T3" fmla="*/ 12 h 46"/>
                <a:gd name="T4" fmla="*/ 40 w 48"/>
                <a:gd name="T5" fmla="*/ 19 h 46"/>
                <a:gd name="T6" fmla="*/ 44 w 48"/>
                <a:gd name="T7" fmla="*/ 25 h 46"/>
                <a:gd name="T8" fmla="*/ 48 w 48"/>
                <a:gd name="T9" fmla="*/ 32 h 46"/>
                <a:gd name="T10" fmla="*/ 42 w 48"/>
                <a:gd name="T11" fmla="*/ 33 h 46"/>
                <a:gd name="T12" fmla="*/ 35 w 48"/>
                <a:gd name="T13" fmla="*/ 37 h 46"/>
                <a:gd name="T14" fmla="*/ 28 w 48"/>
                <a:gd name="T15" fmla="*/ 40 h 46"/>
                <a:gd name="T16" fmla="*/ 21 w 48"/>
                <a:gd name="T17" fmla="*/ 43 h 46"/>
                <a:gd name="T18" fmla="*/ 15 w 48"/>
                <a:gd name="T19" fmla="*/ 46 h 46"/>
                <a:gd name="T20" fmla="*/ 10 w 48"/>
                <a:gd name="T21" fmla="*/ 46 h 46"/>
                <a:gd name="T22" fmla="*/ 4 w 48"/>
                <a:gd name="T23" fmla="*/ 42 h 46"/>
                <a:gd name="T24" fmla="*/ 0 w 48"/>
                <a:gd name="T25" fmla="*/ 34 h 46"/>
                <a:gd name="T26" fmla="*/ 0 w 48"/>
                <a:gd name="T27" fmla="*/ 25 h 46"/>
                <a:gd name="T28" fmla="*/ 5 w 48"/>
                <a:gd name="T29" fmla="*/ 18 h 46"/>
                <a:gd name="T30" fmla="*/ 10 w 48"/>
                <a:gd name="T31" fmla="*/ 11 h 46"/>
                <a:gd name="T32" fmla="*/ 13 w 48"/>
                <a:gd name="T33" fmla="*/ 4 h 46"/>
                <a:gd name="T34" fmla="*/ 19 w 48"/>
                <a:gd name="T35" fmla="*/ 2 h 46"/>
                <a:gd name="T36" fmla="*/ 25 w 48"/>
                <a:gd name="T37" fmla="*/ 0 h 46"/>
                <a:gd name="T38" fmla="*/ 30 w 48"/>
                <a:gd name="T39" fmla="*/ 0 h 46"/>
                <a:gd name="T40" fmla="*/ 34 w 48"/>
                <a:gd name="T41" fmla="*/ 3 h 46"/>
                <a:gd name="T42" fmla="*/ 33 w 48"/>
                <a:gd name="T43" fmla="*/ 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6"/>
                <a:gd name="T68" fmla="*/ 48 w 48"/>
                <a:gd name="T69" fmla="*/ 46 h 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6">
                  <a:moveTo>
                    <a:pt x="33" y="4"/>
                  </a:moveTo>
                  <a:lnTo>
                    <a:pt x="35" y="12"/>
                  </a:lnTo>
                  <a:lnTo>
                    <a:pt x="40" y="19"/>
                  </a:lnTo>
                  <a:lnTo>
                    <a:pt x="44" y="25"/>
                  </a:lnTo>
                  <a:lnTo>
                    <a:pt x="48" y="32"/>
                  </a:lnTo>
                  <a:lnTo>
                    <a:pt x="42" y="33"/>
                  </a:lnTo>
                  <a:lnTo>
                    <a:pt x="35" y="37"/>
                  </a:lnTo>
                  <a:lnTo>
                    <a:pt x="28" y="40"/>
                  </a:lnTo>
                  <a:lnTo>
                    <a:pt x="21" y="43"/>
                  </a:lnTo>
                  <a:lnTo>
                    <a:pt x="15" y="46"/>
                  </a:lnTo>
                  <a:lnTo>
                    <a:pt x="10" y="46"/>
                  </a:lnTo>
                  <a:lnTo>
                    <a:pt x="4" y="42"/>
                  </a:lnTo>
                  <a:lnTo>
                    <a:pt x="0" y="34"/>
                  </a:lnTo>
                  <a:lnTo>
                    <a:pt x="0" y="25"/>
                  </a:lnTo>
                  <a:lnTo>
                    <a:pt x="5" y="18"/>
                  </a:lnTo>
                  <a:lnTo>
                    <a:pt x="10" y="11"/>
                  </a:lnTo>
                  <a:lnTo>
                    <a:pt x="13" y="4"/>
                  </a:lnTo>
                  <a:lnTo>
                    <a:pt x="19" y="2"/>
                  </a:lnTo>
                  <a:lnTo>
                    <a:pt x="25" y="0"/>
                  </a:lnTo>
                  <a:lnTo>
                    <a:pt x="30" y="0"/>
                  </a:lnTo>
                  <a:lnTo>
                    <a:pt x="34" y="3"/>
                  </a:lnTo>
                  <a:lnTo>
                    <a:pt x="3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2" name="Freeform 72">
              <a:extLst>
                <a:ext uri="{FF2B5EF4-FFF2-40B4-BE49-F238E27FC236}">
                  <a16:creationId xmlns:a16="http://schemas.microsoft.com/office/drawing/2014/main" id="{045E23B1-B9C9-4DFE-B215-D6A5CDDE3F07}"/>
                </a:ext>
              </a:extLst>
            </p:cNvPr>
            <p:cNvSpPr>
              <a:spLocks/>
            </p:cNvSpPr>
            <p:nvPr/>
          </p:nvSpPr>
          <p:spPr bwMode="auto">
            <a:xfrm>
              <a:off x="4068" y="2440"/>
              <a:ext cx="69" cy="55"/>
            </a:xfrm>
            <a:custGeom>
              <a:avLst/>
              <a:gdLst>
                <a:gd name="T0" fmla="*/ 135 w 137"/>
                <a:gd name="T1" fmla="*/ 60 h 109"/>
                <a:gd name="T2" fmla="*/ 131 w 137"/>
                <a:gd name="T3" fmla="*/ 74 h 109"/>
                <a:gd name="T4" fmla="*/ 130 w 137"/>
                <a:gd name="T5" fmla="*/ 85 h 109"/>
                <a:gd name="T6" fmla="*/ 126 w 137"/>
                <a:gd name="T7" fmla="*/ 94 h 109"/>
                <a:gd name="T8" fmla="*/ 115 w 137"/>
                <a:gd name="T9" fmla="*/ 103 h 109"/>
                <a:gd name="T10" fmla="*/ 106 w 137"/>
                <a:gd name="T11" fmla="*/ 106 h 109"/>
                <a:gd name="T12" fmla="*/ 95 w 137"/>
                <a:gd name="T13" fmla="*/ 108 h 109"/>
                <a:gd name="T14" fmla="*/ 86 w 137"/>
                <a:gd name="T15" fmla="*/ 109 h 109"/>
                <a:gd name="T16" fmla="*/ 76 w 137"/>
                <a:gd name="T17" fmla="*/ 109 h 109"/>
                <a:gd name="T18" fmla="*/ 65 w 137"/>
                <a:gd name="T19" fmla="*/ 108 h 109"/>
                <a:gd name="T20" fmla="*/ 56 w 137"/>
                <a:gd name="T21" fmla="*/ 106 h 109"/>
                <a:gd name="T22" fmla="*/ 47 w 137"/>
                <a:gd name="T23" fmla="*/ 101 h 109"/>
                <a:gd name="T24" fmla="*/ 38 w 137"/>
                <a:gd name="T25" fmla="*/ 96 h 109"/>
                <a:gd name="T26" fmla="*/ 31 w 137"/>
                <a:gd name="T27" fmla="*/ 91 h 109"/>
                <a:gd name="T28" fmla="*/ 26 w 137"/>
                <a:gd name="T29" fmla="*/ 85 h 109"/>
                <a:gd name="T30" fmla="*/ 22 w 137"/>
                <a:gd name="T31" fmla="*/ 79 h 109"/>
                <a:gd name="T32" fmla="*/ 18 w 137"/>
                <a:gd name="T33" fmla="*/ 73 h 109"/>
                <a:gd name="T34" fmla="*/ 15 w 137"/>
                <a:gd name="T35" fmla="*/ 67 h 109"/>
                <a:gd name="T36" fmla="*/ 10 w 137"/>
                <a:gd name="T37" fmla="*/ 61 h 109"/>
                <a:gd name="T38" fmla="*/ 6 w 137"/>
                <a:gd name="T39" fmla="*/ 56 h 109"/>
                <a:gd name="T40" fmla="*/ 0 w 137"/>
                <a:gd name="T41" fmla="*/ 52 h 109"/>
                <a:gd name="T42" fmla="*/ 15 w 137"/>
                <a:gd name="T43" fmla="*/ 50 h 109"/>
                <a:gd name="T44" fmla="*/ 30 w 137"/>
                <a:gd name="T45" fmla="*/ 46 h 109"/>
                <a:gd name="T46" fmla="*/ 45 w 137"/>
                <a:gd name="T47" fmla="*/ 43 h 109"/>
                <a:gd name="T48" fmla="*/ 60 w 137"/>
                <a:gd name="T49" fmla="*/ 37 h 109"/>
                <a:gd name="T50" fmla="*/ 73 w 137"/>
                <a:gd name="T51" fmla="*/ 32 h 109"/>
                <a:gd name="T52" fmla="*/ 87 w 137"/>
                <a:gd name="T53" fmla="*/ 25 h 109"/>
                <a:gd name="T54" fmla="*/ 100 w 137"/>
                <a:gd name="T55" fmla="*/ 20 h 109"/>
                <a:gd name="T56" fmla="*/ 113 w 137"/>
                <a:gd name="T57" fmla="*/ 13 h 109"/>
                <a:gd name="T58" fmla="*/ 117 w 137"/>
                <a:gd name="T59" fmla="*/ 8 h 109"/>
                <a:gd name="T60" fmla="*/ 121 w 137"/>
                <a:gd name="T61" fmla="*/ 3 h 109"/>
                <a:gd name="T62" fmla="*/ 125 w 137"/>
                <a:gd name="T63" fmla="*/ 0 h 109"/>
                <a:gd name="T64" fmla="*/ 131 w 137"/>
                <a:gd name="T65" fmla="*/ 2 h 109"/>
                <a:gd name="T66" fmla="*/ 136 w 137"/>
                <a:gd name="T67" fmla="*/ 14 h 109"/>
                <a:gd name="T68" fmla="*/ 137 w 137"/>
                <a:gd name="T69" fmla="*/ 29 h 109"/>
                <a:gd name="T70" fmla="*/ 136 w 137"/>
                <a:gd name="T71" fmla="*/ 45 h 109"/>
                <a:gd name="T72" fmla="*/ 135 w 137"/>
                <a:gd name="T73" fmla="*/ 60 h 1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7"/>
                <a:gd name="T112" fmla="*/ 0 h 109"/>
                <a:gd name="T113" fmla="*/ 137 w 137"/>
                <a:gd name="T114" fmla="*/ 109 h 1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7" h="109">
                  <a:moveTo>
                    <a:pt x="135" y="60"/>
                  </a:moveTo>
                  <a:lnTo>
                    <a:pt x="131" y="74"/>
                  </a:lnTo>
                  <a:lnTo>
                    <a:pt x="130" y="85"/>
                  </a:lnTo>
                  <a:lnTo>
                    <a:pt x="126" y="94"/>
                  </a:lnTo>
                  <a:lnTo>
                    <a:pt x="115" y="103"/>
                  </a:lnTo>
                  <a:lnTo>
                    <a:pt x="106" y="106"/>
                  </a:lnTo>
                  <a:lnTo>
                    <a:pt x="95" y="108"/>
                  </a:lnTo>
                  <a:lnTo>
                    <a:pt x="86" y="109"/>
                  </a:lnTo>
                  <a:lnTo>
                    <a:pt x="76" y="109"/>
                  </a:lnTo>
                  <a:lnTo>
                    <a:pt x="65" y="108"/>
                  </a:lnTo>
                  <a:lnTo>
                    <a:pt x="56" y="106"/>
                  </a:lnTo>
                  <a:lnTo>
                    <a:pt x="47" y="101"/>
                  </a:lnTo>
                  <a:lnTo>
                    <a:pt x="38" y="96"/>
                  </a:lnTo>
                  <a:lnTo>
                    <a:pt x="31" y="91"/>
                  </a:lnTo>
                  <a:lnTo>
                    <a:pt x="26" y="85"/>
                  </a:lnTo>
                  <a:lnTo>
                    <a:pt x="22" y="79"/>
                  </a:lnTo>
                  <a:lnTo>
                    <a:pt x="18" y="73"/>
                  </a:lnTo>
                  <a:lnTo>
                    <a:pt x="15" y="67"/>
                  </a:lnTo>
                  <a:lnTo>
                    <a:pt x="10" y="61"/>
                  </a:lnTo>
                  <a:lnTo>
                    <a:pt x="6" y="56"/>
                  </a:lnTo>
                  <a:lnTo>
                    <a:pt x="0" y="52"/>
                  </a:lnTo>
                  <a:lnTo>
                    <a:pt x="15" y="50"/>
                  </a:lnTo>
                  <a:lnTo>
                    <a:pt x="30" y="46"/>
                  </a:lnTo>
                  <a:lnTo>
                    <a:pt x="45" y="43"/>
                  </a:lnTo>
                  <a:lnTo>
                    <a:pt x="60" y="37"/>
                  </a:lnTo>
                  <a:lnTo>
                    <a:pt x="73" y="32"/>
                  </a:lnTo>
                  <a:lnTo>
                    <a:pt x="87" y="25"/>
                  </a:lnTo>
                  <a:lnTo>
                    <a:pt x="100" y="20"/>
                  </a:lnTo>
                  <a:lnTo>
                    <a:pt x="113" y="13"/>
                  </a:lnTo>
                  <a:lnTo>
                    <a:pt x="117" y="8"/>
                  </a:lnTo>
                  <a:lnTo>
                    <a:pt x="121" y="3"/>
                  </a:lnTo>
                  <a:lnTo>
                    <a:pt x="125" y="0"/>
                  </a:lnTo>
                  <a:lnTo>
                    <a:pt x="131" y="2"/>
                  </a:lnTo>
                  <a:lnTo>
                    <a:pt x="136" y="14"/>
                  </a:lnTo>
                  <a:lnTo>
                    <a:pt x="137" y="29"/>
                  </a:lnTo>
                  <a:lnTo>
                    <a:pt x="136" y="45"/>
                  </a:lnTo>
                  <a:lnTo>
                    <a:pt x="135"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3" name="Freeform 73">
              <a:extLst>
                <a:ext uri="{FF2B5EF4-FFF2-40B4-BE49-F238E27FC236}">
                  <a16:creationId xmlns:a16="http://schemas.microsoft.com/office/drawing/2014/main" id="{A85B9619-B7AD-4C70-8869-8BBA910B8B18}"/>
                </a:ext>
              </a:extLst>
            </p:cNvPr>
            <p:cNvSpPr>
              <a:spLocks/>
            </p:cNvSpPr>
            <p:nvPr/>
          </p:nvSpPr>
          <p:spPr bwMode="auto">
            <a:xfrm>
              <a:off x="3879" y="2447"/>
              <a:ext cx="53" cy="55"/>
            </a:xfrm>
            <a:custGeom>
              <a:avLst/>
              <a:gdLst>
                <a:gd name="T0" fmla="*/ 100 w 107"/>
                <a:gd name="T1" fmla="*/ 25 h 108"/>
                <a:gd name="T2" fmla="*/ 106 w 107"/>
                <a:gd name="T3" fmla="*/ 39 h 108"/>
                <a:gd name="T4" fmla="*/ 107 w 107"/>
                <a:gd name="T5" fmla="*/ 52 h 108"/>
                <a:gd name="T6" fmla="*/ 105 w 107"/>
                <a:gd name="T7" fmla="*/ 64 h 108"/>
                <a:gd name="T8" fmla="*/ 100 w 107"/>
                <a:gd name="T9" fmla="*/ 80 h 108"/>
                <a:gd name="T10" fmla="*/ 97 w 107"/>
                <a:gd name="T11" fmla="*/ 85 h 108"/>
                <a:gd name="T12" fmla="*/ 92 w 107"/>
                <a:gd name="T13" fmla="*/ 89 h 108"/>
                <a:gd name="T14" fmla="*/ 89 w 107"/>
                <a:gd name="T15" fmla="*/ 92 h 108"/>
                <a:gd name="T16" fmla="*/ 84 w 107"/>
                <a:gd name="T17" fmla="*/ 95 h 108"/>
                <a:gd name="T18" fmla="*/ 79 w 107"/>
                <a:gd name="T19" fmla="*/ 99 h 108"/>
                <a:gd name="T20" fmla="*/ 74 w 107"/>
                <a:gd name="T21" fmla="*/ 102 h 108"/>
                <a:gd name="T22" fmla="*/ 69 w 107"/>
                <a:gd name="T23" fmla="*/ 105 h 108"/>
                <a:gd name="T24" fmla="*/ 63 w 107"/>
                <a:gd name="T25" fmla="*/ 107 h 108"/>
                <a:gd name="T26" fmla="*/ 54 w 107"/>
                <a:gd name="T27" fmla="*/ 108 h 108"/>
                <a:gd name="T28" fmla="*/ 46 w 107"/>
                <a:gd name="T29" fmla="*/ 107 h 108"/>
                <a:gd name="T30" fmla="*/ 37 w 107"/>
                <a:gd name="T31" fmla="*/ 106 h 108"/>
                <a:gd name="T32" fmla="*/ 30 w 107"/>
                <a:gd name="T33" fmla="*/ 104 h 108"/>
                <a:gd name="T34" fmla="*/ 22 w 107"/>
                <a:gd name="T35" fmla="*/ 101 h 108"/>
                <a:gd name="T36" fmla="*/ 15 w 107"/>
                <a:gd name="T37" fmla="*/ 98 h 108"/>
                <a:gd name="T38" fmla="*/ 9 w 107"/>
                <a:gd name="T39" fmla="*/ 93 h 108"/>
                <a:gd name="T40" fmla="*/ 3 w 107"/>
                <a:gd name="T41" fmla="*/ 87 h 108"/>
                <a:gd name="T42" fmla="*/ 0 w 107"/>
                <a:gd name="T43" fmla="*/ 74 h 108"/>
                <a:gd name="T44" fmla="*/ 0 w 107"/>
                <a:gd name="T45" fmla="*/ 59 h 108"/>
                <a:gd name="T46" fmla="*/ 2 w 107"/>
                <a:gd name="T47" fmla="*/ 45 h 108"/>
                <a:gd name="T48" fmla="*/ 8 w 107"/>
                <a:gd name="T49" fmla="*/ 32 h 108"/>
                <a:gd name="T50" fmla="*/ 14 w 107"/>
                <a:gd name="T51" fmla="*/ 27 h 108"/>
                <a:gd name="T52" fmla="*/ 18 w 107"/>
                <a:gd name="T53" fmla="*/ 24 h 108"/>
                <a:gd name="T54" fmla="*/ 22 w 107"/>
                <a:gd name="T55" fmla="*/ 19 h 108"/>
                <a:gd name="T56" fmla="*/ 26 w 107"/>
                <a:gd name="T57" fmla="*/ 15 h 108"/>
                <a:gd name="T58" fmla="*/ 30 w 107"/>
                <a:gd name="T59" fmla="*/ 11 h 108"/>
                <a:gd name="T60" fmla="*/ 34 w 107"/>
                <a:gd name="T61" fmla="*/ 7 h 108"/>
                <a:gd name="T62" fmla="*/ 38 w 107"/>
                <a:gd name="T63" fmla="*/ 3 h 108"/>
                <a:gd name="T64" fmla="*/ 44 w 107"/>
                <a:gd name="T65" fmla="*/ 0 h 108"/>
                <a:gd name="T66" fmla="*/ 52 w 107"/>
                <a:gd name="T67" fmla="*/ 0 h 108"/>
                <a:gd name="T68" fmla="*/ 60 w 107"/>
                <a:gd name="T69" fmla="*/ 1 h 108"/>
                <a:gd name="T70" fmla="*/ 68 w 107"/>
                <a:gd name="T71" fmla="*/ 2 h 108"/>
                <a:gd name="T72" fmla="*/ 75 w 107"/>
                <a:gd name="T73" fmla="*/ 6 h 108"/>
                <a:gd name="T74" fmla="*/ 82 w 107"/>
                <a:gd name="T75" fmla="*/ 9 h 108"/>
                <a:gd name="T76" fmla="*/ 89 w 107"/>
                <a:gd name="T77" fmla="*/ 14 h 108"/>
                <a:gd name="T78" fmla="*/ 94 w 107"/>
                <a:gd name="T79" fmla="*/ 19 h 108"/>
                <a:gd name="T80" fmla="*/ 100 w 107"/>
                <a:gd name="T81" fmla="*/ 25 h 1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7"/>
                <a:gd name="T124" fmla="*/ 0 h 108"/>
                <a:gd name="T125" fmla="*/ 107 w 107"/>
                <a:gd name="T126" fmla="*/ 108 h 1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7" h="108">
                  <a:moveTo>
                    <a:pt x="100" y="25"/>
                  </a:moveTo>
                  <a:lnTo>
                    <a:pt x="106" y="39"/>
                  </a:lnTo>
                  <a:lnTo>
                    <a:pt x="107" y="52"/>
                  </a:lnTo>
                  <a:lnTo>
                    <a:pt x="105" y="64"/>
                  </a:lnTo>
                  <a:lnTo>
                    <a:pt x="100" y="80"/>
                  </a:lnTo>
                  <a:lnTo>
                    <a:pt x="97" y="85"/>
                  </a:lnTo>
                  <a:lnTo>
                    <a:pt x="92" y="89"/>
                  </a:lnTo>
                  <a:lnTo>
                    <a:pt x="89" y="92"/>
                  </a:lnTo>
                  <a:lnTo>
                    <a:pt x="84" y="95"/>
                  </a:lnTo>
                  <a:lnTo>
                    <a:pt x="79" y="99"/>
                  </a:lnTo>
                  <a:lnTo>
                    <a:pt x="74" y="102"/>
                  </a:lnTo>
                  <a:lnTo>
                    <a:pt x="69" y="105"/>
                  </a:lnTo>
                  <a:lnTo>
                    <a:pt x="63" y="107"/>
                  </a:lnTo>
                  <a:lnTo>
                    <a:pt x="54" y="108"/>
                  </a:lnTo>
                  <a:lnTo>
                    <a:pt x="46" y="107"/>
                  </a:lnTo>
                  <a:lnTo>
                    <a:pt x="37" y="106"/>
                  </a:lnTo>
                  <a:lnTo>
                    <a:pt x="30" y="104"/>
                  </a:lnTo>
                  <a:lnTo>
                    <a:pt x="22" y="101"/>
                  </a:lnTo>
                  <a:lnTo>
                    <a:pt x="15" y="98"/>
                  </a:lnTo>
                  <a:lnTo>
                    <a:pt x="9" y="93"/>
                  </a:lnTo>
                  <a:lnTo>
                    <a:pt x="3" y="87"/>
                  </a:lnTo>
                  <a:lnTo>
                    <a:pt x="0" y="74"/>
                  </a:lnTo>
                  <a:lnTo>
                    <a:pt x="0" y="59"/>
                  </a:lnTo>
                  <a:lnTo>
                    <a:pt x="2" y="45"/>
                  </a:lnTo>
                  <a:lnTo>
                    <a:pt x="8" y="32"/>
                  </a:lnTo>
                  <a:lnTo>
                    <a:pt x="14" y="27"/>
                  </a:lnTo>
                  <a:lnTo>
                    <a:pt x="18" y="24"/>
                  </a:lnTo>
                  <a:lnTo>
                    <a:pt x="22" y="19"/>
                  </a:lnTo>
                  <a:lnTo>
                    <a:pt x="26" y="15"/>
                  </a:lnTo>
                  <a:lnTo>
                    <a:pt x="30" y="11"/>
                  </a:lnTo>
                  <a:lnTo>
                    <a:pt x="34" y="7"/>
                  </a:lnTo>
                  <a:lnTo>
                    <a:pt x="38" y="3"/>
                  </a:lnTo>
                  <a:lnTo>
                    <a:pt x="44" y="0"/>
                  </a:lnTo>
                  <a:lnTo>
                    <a:pt x="52" y="0"/>
                  </a:lnTo>
                  <a:lnTo>
                    <a:pt x="60" y="1"/>
                  </a:lnTo>
                  <a:lnTo>
                    <a:pt x="68" y="2"/>
                  </a:lnTo>
                  <a:lnTo>
                    <a:pt x="75" y="6"/>
                  </a:lnTo>
                  <a:lnTo>
                    <a:pt x="82" y="9"/>
                  </a:lnTo>
                  <a:lnTo>
                    <a:pt x="89" y="14"/>
                  </a:lnTo>
                  <a:lnTo>
                    <a:pt x="94" y="19"/>
                  </a:lnTo>
                  <a:lnTo>
                    <a:pt x="10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4" name="Freeform 74">
              <a:extLst>
                <a:ext uri="{FF2B5EF4-FFF2-40B4-BE49-F238E27FC236}">
                  <a16:creationId xmlns:a16="http://schemas.microsoft.com/office/drawing/2014/main" id="{CAECCAE1-B319-4CE9-9046-F60D4113DD95}"/>
                </a:ext>
              </a:extLst>
            </p:cNvPr>
            <p:cNvSpPr>
              <a:spLocks/>
            </p:cNvSpPr>
            <p:nvPr/>
          </p:nvSpPr>
          <p:spPr bwMode="auto">
            <a:xfrm>
              <a:off x="3885" y="2457"/>
              <a:ext cx="41" cy="36"/>
            </a:xfrm>
            <a:custGeom>
              <a:avLst/>
              <a:gdLst>
                <a:gd name="T0" fmla="*/ 79 w 81"/>
                <a:gd name="T1" fmla="*/ 17 h 72"/>
                <a:gd name="T2" fmla="*/ 81 w 81"/>
                <a:gd name="T3" fmla="*/ 27 h 72"/>
                <a:gd name="T4" fmla="*/ 81 w 81"/>
                <a:gd name="T5" fmla="*/ 35 h 72"/>
                <a:gd name="T6" fmla="*/ 79 w 81"/>
                <a:gd name="T7" fmla="*/ 44 h 72"/>
                <a:gd name="T8" fmla="*/ 75 w 81"/>
                <a:gd name="T9" fmla="*/ 55 h 72"/>
                <a:gd name="T10" fmla="*/ 72 w 81"/>
                <a:gd name="T11" fmla="*/ 58 h 72"/>
                <a:gd name="T12" fmla="*/ 68 w 81"/>
                <a:gd name="T13" fmla="*/ 61 h 72"/>
                <a:gd name="T14" fmla="*/ 65 w 81"/>
                <a:gd name="T15" fmla="*/ 65 h 72"/>
                <a:gd name="T16" fmla="*/ 60 w 81"/>
                <a:gd name="T17" fmla="*/ 66 h 72"/>
                <a:gd name="T18" fmla="*/ 56 w 81"/>
                <a:gd name="T19" fmla="*/ 68 h 72"/>
                <a:gd name="T20" fmla="*/ 50 w 81"/>
                <a:gd name="T21" fmla="*/ 70 h 72"/>
                <a:gd name="T22" fmla="*/ 44 w 81"/>
                <a:gd name="T23" fmla="*/ 71 h 72"/>
                <a:gd name="T24" fmla="*/ 38 w 81"/>
                <a:gd name="T25" fmla="*/ 72 h 72"/>
                <a:gd name="T26" fmla="*/ 33 w 81"/>
                <a:gd name="T27" fmla="*/ 71 h 72"/>
                <a:gd name="T28" fmla="*/ 28 w 81"/>
                <a:gd name="T29" fmla="*/ 70 h 72"/>
                <a:gd name="T30" fmla="*/ 22 w 81"/>
                <a:gd name="T31" fmla="*/ 68 h 72"/>
                <a:gd name="T32" fmla="*/ 18 w 81"/>
                <a:gd name="T33" fmla="*/ 67 h 72"/>
                <a:gd name="T34" fmla="*/ 13 w 81"/>
                <a:gd name="T35" fmla="*/ 65 h 72"/>
                <a:gd name="T36" fmla="*/ 9 w 81"/>
                <a:gd name="T37" fmla="*/ 63 h 72"/>
                <a:gd name="T38" fmla="*/ 4 w 81"/>
                <a:gd name="T39" fmla="*/ 59 h 72"/>
                <a:gd name="T40" fmla="*/ 0 w 81"/>
                <a:gd name="T41" fmla="*/ 55 h 72"/>
                <a:gd name="T42" fmla="*/ 0 w 81"/>
                <a:gd name="T43" fmla="*/ 41 h 72"/>
                <a:gd name="T44" fmla="*/ 5 w 81"/>
                <a:gd name="T45" fmla="*/ 28 h 72"/>
                <a:gd name="T46" fmla="*/ 13 w 81"/>
                <a:gd name="T47" fmla="*/ 18 h 72"/>
                <a:gd name="T48" fmla="*/ 22 w 81"/>
                <a:gd name="T49" fmla="*/ 7 h 72"/>
                <a:gd name="T50" fmla="*/ 29 w 81"/>
                <a:gd name="T51" fmla="*/ 4 h 72"/>
                <a:gd name="T52" fmla="*/ 37 w 81"/>
                <a:gd name="T53" fmla="*/ 2 h 72"/>
                <a:gd name="T54" fmla="*/ 45 w 81"/>
                <a:gd name="T55" fmla="*/ 0 h 72"/>
                <a:gd name="T56" fmla="*/ 53 w 81"/>
                <a:gd name="T57" fmla="*/ 2 h 72"/>
                <a:gd name="T58" fmla="*/ 60 w 81"/>
                <a:gd name="T59" fmla="*/ 3 h 72"/>
                <a:gd name="T60" fmla="*/ 68 w 81"/>
                <a:gd name="T61" fmla="*/ 6 h 72"/>
                <a:gd name="T62" fmla="*/ 74 w 81"/>
                <a:gd name="T63" fmla="*/ 11 h 72"/>
                <a:gd name="T64" fmla="*/ 79 w 81"/>
                <a:gd name="T65" fmla="*/ 1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72"/>
                <a:gd name="T101" fmla="*/ 81 w 81"/>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72">
                  <a:moveTo>
                    <a:pt x="79" y="17"/>
                  </a:moveTo>
                  <a:lnTo>
                    <a:pt x="81" y="27"/>
                  </a:lnTo>
                  <a:lnTo>
                    <a:pt x="81" y="35"/>
                  </a:lnTo>
                  <a:lnTo>
                    <a:pt x="79" y="44"/>
                  </a:lnTo>
                  <a:lnTo>
                    <a:pt x="75" y="55"/>
                  </a:lnTo>
                  <a:lnTo>
                    <a:pt x="72" y="58"/>
                  </a:lnTo>
                  <a:lnTo>
                    <a:pt x="68" y="61"/>
                  </a:lnTo>
                  <a:lnTo>
                    <a:pt x="65" y="65"/>
                  </a:lnTo>
                  <a:lnTo>
                    <a:pt x="60" y="66"/>
                  </a:lnTo>
                  <a:lnTo>
                    <a:pt x="56" y="68"/>
                  </a:lnTo>
                  <a:lnTo>
                    <a:pt x="50" y="70"/>
                  </a:lnTo>
                  <a:lnTo>
                    <a:pt x="44" y="71"/>
                  </a:lnTo>
                  <a:lnTo>
                    <a:pt x="38" y="72"/>
                  </a:lnTo>
                  <a:lnTo>
                    <a:pt x="33" y="71"/>
                  </a:lnTo>
                  <a:lnTo>
                    <a:pt x="28" y="70"/>
                  </a:lnTo>
                  <a:lnTo>
                    <a:pt x="22" y="68"/>
                  </a:lnTo>
                  <a:lnTo>
                    <a:pt x="18" y="67"/>
                  </a:lnTo>
                  <a:lnTo>
                    <a:pt x="13" y="65"/>
                  </a:lnTo>
                  <a:lnTo>
                    <a:pt x="9" y="63"/>
                  </a:lnTo>
                  <a:lnTo>
                    <a:pt x="4" y="59"/>
                  </a:lnTo>
                  <a:lnTo>
                    <a:pt x="0" y="55"/>
                  </a:lnTo>
                  <a:lnTo>
                    <a:pt x="0" y="41"/>
                  </a:lnTo>
                  <a:lnTo>
                    <a:pt x="5" y="28"/>
                  </a:lnTo>
                  <a:lnTo>
                    <a:pt x="13" y="18"/>
                  </a:lnTo>
                  <a:lnTo>
                    <a:pt x="22" y="7"/>
                  </a:lnTo>
                  <a:lnTo>
                    <a:pt x="29" y="4"/>
                  </a:lnTo>
                  <a:lnTo>
                    <a:pt x="37" y="2"/>
                  </a:lnTo>
                  <a:lnTo>
                    <a:pt x="45" y="0"/>
                  </a:lnTo>
                  <a:lnTo>
                    <a:pt x="53" y="2"/>
                  </a:lnTo>
                  <a:lnTo>
                    <a:pt x="60" y="3"/>
                  </a:lnTo>
                  <a:lnTo>
                    <a:pt x="68" y="6"/>
                  </a:lnTo>
                  <a:lnTo>
                    <a:pt x="74" y="11"/>
                  </a:lnTo>
                  <a:lnTo>
                    <a:pt x="7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5" name="Freeform 75">
              <a:extLst>
                <a:ext uri="{FF2B5EF4-FFF2-40B4-BE49-F238E27FC236}">
                  <a16:creationId xmlns:a16="http://schemas.microsoft.com/office/drawing/2014/main" id="{E2F78654-8AE5-47C6-9089-A78E787C4490}"/>
                </a:ext>
              </a:extLst>
            </p:cNvPr>
            <p:cNvSpPr>
              <a:spLocks/>
            </p:cNvSpPr>
            <p:nvPr/>
          </p:nvSpPr>
          <p:spPr bwMode="auto">
            <a:xfrm>
              <a:off x="4210" y="2458"/>
              <a:ext cx="114" cy="78"/>
            </a:xfrm>
            <a:custGeom>
              <a:avLst/>
              <a:gdLst>
                <a:gd name="T0" fmla="*/ 213 w 228"/>
                <a:gd name="T1" fmla="*/ 91 h 155"/>
                <a:gd name="T2" fmla="*/ 221 w 228"/>
                <a:gd name="T3" fmla="*/ 103 h 155"/>
                <a:gd name="T4" fmla="*/ 226 w 228"/>
                <a:gd name="T5" fmla="*/ 119 h 155"/>
                <a:gd name="T6" fmla="*/ 228 w 228"/>
                <a:gd name="T7" fmla="*/ 137 h 155"/>
                <a:gd name="T8" fmla="*/ 228 w 228"/>
                <a:gd name="T9" fmla="*/ 155 h 155"/>
                <a:gd name="T10" fmla="*/ 221 w 228"/>
                <a:gd name="T11" fmla="*/ 151 h 155"/>
                <a:gd name="T12" fmla="*/ 214 w 228"/>
                <a:gd name="T13" fmla="*/ 144 h 155"/>
                <a:gd name="T14" fmla="*/ 207 w 228"/>
                <a:gd name="T15" fmla="*/ 137 h 155"/>
                <a:gd name="T16" fmla="*/ 199 w 228"/>
                <a:gd name="T17" fmla="*/ 129 h 155"/>
                <a:gd name="T18" fmla="*/ 191 w 228"/>
                <a:gd name="T19" fmla="*/ 123 h 155"/>
                <a:gd name="T20" fmla="*/ 182 w 228"/>
                <a:gd name="T21" fmla="*/ 119 h 155"/>
                <a:gd name="T22" fmla="*/ 172 w 228"/>
                <a:gd name="T23" fmla="*/ 121 h 155"/>
                <a:gd name="T24" fmla="*/ 160 w 228"/>
                <a:gd name="T25" fmla="*/ 125 h 155"/>
                <a:gd name="T26" fmla="*/ 158 w 228"/>
                <a:gd name="T27" fmla="*/ 134 h 155"/>
                <a:gd name="T28" fmla="*/ 148 w 228"/>
                <a:gd name="T29" fmla="*/ 109 h 155"/>
                <a:gd name="T30" fmla="*/ 130 w 228"/>
                <a:gd name="T31" fmla="*/ 92 h 155"/>
                <a:gd name="T32" fmla="*/ 108 w 228"/>
                <a:gd name="T33" fmla="*/ 79 h 155"/>
                <a:gd name="T34" fmla="*/ 85 w 228"/>
                <a:gd name="T35" fmla="*/ 69 h 155"/>
                <a:gd name="T36" fmla="*/ 60 w 228"/>
                <a:gd name="T37" fmla="*/ 59 h 155"/>
                <a:gd name="T38" fmla="*/ 37 w 228"/>
                <a:gd name="T39" fmla="*/ 48 h 155"/>
                <a:gd name="T40" fmla="*/ 16 w 228"/>
                <a:gd name="T41" fmla="*/ 34 h 155"/>
                <a:gd name="T42" fmla="*/ 0 w 228"/>
                <a:gd name="T43" fmla="*/ 13 h 155"/>
                <a:gd name="T44" fmla="*/ 5 w 228"/>
                <a:gd name="T45" fmla="*/ 11 h 155"/>
                <a:gd name="T46" fmla="*/ 10 w 228"/>
                <a:gd name="T47" fmla="*/ 9 h 155"/>
                <a:gd name="T48" fmla="*/ 15 w 228"/>
                <a:gd name="T49" fmla="*/ 5 h 155"/>
                <a:gd name="T50" fmla="*/ 20 w 228"/>
                <a:gd name="T51" fmla="*/ 0 h 155"/>
                <a:gd name="T52" fmla="*/ 28 w 228"/>
                <a:gd name="T53" fmla="*/ 9 h 155"/>
                <a:gd name="T54" fmla="*/ 37 w 228"/>
                <a:gd name="T55" fmla="*/ 18 h 155"/>
                <a:gd name="T56" fmla="*/ 49 w 228"/>
                <a:gd name="T57" fmla="*/ 25 h 155"/>
                <a:gd name="T58" fmla="*/ 60 w 228"/>
                <a:gd name="T59" fmla="*/ 31 h 155"/>
                <a:gd name="T60" fmla="*/ 73 w 228"/>
                <a:gd name="T61" fmla="*/ 35 h 155"/>
                <a:gd name="T62" fmla="*/ 85 w 228"/>
                <a:gd name="T63" fmla="*/ 40 h 155"/>
                <a:gd name="T64" fmla="*/ 99 w 228"/>
                <a:gd name="T65" fmla="*/ 44 h 155"/>
                <a:gd name="T66" fmla="*/ 113 w 228"/>
                <a:gd name="T67" fmla="*/ 48 h 155"/>
                <a:gd name="T68" fmla="*/ 127 w 228"/>
                <a:gd name="T69" fmla="*/ 51 h 155"/>
                <a:gd name="T70" fmla="*/ 141 w 228"/>
                <a:gd name="T71" fmla="*/ 55 h 155"/>
                <a:gd name="T72" fmla="*/ 154 w 228"/>
                <a:gd name="T73" fmla="*/ 58 h 155"/>
                <a:gd name="T74" fmla="*/ 167 w 228"/>
                <a:gd name="T75" fmla="*/ 63 h 155"/>
                <a:gd name="T76" fmla="*/ 180 w 228"/>
                <a:gd name="T77" fmla="*/ 69 h 155"/>
                <a:gd name="T78" fmla="*/ 192 w 228"/>
                <a:gd name="T79" fmla="*/ 74 h 155"/>
                <a:gd name="T80" fmla="*/ 203 w 228"/>
                <a:gd name="T81" fmla="*/ 83 h 155"/>
                <a:gd name="T82" fmla="*/ 213 w 228"/>
                <a:gd name="T83" fmla="*/ 91 h 1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155"/>
                <a:gd name="T128" fmla="*/ 228 w 228"/>
                <a:gd name="T129" fmla="*/ 155 h 1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155">
                  <a:moveTo>
                    <a:pt x="213" y="91"/>
                  </a:moveTo>
                  <a:lnTo>
                    <a:pt x="221" y="103"/>
                  </a:lnTo>
                  <a:lnTo>
                    <a:pt x="226" y="119"/>
                  </a:lnTo>
                  <a:lnTo>
                    <a:pt x="228" y="137"/>
                  </a:lnTo>
                  <a:lnTo>
                    <a:pt x="228" y="155"/>
                  </a:lnTo>
                  <a:lnTo>
                    <a:pt x="221" y="151"/>
                  </a:lnTo>
                  <a:lnTo>
                    <a:pt x="214" y="144"/>
                  </a:lnTo>
                  <a:lnTo>
                    <a:pt x="207" y="137"/>
                  </a:lnTo>
                  <a:lnTo>
                    <a:pt x="199" y="129"/>
                  </a:lnTo>
                  <a:lnTo>
                    <a:pt x="191" y="123"/>
                  </a:lnTo>
                  <a:lnTo>
                    <a:pt x="182" y="119"/>
                  </a:lnTo>
                  <a:lnTo>
                    <a:pt x="172" y="121"/>
                  </a:lnTo>
                  <a:lnTo>
                    <a:pt x="160" y="125"/>
                  </a:lnTo>
                  <a:lnTo>
                    <a:pt x="158" y="134"/>
                  </a:lnTo>
                  <a:lnTo>
                    <a:pt x="148" y="109"/>
                  </a:lnTo>
                  <a:lnTo>
                    <a:pt x="130" y="92"/>
                  </a:lnTo>
                  <a:lnTo>
                    <a:pt x="108" y="79"/>
                  </a:lnTo>
                  <a:lnTo>
                    <a:pt x="85" y="69"/>
                  </a:lnTo>
                  <a:lnTo>
                    <a:pt x="60" y="59"/>
                  </a:lnTo>
                  <a:lnTo>
                    <a:pt x="37" y="48"/>
                  </a:lnTo>
                  <a:lnTo>
                    <a:pt x="16" y="34"/>
                  </a:lnTo>
                  <a:lnTo>
                    <a:pt x="0" y="13"/>
                  </a:lnTo>
                  <a:lnTo>
                    <a:pt x="5" y="11"/>
                  </a:lnTo>
                  <a:lnTo>
                    <a:pt x="10" y="9"/>
                  </a:lnTo>
                  <a:lnTo>
                    <a:pt x="15" y="5"/>
                  </a:lnTo>
                  <a:lnTo>
                    <a:pt x="20" y="0"/>
                  </a:lnTo>
                  <a:lnTo>
                    <a:pt x="28" y="9"/>
                  </a:lnTo>
                  <a:lnTo>
                    <a:pt x="37" y="18"/>
                  </a:lnTo>
                  <a:lnTo>
                    <a:pt x="49" y="25"/>
                  </a:lnTo>
                  <a:lnTo>
                    <a:pt x="60" y="31"/>
                  </a:lnTo>
                  <a:lnTo>
                    <a:pt x="73" y="35"/>
                  </a:lnTo>
                  <a:lnTo>
                    <a:pt x="85" y="40"/>
                  </a:lnTo>
                  <a:lnTo>
                    <a:pt x="99" y="44"/>
                  </a:lnTo>
                  <a:lnTo>
                    <a:pt x="113" y="48"/>
                  </a:lnTo>
                  <a:lnTo>
                    <a:pt x="127" y="51"/>
                  </a:lnTo>
                  <a:lnTo>
                    <a:pt x="141" y="55"/>
                  </a:lnTo>
                  <a:lnTo>
                    <a:pt x="154" y="58"/>
                  </a:lnTo>
                  <a:lnTo>
                    <a:pt x="167" y="63"/>
                  </a:lnTo>
                  <a:lnTo>
                    <a:pt x="180" y="69"/>
                  </a:lnTo>
                  <a:lnTo>
                    <a:pt x="192" y="74"/>
                  </a:lnTo>
                  <a:lnTo>
                    <a:pt x="203" y="83"/>
                  </a:lnTo>
                  <a:lnTo>
                    <a:pt x="213"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6" name="Freeform 76">
              <a:extLst>
                <a:ext uri="{FF2B5EF4-FFF2-40B4-BE49-F238E27FC236}">
                  <a16:creationId xmlns:a16="http://schemas.microsoft.com/office/drawing/2014/main" id="{686B1B62-9C32-4319-98AD-22DD26686A47}"/>
                </a:ext>
              </a:extLst>
            </p:cNvPr>
            <p:cNvSpPr>
              <a:spLocks/>
            </p:cNvSpPr>
            <p:nvPr/>
          </p:nvSpPr>
          <p:spPr bwMode="auto">
            <a:xfrm>
              <a:off x="3667" y="2462"/>
              <a:ext cx="54" cy="51"/>
            </a:xfrm>
            <a:custGeom>
              <a:avLst/>
              <a:gdLst>
                <a:gd name="T0" fmla="*/ 107 w 107"/>
                <a:gd name="T1" fmla="*/ 38 h 101"/>
                <a:gd name="T2" fmla="*/ 105 w 107"/>
                <a:gd name="T3" fmla="*/ 55 h 101"/>
                <a:gd name="T4" fmla="*/ 102 w 107"/>
                <a:gd name="T5" fmla="*/ 74 h 101"/>
                <a:gd name="T6" fmla="*/ 97 w 107"/>
                <a:gd name="T7" fmla="*/ 90 h 101"/>
                <a:gd name="T8" fmla="*/ 83 w 107"/>
                <a:gd name="T9" fmla="*/ 98 h 101"/>
                <a:gd name="T10" fmla="*/ 74 w 107"/>
                <a:gd name="T11" fmla="*/ 99 h 101"/>
                <a:gd name="T12" fmla="*/ 64 w 107"/>
                <a:gd name="T13" fmla="*/ 100 h 101"/>
                <a:gd name="T14" fmla="*/ 54 w 107"/>
                <a:gd name="T15" fmla="*/ 101 h 101"/>
                <a:gd name="T16" fmla="*/ 45 w 107"/>
                <a:gd name="T17" fmla="*/ 100 h 101"/>
                <a:gd name="T18" fmla="*/ 34 w 107"/>
                <a:gd name="T19" fmla="*/ 99 h 101"/>
                <a:gd name="T20" fmla="*/ 26 w 107"/>
                <a:gd name="T21" fmla="*/ 95 h 101"/>
                <a:gd name="T22" fmla="*/ 18 w 107"/>
                <a:gd name="T23" fmla="*/ 92 h 101"/>
                <a:gd name="T24" fmla="*/ 13 w 107"/>
                <a:gd name="T25" fmla="*/ 85 h 101"/>
                <a:gd name="T26" fmla="*/ 8 w 107"/>
                <a:gd name="T27" fmla="*/ 77 h 101"/>
                <a:gd name="T28" fmla="*/ 5 w 107"/>
                <a:gd name="T29" fmla="*/ 71 h 101"/>
                <a:gd name="T30" fmla="*/ 2 w 107"/>
                <a:gd name="T31" fmla="*/ 64 h 101"/>
                <a:gd name="T32" fmla="*/ 0 w 107"/>
                <a:gd name="T33" fmla="*/ 56 h 101"/>
                <a:gd name="T34" fmla="*/ 3 w 107"/>
                <a:gd name="T35" fmla="*/ 47 h 101"/>
                <a:gd name="T36" fmla="*/ 7 w 107"/>
                <a:gd name="T37" fmla="*/ 38 h 101"/>
                <a:gd name="T38" fmla="*/ 13 w 107"/>
                <a:gd name="T39" fmla="*/ 30 h 101"/>
                <a:gd name="T40" fmla="*/ 18 w 107"/>
                <a:gd name="T41" fmla="*/ 22 h 101"/>
                <a:gd name="T42" fmla="*/ 24 w 107"/>
                <a:gd name="T43" fmla="*/ 15 h 101"/>
                <a:gd name="T44" fmla="*/ 32 w 107"/>
                <a:gd name="T45" fmla="*/ 9 h 101"/>
                <a:gd name="T46" fmla="*/ 40 w 107"/>
                <a:gd name="T47" fmla="*/ 4 h 101"/>
                <a:gd name="T48" fmla="*/ 49 w 107"/>
                <a:gd name="T49" fmla="*/ 1 h 101"/>
                <a:gd name="T50" fmla="*/ 61 w 107"/>
                <a:gd name="T51" fmla="*/ 0 h 101"/>
                <a:gd name="T52" fmla="*/ 70 w 107"/>
                <a:gd name="T53" fmla="*/ 2 h 101"/>
                <a:gd name="T54" fmla="*/ 77 w 107"/>
                <a:gd name="T55" fmla="*/ 6 h 101"/>
                <a:gd name="T56" fmla="*/ 84 w 107"/>
                <a:gd name="T57" fmla="*/ 11 h 101"/>
                <a:gd name="T58" fmla="*/ 90 w 107"/>
                <a:gd name="T59" fmla="*/ 18 h 101"/>
                <a:gd name="T60" fmla="*/ 96 w 107"/>
                <a:gd name="T61" fmla="*/ 25 h 101"/>
                <a:gd name="T62" fmla="*/ 101 w 107"/>
                <a:gd name="T63" fmla="*/ 32 h 101"/>
                <a:gd name="T64" fmla="*/ 107 w 107"/>
                <a:gd name="T65" fmla="*/ 38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01"/>
                <a:gd name="T101" fmla="*/ 107 w 107"/>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01">
                  <a:moveTo>
                    <a:pt x="107" y="38"/>
                  </a:moveTo>
                  <a:lnTo>
                    <a:pt x="105" y="55"/>
                  </a:lnTo>
                  <a:lnTo>
                    <a:pt x="102" y="74"/>
                  </a:lnTo>
                  <a:lnTo>
                    <a:pt x="97" y="90"/>
                  </a:lnTo>
                  <a:lnTo>
                    <a:pt x="83" y="98"/>
                  </a:lnTo>
                  <a:lnTo>
                    <a:pt x="74" y="99"/>
                  </a:lnTo>
                  <a:lnTo>
                    <a:pt x="64" y="100"/>
                  </a:lnTo>
                  <a:lnTo>
                    <a:pt x="54" y="101"/>
                  </a:lnTo>
                  <a:lnTo>
                    <a:pt x="45" y="100"/>
                  </a:lnTo>
                  <a:lnTo>
                    <a:pt x="34" y="99"/>
                  </a:lnTo>
                  <a:lnTo>
                    <a:pt x="26" y="95"/>
                  </a:lnTo>
                  <a:lnTo>
                    <a:pt x="18" y="92"/>
                  </a:lnTo>
                  <a:lnTo>
                    <a:pt x="13" y="85"/>
                  </a:lnTo>
                  <a:lnTo>
                    <a:pt x="8" y="77"/>
                  </a:lnTo>
                  <a:lnTo>
                    <a:pt x="5" y="71"/>
                  </a:lnTo>
                  <a:lnTo>
                    <a:pt x="2" y="64"/>
                  </a:lnTo>
                  <a:lnTo>
                    <a:pt x="0" y="56"/>
                  </a:lnTo>
                  <a:lnTo>
                    <a:pt x="3" y="47"/>
                  </a:lnTo>
                  <a:lnTo>
                    <a:pt x="7" y="38"/>
                  </a:lnTo>
                  <a:lnTo>
                    <a:pt x="13" y="30"/>
                  </a:lnTo>
                  <a:lnTo>
                    <a:pt x="18" y="22"/>
                  </a:lnTo>
                  <a:lnTo>
                    <a:pt x="24" y="15"/>
                  </a:lnTo>
                  <a:lnTo>
                    <a:pt x="32" y="9"/>
                  </a:lnTo>
                  <a:lnTo>
                    <a:pt x="40" y="4"/>
                  </a:lnTo>
                  <a:lnTo>
                    <a:pt x="49" y="1"/>
                  </a:lnTo>
                  <a:lnTo>
                    <a:pt x="61" y="0"/>
                  </a:lnTo>
                  <a:lnTo>
                    <a:pt x="70" y="2"/>
                  </a:lnTo>
                  <a:lnTo>
                    <a:pt x="77" y="6"/>
                  </a:lnTo>
                  <a:lnTo>
                    <a:pt x="84" y="11"/>
                  </a:lnTo>
                  <a:lnTo>
                    <a:pt x="90" y="18"/>
                  </a:lnTo>
                  <a:lnTo>
                    <a:pt x="96" y="25"/>
                  </a:lnTo>
                  <a:lnTo>
                    <a:pt x="101" y="32"/>
                  </a:lnTo>
                  <a:lnTo>
                    <a:pt x="10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7" name="Freeform 77">
              <a:extLst>
                <a:ext uri="{FF2B5EF4-FFF2-40B4-BE49-F238E27FC236}">
                  <a16:creationId xmlns:a16="http://schemas.microsoft.com/office/drawing/2014/main" id="{EC37255B-AD94-4337-8E4F-E59659DE72A0}"/>
                </a:ext>
              </a:extLst>
            </p:cNvPr>
            <p:cNvSpPr>
              <a:spLocks/>
            </p:cNvSpPr>
            <p:nvPr/>
          </p:nvSpPr>
          <p:spPr bwMode="auto">
            <a:xfrm>
              <a:off x="3674" y="2472"/>
              <a:ext cx="41" cy="34"/>
            </a:xfrm>
            <a:custGeom>
              <a:avLst/>
              <a:gdLst>
                <a:gd name="T0" fmla="*/ 69 w 82"/>
                <a:gd name="T1" fmla="*/ 12 h 68"/>
                <a:gd name="T2" fmla="*/ 70 w 82"/>
                <a:gd name="T3" fmla="*/ 19 h 68"/>
                <a:gd name="T4" fmla="*/ 76 w 82"/>
                <a:gd name="T5" fmla="*/ 22 h 68"/>
                <a:gd name="T6" fmla="*/ 82 w 82"/>
                <a:gd name="T7" fmla="*/ 27 h 68"/>
                <a:gd name="T8" fmla="*/ 80 w 82"/>
                <a:gd name="T9" fmla="*/ 34 h 68"/>
                <a:gd name="T10" fmla="*/ 78 w 82"/>
                <a:gd name="T11" fmla="*/ 39 h 68"/>
                <a:gd name="T12" fmla="*/ 77 w 82"/>
                <a:gd name="T13" fmla="*/ 46 h 68"/>
                <a:gd name="T14" fmla="*/ 76 w 82"/>
                <a:gd name="T15" fmla="*/ 53 h 68"/>
                <a:gd name="T16" fmla="*/ 72 w 82"/>
                <a:gd name="T17" fmla="*/ 58 h 68"/>
                <a:gd name="T18" fmla="*/ 64 w 82"/>
                <a:gd name="T19" fmla="*/ 62 h 68"/>
                <a:gd name="T20" fmla="*/ 55 w 82"/>
                <a:gd name="T21" fmla="*/ 66 h 68"/>
                <a:gd name="T22" fmla="*/ 47 w 82"/>
                <a:gd name="T23" fmla="*/ 68 h 68"/>
                <a:gd name="T24" fmla="*/ 39 w 82"/>
                <a:gd name="T25" fmla="*/ 68 h 68"/>
                <a:gd name="T26" fmla="*/ 30 w 82"/>
                <a:gd name="T27" fmla="*/ 67 h 68"/>
                <a:gd name="T28" fmla="*/ 22 w 82"/>
                <a:gd name="T29" fmla="*/ 65 h 68"/>
                <a:gd name="T30" fmla="*/ 15 w 82"/>
                <a:gd name="T31" fmla="*/ 61 h 68"/>
                <a:gd name="T32" fmla="*/ 7 w 82"/>
                <a:gd name="T33" fmla="*/ 58 h 68"/>
                <a:gd name="T34" fmla="*/ 1 w 82"/>
                <a:gd name="T35" fmla="*/ 47 h 68"/>
                <a:gd name="T36" fmla="*/ 0 w 82"/>
                <a:gd name="T37" fmla="*/ 37 h 68"/>
                <a:gd name="T38" fmla="*/ 3 w 82"/>
                <a:gd name="T39" fmla="*/ 27 h 68"/>
                <a:gd name="T40" fmla="*/ 9 w 82"/>
                <a:gd name="T41" fmla="*/ 17 h 68"/>
                <a:gd name="T42" fmla="*/ 16 w 82"/>
                <a:gd name="T43" fmla="*/ 13 h 68"/>
                <a:gd name="T44" fmla="*/ 23 w 82"/>
                <a:gd name="T45" fmla="*/ 7 h 68"/>
                <a:gd name="T46" fmla="*/ 30 w 82"/>
                <a:gd name="T47" fmla="*/ 4 h 68"/>
                <a:gd name="T48" fmla="*/ 37 w 82"/>
                <a:gd name="T49" fmla="*/ 0 h 68"/>
                <a:gd name="T50" fmla="*/ 46 w 82"/>
                <a:gd name="T51" fmla="*/ 0 h 68"/>
                <a:gd name="T52" fmla="*/ 55 w 82"/>
                <a:gd name="T53" fmla="*/ 3 h 68"/>
                <a:gd name="T54" fmla="*/ 63 w 82"/>
                <a:gd name="T55" fmla="*/ 6 h 68"/>
                <a:gd name="T56" fmla="*/ 69 w 82"/>
                <a:gd name="T57" fmla="*/ 12 h 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2"/>
                <a:gd name="T88" fmla="*/ 0 h 68"/>
                <a:gd name="T89" fmla="*/ 82 w 82"/>
                <a:gd name="T90" fmla="*/ 68 h 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2" h="68">
                  <a:moveTo>
                    <a:pt x="69" y="12"/>
                  </a:moveTo>
                  <a:lnTo>
                    <a:pt x="70" y="19"/>
                  </a:lnTo>
                  <a:lnTo>
                    <a:pt x="76" y="22"/>
                  </a:lnTo>
                  <a:lnTo>
                    <a:pt x="82" y="27"/>
                  </a:lnTo>
                  <a:lnTo>
                    <a:pt x="80" y="34"/>
                  </a:lnTo>
                  <a:lnTo>
                    <a:pt x="78" y="39"/>
                  </a:lnTo>
                  <a:lnTo>
                    <a:pt x="77" y="46"/>
                  </a:lnTo>
                  <a:lnTo>
                    <a:pt x="76" y="53"/>
                  </a:lnTo>
                  <a:lnTo>
                    <a:pt x="72" y="58"/>
                  </a:lnTo>
                  <a:lnTo>
                    <a:pt x="64" y="62"/>
                  </a:lnTo>
                  <a:lnTo>
                    <a:pt x="55" y="66"/>
                  </a:lnTo>
                  <a:lnTo>
                    <a:pt x="47" y="68"/>
                  </a:lnTo>
                  <a:lnTo>
                    <a:pt x="39" y="68"/>
                  </a:lnTo>
                  <a:lnTo>
                    <a:pt x="30" y="67"/>
                  </a:lnTo>
                  <a:lnTo>
                    <a:pt x="22" y="65"/>
                  </a:lnTo>
                  <a:lnTo>
                    <a:pt x="15" y="61"/>
                  </a:lnTo>
                  <a:lnTo>
                    <a:pt x="7" y="58"/>
                  </a:lnTo>
                  <a:lnTo>
                    <a:pt x="1" y="47"/>
                  </a:lnTo>
                  <a:lnTo>
                    <a:pt x="0" y="37"/>
                  </a:lnTo>
                  <a:lnTo>
                    <a:pt x="3" y="27"/>
                  </a:lnTo>
                  <a:lnTo>
                    <a:pt x="9" y="17"/>
                  </a:lnTo>
                  <a:lnTo>
                    <a:pt x="16" y="13"/>
                  </a:lnTo>
                  <a:lnTo>
                    <a:pt x="23" y="7"/>
                  </a:lnTo>
                  <a:lnTo>
                    <a:pt x="30" y="4"/>
                  </a:lnTo>
                  <a:lnTo>
                    <a:pt x="37" y="0"/>
                  </a:lnTo>
                  <a:lnTo>
                    <a:pt x="46" y="0"/>
                  </a:lnTo>
                  <a:lnTo>
                    <a:pt x="55" y="3"/>
                  </a:lnTo>
                  <a:lnTo>
                    <a:pt x="63" y="6"/>
                  </a:lnTo>
                  <a:lnTo>
                    <a:pt x="6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8" name="Freeform 78">
              <a:extLst>
                <a:ext uri="{FF2B5EF4-FFF2-40B4-BE49-F238E27FC236}">
                  <a16:creationId xmlns:a16="http://schemas.microsoft.com/office/drawing/2014/main" id="{CF0D5AB8-8562-46BB-9FA2-2EBAE1B5AD71}"/>
                </a:ext>
              </a:extLst>
            </p:cNvPr>
            <p:cNvSpPr>
              <a:spLocks/>
            </p:cNvSpPr>
            <p:nvPr/>
          </p:nvSpPr>
          <p:spPr bwMode="auto">
            <a:xfrm>
              <a:off x="3786" y="2479"/>
              <a:ext cx="58" cy="54"/>
            </a:xfrm>
            <a:custGeom>
              <a:avLst/>
              <a:gdLst>
                <a:gd name="T0" fmla="*/ 105 w 117"/>
                <a:gd name="T1" fmla="*/ 17 h 107"/>
                <a:gd name="T2" fmla="*/ 107 w 117"/>
                <a:gd name="T3" fmla="*/ 26 h 107"/>
                <a:gd name="T4" fmla="*/ 112 w 117"/>
                <a:gd name="T5" fmla="*/ 35 h 107"/>
                <a:gd name="T6" fmla="*/ 115 w 117"/>
                <a:gd name="T7" fmla="*/ 44 h 107"/>
                <a:gd name="T8" fmla="*/ 114 w 117"/>
                <a:gd name="T9" fmla="*/ 52 h 107"/>
                <a:gd name="T10" fmla="*/ 117 w 117"/>
                <a:gd name="T11" fmla="*/ 53 h 107"/>
                <a:gd name="T12" fmla="*/ 114 w 117"/>
                <a:gd name="T13" fmla="*/ 67 h 107"/>
                <a:gd name="T14" fmla="*/ 110 w 117"/>
                <a:gd name="T15" fmla="*/ 79 h 107"/>
                <a:gd name="T16" fmla="*/ 102 w 117"/>
                <a:gd name="T17" fmla="*/ 89 h 107"/>
                <a:gd name="T18" fmla="*/ 91 w 117"/>
                <a:gd name="T19" fmla="*/ 98 h 107"/>
                <a:gd name="T20" fmla="*/ 83 w 117"/>
                <a:gd name="T21" fmla="*/ 100 h 107"/>
                <a:gd name="T22" fmla="*/ 75 w 117"/>
                <a:gd name="T23" fmla="*/ 104 h 107"/>
                <a:gd name="T24" fmla="*/ 67 w 117"/>
                <a:gd name="T25" fmla="*/ 105 h 107"/>
                <a:gd name="T26" fmla="*/ 60 w 117"/>
                <a:gd name="T27" fmla="*/ 106 h 107"/>
                <a:gd name="T28" fmla="*/ 53 w 117"/>
                <a:gd name="T29" fmla="*/ 107 h 107"/>
                <a:gd name="T30" fmla="*/ 45 w 117"/>
                <a:gd name="T31" fmla="*/ 107 h 107"/>
                <a:gd name="T32" fmla="*/ 37 w 117"/>
                <a:gd name="T33" fmla="*/ 106 h 107"/>
                <a:gd name="T34" fmla="*/ 29 w 117"/>
                <a:gd name="T35" fmla="*/ 105 h 107"/>
                <a:gd name="T36" fmla="*/ 15 w 117"/>
                <a:gd name="T37" fmla="*/ 97 h 107"/>
                <a:gd name="T38" fmla="*/ 7 w 117"/>
                <a:gd name="T39" fmla="*/ 85 h 107"/>
                <a:gd name="T40" fmla="*/ 3 w 117"/>
                <a:gd name="T41" fmla="*/ 72 h 107"/>
                <a:gd name="T42" fmla="*/ 0 w 117"/>
                <a:gd name="T43" fmla="*/ 55 h 107"/>
                <a:gd name="T44" fmla="*/ 3 w 117"/>
                <a:gd name="T45" fmla="*/ 47 h 107"/>
                <a:gd name="T46" fmla="*/ 6 w 117"/>
                <a:gd name="T47" fmla="*/ 41 h 107"/>
                <a:gd name="T48" fmla="*/ 9 w 117"/>
                <a:gd name="T49" fmla="*/ 34 h 107"/>
                <a:gd name="T50" fmla="*/ 14 w 117"/>
                <a:gd name="T51" fmla="*/ 27 h 107"/>
                <a:gd name="T52" fmla="*/ 19 w 117"/>
                <a:gd name="T53" fmla="*/ 21 h 107"/>
                <a:gd name="T54" fmla="*/ 23 w 117"/>
                <a:gd name="T55" fmla="*/ 15 h 107"/>
                <a:gd name="T56" fmla="*/ 29 w 117"/>
                <a:gd name="T57" fmla="*/ 11 h 107"/>
                <a:gd name="T58" fmla="*/ 35 w 117"/>
                <a:gd name="T59" fmla="*/ 6 h 107"/>
                <a:gd name="T60" fmla="*/ 44 w 117"/>
                <a:gd name="T61" fmla="*/ 4 h 107"/>
                <a:gd name="T62" fmla="*/ 53 w 117"/>
                <a:gd name="T63" fmla="*/ 1 h 107"/>
                <a:gd name="T64" fmla="*/ 62 w 117"/>
                <a:gd name="T65" fmla="*/ 0 h 107"/>
                <a:gd name="T66" fmla="*/ 72 w 117"/>
                <a:gd name="T67" fmla="*/ 1 h 107"/>
                <a:gd name="T68" fmla="*/ 81 w 117"/>
                <a:gd name="T69" fmla="*/ 2 h 107"/>
                <a:gd name="T70" fmla="*/ 90 w 117"/>
                <a:gd name="T71" fmla="*/ 6 h 107"/>
                <a:gd name="T72" fmla="*/ 98 w 117"/>
                <a:gd name="T73" fmla="*/ 11 h 107"/>
                <a:gd name="T74" fmla="*/ 105 w 117"/>
                <a:gd name="T75" fmla="*/ 17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7"/>
                <a:gd name="T115" fmla="*/ 0 h 107"/>
                <a:gd name="T116" fmla="*/ 117 w 117"/>
                <a:gd name="T117" fmla="*/ 107 h 1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7" h="107">
                  <a:moveTo>
                    <a:pt x="105" y="17"/>
                  </a:moveTo>
                  <a:lnTo>
                    <a:pt x="107" y="26"/>
                  </a:lnTo>
                  <a:lnTo>
                    <a:pt x="112" y="35"/>
                  </a:lnTo>
                  <a:lnTo>
                    <a:pt x="115" y="44"/>
                  </a:lnTo>
                  <a:lnTo>
                    <a:pt x="114" y="52"/>
                  </a:lnTo>
                  <a:lnTo>
                    <a:pt x="117" y="53"/>
                  </a:lnTo>
                  <a:lnTo>
                    <a:pt x="114" y="67"/>
                  </a:lnTo>
                  <a:lnTo>
                    <a:pt x="110" y="79"/>
                  </a:lnTo>
                  <a:lnTo>
                    <a:pt x="102" y="89"/>
                  </a:lnTo>
                  <a:lnTo>
                    <a:pt x="91" y="98"/>
                  </a:lnTo>
                  <a:lnTo>
                    <a:pt x="83" y="100"/>
                  </a:lnTo>
                  <a:lnTo>
                    <a:pt x="75" y="104"/>
                  </a:lnTo>
                  <a:lnTo>
                    <a:pt x="67" y="105"/>
                  </a:lnTo>
                  <a:lnTo>
                    <a:pt x="60" y="106"/>
                  </a:lnTo>
                  <a:lnTo>
                    <a:pt x="53" y="107"/>
                  </a:lnTo>
                  <a:lnTo>
                    <a:pt x="45" y="107"/>
                  </a:lnTo>
                  <a:lnTo>
                    <a:pt x="37" y="106"/>
                  </a:lnTo>
                  <a:lnTo>
                    <a:pt x="29" y="105"/>
                  </a:lnTo>
                  <a:lnTo>
                    <a:pt x="15" y="97"/>
                  </a:lnTo>
                  <a:lnTo>
                    <a:pt x="7" y="85"/>
                  </a:lnTo>
                  <a:lnTo>
                    <a:pt x="3" y="72"/>
                  </a:lnTo>
                  <a:lnTo>
                    <a:pt x="0" y="55"/>
                  </a:lnTo>
                  <a:lnTo>
                    <a:pt x="3" y="47"/>
                  </a:lnTo>
                  <a:lnTo>
                    <a:pt x="6" y="41"/>
                  </a:lnTo>
                  <a:lnTo>
                    <a:pt x="9" y="34"/>
                  </a:lnTo>
                  <a:lnTo>
                    <a:pt x="14" y="27"/>
                  </a:lnTo>
                  <a:lnTo>
                    <a:pt x="19" y="21"/>
                  </a:lnTo>
                  <a:lnTo>
                    <a:pt x="23" y="15"/>
                  </a:lnTo>
                  <a:lnTo>
                    <a:pt x="29" y="11"/>
                  </a:lnTo>
                  <a:lnTo>
                    <a:pt x="35" y="6"/>
                  </a:lnTo>
                  <a:lnTo>
                    <a:pt x="44" y="4"/>
                  </a:lnTo>
                  <a:lnTo>
                    <a:pt x="53" y="1"/>
                  </a:lnTo>
                  <a:lnTo>
                    <a:pt x="62" y="0"/>
                  </a:lnTo>
                  <a:lnTo>
                    <a:pt x="72" y="1"/>
                  </a:lnTo>
                  <a:lnTo>
                    <a:pt x="81" y="2"/>
                  </a:lnTo>
                  <a:lnTo>
                    <a:pt x="90" y="6"/>
                  </a:lnTo>
                  <a:lnTo>
                    <a:pt x="98" y="11"/>
                  </a:lnTo>
                  <a:lnTo>
                    <a:pt x="10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99" name="Freeform 79">
              <a:extLst>
                <a:ext uri="{FF2B5EF4-FFF2-40B4-BE49-F238E27FC236}">
                  <a16:creationId xmlns:a16="http://schemas.microsoft.com/office/drawing/2014/main" id="{79A6E390-0A31-4FA6-9944-61841EAAA703}"/>
                </a:ext>
              </a:extLst>
            </p:cNvPr>
            <p:cNvSpPr>
              <a:spLocks/>
            </p:cNvSpPr>
            <p:nvPr/>
          </p:nvSpPr>
          <p:spPr bwMode="auto">
            <a:xfrm>
              <a:off x="3793" y="2488"/>
              <a:ext cx="43" cy="35"/>
            </a:xfrm>
            <a:custGeom>
              <a:avLst/>
              <a:gdLst>
                <a:gd name="T0" fmla="*/ 81 w 86"/>
                <a:gd name="T1" fmla="*/ 10 h 70"/>
                <a:gd name="T2" fmla="*/ 85 w 86"/>
                <a:gd name="T3" fmla="*/ 22 h 70"/>
                <a:gd name="T4" fmla="*/ 86 w 86"/>
                <a:gd name="T5" fmla="*/ 32 h 70"/>
                <a:gd name="T6" fmla="*/ 85 w 86"/>
                <a:gd name="T7" fmla="*/ 43 h 70"/>
                <a:gd name="T8" fmla="*/ 81 w 86"/>
                <a:gd name="T9" fmla="*/ 54 h 70"/>
                <a:gd name="T10" fmla="*/ 75 w 86"/>
                <a:gd name="T11" fmla="*/ 60 h 70"/>
                <a:gd name="T12" fmla="*/ 68 w 86"/>
                <a:gd name="T13" fmla="*/ 64 h 70"/>
                <a:gd name="T14" fmla="*/ 61 w 86"/>
                <a:gd name="T15" fmla="*/ 68 h 70"/>
                <a:gd name="T16" fmla="*/ 54 w 86"/>
                <a:gd name="T17" fmla="*/ 69 h 70"/>
                <a:gd name="T18" fmla="*/ 45 w 86"/>
                <a:gd name="T19" fmla="*/ 70 h 70"/>
                <a:gd name="T20" fmla="*/ 37 w 86"/>
                <a:gd name="T21" fmla="*/ 70 h 70"/>
                <a:gd name="T22" fmla="*/ 29 w 86"/>
                <a:gd name="T23" fmla="*/ 70 h 70"/>
                <a:gd name="T24" fmla="*/ 20 w 86"/>
                <a:gd name="T25" fmla="*/ 68 h 70"/>
                <a:gd name="T26" fmla="*/ 15 w 86"/>
                <a:gd name="T27" fmla="*/ 65 h 70"/>
                <a:gd name="T28" fmla="*/ 10 w 86"/>
                <a:gd name="T29" fmla="*/ 64 h 70"/>
                <a:gd name="T30" fmla="*/ 7 w 86"/>
                <a:gd name="T31" fmla="*/ 63 h 70"/>
                <a:gd name="T32" fmla="*/ 5 w 86"/>
                <a:gd name="T33" fmla="*/ 60 h 70"/>
                <a:gd name="T34" fmla="*/ 0 w 86"/>
                <a:gd name="T35" fmla="*/ 49 h 70"/>
                <a:gd name="T36" fmla="*/ 1 w 86"/>
                <a:gd name="T37" fmla="*/ 38 h 70"/>
                <a:gd name="T38" fmla="*/ 5 w 86"/>
                <a:gd name="T39" fmla="*/ 26 h 70"/>
                <a:gd name="T40" fmla="*/ 12 w 86"/>
                <a:gd name="T41" fmla="*/ 17 h 70"/>
                <a:gd name="T42" fmla="*/ 17 w 86"/>
                <a:gd name="T43" fmla="*/ 11 h 70"/>
                <a:gd name="T44" fmla="*/ 24 w 86"/>
                <a:gd name="T45" fmla="*/ 7 h 70"/>
                <a:gd name="T46" fmla="*/ 31 w 86"/>
                <a:gd name="T47" fmla="*/ 2 h 70"/>
                <a:gd name="T48" fmla="*/ 39 w 86"/>
                <a:gd name="T49" fmla="*/ 0 h 70"/>
                <a:gd name="T50" fmla="*/ 45 w 86"/>
                <a:gd name="T51" fmla="*/ 0 h 70"/>
                <a:gd name="T52" fmla="*/ 51 w 86"/>
                <a:gd name="T53" fmla="*/ 1 h 70"/>
                <a:gd name="T54" fmla="*/ 56 w 86"/>
                <a:gd name="T55" fmla="*/ 1 h 70"/>
                <a:gd name="T56" fmla="*/ 62 w 86"/>
                <a:gd name="T57" fmla="*/ 2 h 70"/>
                <a:gd name="T58" fmla="*/ 67 w 86"/>
                <a:gd name="T59" fmla="*/ 3 h 70"/>
                <a:gd name="T60" fmla="*/ 73 w 86"/>
                <a:gd name="T61" fmla="*/ 5 h 70"/>
                <a:gd name="T62" fmla="*/ 77 w 86"/>
                <a:gd name="T63" fmla="*/ 8 h 70"/>
                <a:gd name="T64" fmla="*/ 81 w 86"/>
                <a:gd name="T65" fmla="*/ 10 h 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70"/>
                <a:gd name="T101" fmla="*/ 86 w 86"/>
                <a:gd name="T102" fmla="*/ 70 h 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70">
                  <a:moveTo>
                    <a:pt x="81" y="10"/>
                  </a:moveTo>
                  <a:lnTo>
                    <a:pt x="85" y="22"/>
                  </a:lnTo>
                  <a:lnTo>
                    <a:pt x="86" y="32"/>
                  </a:lnTo>
                  <a:lnTo>
                    <a:pt x="85" y="43"/>
                  </a:lnTo>
                  <a:lnTo>
                    <a:pt x="81" y="54"/>
                  </a:lnTo>
                  <a:lnTo>
                    <a:pt x="75" y="60"/>
                  </a:lnTo>
                  <a:lnTo>
                    <a:pt x="68" y="64"/>
                  </a:lnTo>
                  <a:lnTo>
                    <a:pt x="61" y="68"/>
                  </a:lnTo>
                  <a:lnTo>
                    <a:pt x="54" y="69"/>
                  </a:lnTo>
                  <a:lnTo>
                    <a:pt x="45" y="70"/>
                  </a:lnTo>
                  <a:lnTo>
                    <a:pt x="37" y="70"/>
                  </a:lnTo>
                  <a:lnTo>
                    <a:pt x="29" y="70"/>
                  </a:lnTo>
                  <a:lnTo>
                    <a:pt x="20" y="68"/>
                  </a:lnTo>
                  <a:lnTo>
                    <a:pt x="15" y="65"/>
                  </a:lnTo>
                  <a:lnTo>
                    <a:pt x="10" y="64"/>
                  </a:lnTo>
                  <a:lnTo>
                    <a:pt x="7" y="63"/>
                  </a:lnTo>
                  <a:lnTo>
                    <a:pt x="5" y="60"/>
                  </a:lnTo>
                  <a:lnTo>
                    <a:pt x="0" y="49"/>
                  </a:lnTo>
                  <a:lnTo>
                    <a:pt x="1" y="38"/>
                  </a:lnTo>
                  <a:lnTo>
                    <a:pt x="5" y="26"/>
                  </a:lnTo>
                  <a:lnTo>
                    <a:pt x="12" y="17"/>
                  </a:lnTo>
                  <a:lnTo>
                    <a:pt x="17" y="11"/>
                  </a:lnTo>
                  <a:lnTo>
                    <a:pt x="24" y="7"/>
                  </a:lnTo>
                  <a:lnTo>
                    <a:pt x="31" y="2"/>
                  </a:lnTo>
                  <a:lnTo>
                    <a:pt x="39" y="0"/>
                  </a:lnTo>
                  <a:lnTo>
                    <a:pt x="45" y="0"/>
                  </a:lnTo>
                  <a:lnTo>
                    <a:pt x="51" y="1"/>
                  </a:lnTo>
                  <a:lnTo>
                    <a:pt x="56" y="1"/>
                  </a:lnTo>
                  <a:lnTo>
                    <a:pt x="62" y="2"/>
                  </a:lnTo>
                  <a:lnTo>
                    <a:pt x="67" y="3"/>
                  </a:lnTo>
                  <a:lnTo>
                    <a:pt x="73" y="5"/>
                  </a:lnTo>
                  <a:lnTo>
                    <a:pt x="77" y="8"/>
                  </a:lnTo>
                  <a:lnTo>
                    <a:pt x="8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200" name="Freeform 80">
              <a:extLst>
                <a:ext uri="{FF2B5EF4-FFF2-40B4-BE49-F238E27FC236}">
                  <a16:creationId xmlns:a16="http://schemas.microsoft.com/office/drawing/2014/main" id="{FB40C15B-2946-4BDF-88CA-BA8079887929}"/>
                </a:ext>
              </a:extLst>
            </p:cNvPr>
            <p:cNvSpPr>
              <a:spLocks/>
            </p:cNvSpPr>
            <p:nvPr/>
          </p:nvSpPr>
          <p:spPr bwMode="auto">
            <a:xfrm>
              <a:off x="3986" y="2488"/>
              <a:ext cx="47" cy="53"/>
            </a:xfrm>
            <a:custGeom>
              <a:avLst/>
              <a:gdLst>
                <a:gd name="T0" fmla="*/ 88 w 95"/>
                <a:gd name="T1" fmla="*/ 49 h 106"/>
                <a:gd name="T2" fmla="*/ 91 w 95"/>
                <a:gd name="T3" fmla="*/ 58 h 106"/>
                <a:gd name="T4" fmla="*/ 93 w 95"/>
                <a:gd name="T5" fmla="*/ 67 h 106"/>
                <a:gd name="T6" fmla="*/ 95 w 95"/>
                <a:gd name="T7" fmla="*/ 78 h 106"/>
                <a:gd name="T8" fmla="*/ 93 w 95"/>
                <a:gd name="T9" fmla="*/ 88 h 106"/>
                <a:gd name="T10" fmla="*/ 90 w 95"/>
                <a:gd name="T11" fmla="*/ 93 h 106"/>
                <a:gd name="T12" fmla="*/ 86 w 95"/>
                <a:gd name="T13" fmla="*/ 97 h 106"/>
                <a:gd name="T14" fmla="*/ 82 w 95"/>
                <a:gd name="T15" fmla="*/ 101 h 106"/>
                <a:gd name="T16" fmla="*/ 77 w 95"/>
                <a:gd name="T17" fmla="*/ 103 h 106"/>
                <a:gd name="T18" fmla="*/ 71 w 95"/>
                <a:gd name="T19" fmla="*/ 105 h 106"/>
                <a:gd name="T20" fmla="*/ 66 w 95"/>
                <a:gd name="T21" fmla="*/ 106 h 106"/>
                <a:gd name="T22" fmla="*/ 60 w 95"/>
                <a:gd name="T23" fmla="*/ 106 h 106"/>
                <a:gd name="T24" fmla="*/ 53 w 95"/>
                <a:gd name="T25" fmla="*/ 106 h 106"/>
                <a:gd name="T26" fmla="*/ 45 w 95"/>
                <a:gd name="T27" fmla="*/ 104 h 106"/>
                <a:gd name="T28" fmla="*/ 38 w 95"/>
                <a:gd name="T29" fmla="*/ 101 h 106"/>
                <a:gd name="T30" fmla="*/ 33 w 95"/>
                <a:gd name="T31" fmla="*/ 95 h 106"/>
                <a:gd name="T32" fmla="*/ 30 w 95"/>
                <a:gd name="T33" fmla="*/ 88 h 106"/>
                <a:gd name="T34" fmla="*/ 28 w 95"/>
                <a:gd name="T35" fmla="*/ 80 h 106"/>
                <a:gd name="T36" fmla="*/ 24 w 95"/>
                <a:gd name="T37" fmla="*/ 73 h 106"/>
                <a:gd name="T38" fmla="*/ 22 w 95"/>
                <a:gd name="T39" fmla="*/ 65 h 106"/>
                <a:gd name="T40" fmla="*/ 17 w 95"/>
                <a:gd name="T41" fmla="*/ 59 h 106"/>
                <a:gd name="T42" fmla="*/ 10 w 95"/>
                <a:gd name="T43" fmla="*/ 48 h 106"/>
                <a:gd name="T44" fmla="*/ 2 w 95"/>
                <a:gd name="T45" fmla="*/ 36 h 106"/>
                <a:gd name="T46" fmla="*/ 0 w 95"/>
                <a:gd name="T47" fmla="*/ 25 h 106"/>
                <a:gd name="T48" fmla="*/ 10 w 95"/>
                <a:gd name="T49" fmla="*/ 13 h 106"/>
                <a:gd name="T50" fmla="*/ 23 w 95"/>
                <a:gd name="T51" fmla="*/ 3 h 106"/>
                <a:gd name="T52" fmla="*/ 35 w 95"/>
                <a:gd name="T53" fmla="*/ 0 h 106"/>
                <a:gd name="T54" fmla="*/ 44 w 95"/>
                <a:gd name="T55" fmla="*/ 4 h 106"/>
                <a:gd name="T56" fmla="*/ 53 w 95"/>
                <a:gd name="T57" fmla="*/ 12 h 106"/>
                <a:gd name="T58" fmla="*/ 62 w 95"/>
                <a:gd name="T59" fmla="*/ 22 h 106"/>
                <a:gd name="T60" fmla="*/ 70 w 95"/>
                <a:gd name="T61" fmla="*/ 34 h 106"/>
                <a:gd name="T62" fmla="*/ 78 w 95"/>
                <a:gd name="T63" fmla="*/ 43 h 106"/>
                <a:gd name="T64" fmla="*/ 88 w 95"/>
                <a:gd name="T65" fmla="*/ 49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06"/>
                <a:gd name="T101" fmla="*/ 95 w 95"/>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06">
                  <a:moveTo>
                    <a:pt x="88" y="49"/>
                  </a:moveTo>
                  <a:lnTo>
                    <a:pt x="91" y="58"/>
                  </a:lnTo>
                  <a:lnTo>
                    <a:pt x="93" y="67"/>
                  </a:lnTo>
                  <a:lnTo>
                    <a:pt x="95" y="78"/>
                  </a:lnTo>
                  <a:lnTo>
                    <a:pt x="93" y="88"/>
                  </a:lnTo>
                  <a:lnTo>
                    <a:pt x="90" y="93"/>
                  </a:lnTo>
                  <a:lnTo>
                    <a:pt x="86" y="97"/>
                  </a:lnTo>
                  <a:lnTo>
                    <a:pt x="82" y="101"/>
                  </a:lnTo>
                  <a:lnTo>
                    <a:pt x="77" y="103"/>
                  </a:lnTo>
                  <a:lnTo>
                    <a:pt x="71" y="105"/>
                  </a:lnTo>
                  <a:lnTo>
                    <a:pt x="66" y="106"/>
                  </a:lnTo>
                  <a:lnTo>
                    <a:pt x="60" y="106"/>
                  </a:lnTo>
                  <a:lnTo>
                    <a:pt x="53" y="106"/>
                  </a:lnTo>
                  <a:lnTo>
                    <a:pt x="45" y="104"/>
                  </a:lnTo>
                  <a:lnTo>
                    <a:pt x="38" y="101"/>
                  </a:lnTo>
                  <a:lnTo>
                    <a:pt x="33" y="95"/>
                  </a:lnTo>
                  <a:lnTo>
                    <a:pt x="30" y="88"/>
                  </a:lnTo>
                  <a:lnTo>
                    <a:pt x="28" y="80"/>
                  </a:lnTo>
                  <a:lnTo>
                    <a:pt x="24" y="73"/>
                  </a:lnTo>
                  <a:lnTo>
                    <a:pt x="22" y="65"/>
                  </a:lnTo>
                  <a:lnTo>
                    <a:pt x="17" y="59"/>
                  </a:lnTo>
                  <a:lnTo>
                    <a:pt x="10" y="48"/>
                  </a:lnTo>
                  <a:lnTo>
                    <a:pt x="2" y="36"/>
                  </a:lnTo>
                  <a:lnTo>
                    <a:pt x="0" y="25"/>
                  </a:lnTo>
                  <a:lnTo>
                    <a:pt x="10" y="13"/>
                  </a:lnTo>
                  <a:lnTo>
                    <a:pt x="23" y="3"/>
                  </a:lnTo>
                  <a:lnTo>
                    <a:pt x="35" y="0"/>
                  </a:lnTo>
                  <a:lnTo>
                    <a:pt x="44" y="4"/>
                  </a:lnTo>
                  <a:lnTo>
                    <a:pt x="53" y="12"/>
                  </a:lnTo>
                  <a:lnTo>
                    <a:pt x="62" y="22"/>
                  </a:lnTo>
                  <a:lnTo>
                    <a:pt x="70" y="34"/>
                  </a:lnTo>
                  <a:lnTo>
                    <a:pt x="78" y="43"/>
                  </a:lnTo>
                  <a:lnTo>
                    <a:pt x="88" y="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201" name="Freeform 81">
              <a:extLst>
                <a:ext uri="{FF2B5EF4-FFF2-40B4-BE49-F238E27FC236}">
                  <a16:creationId xmlns:a16="http://schemas.microsoft.com/office/drawing/2014/main" id="{21E3DAF0-EC1F-442C-B159-09A32459D869}"/>
                </a:ext>
              </a:extLst>
            </p:cNvPr>
            <p:cNvSpPr>
              <a:spLocks/>
            </p:cNvSpPr>
            <p:nvPr/>
          </p:nvSpPr>
          <p:spPr bwMode="auto">
            <a:xfrm>
              <a:off x="3983" y="2548"/>
              <a:ext cx="49" cy="119"/>
            </a:xfrm>
            <a:custGeom>
              <a:avLst/>
              <a:gdLst>
                <a:gd name="T0" fmla="*/ 98 w 98"/>
                <a:gd name="T1" fmla="*/ 17 h 239"/>
                <a:gd name="T2" fmla="*/ 95 w 98"/>
                <a:gd name="T3" fmla="*/ 32 h 239"/>
                <a:gd name="T4" fmla="*/ 88 w 98"/>
                <a:gd name="T5" fmla="*/ 45 h 239"/>
                <a:gd name="T6" fmla="*/ 80 w 98"/>
                <a:gd name="T7" fmla="*/ 56 h 239"/>
                <a:gd name="T8" fmla="*/ 70 w 98"/>
                <a:gd name="T9" fmla="*/ 66 h 239"/>
                <a:gd name="T10" fmla="*/ 60 w 98"/>
                <a:gd name="T11" fmla="*/ 77 h 239"/>
                <a:gd name="T12" fmla="*/ 52 w 98"/>
                <a:gd name="T13" fmla="*/ 87 h 239"/>
                <a:gd name="T14" fmla="*/ 47 w 98"/>
                <a:gd name="T15" fmla="*/ 101 h 239"/>
                <a:gd name="T16" fmla="*/ 45 w 98"/>
                <a:gd name="T17" fmla="*/ 117 h 239"/>
                <a:gd name="T18" fmla="*/ 49 w 98"/>
                <a:gd name="T19" fmla="*/ 127 h 239"/>
                <a:gd name="T20" fmla="*/ 52 w 98"/>
                <a:gd name="T21" fmla="*/ 138 h 239"/>
                <a:gd name="T22" fmla="*/ 55 w 98"/>
                <a:gd name="T23" fmla="*/ 147 h 239"/>
                <a:gd name="T24" fmla="*/ 60 w 98"/>
                <a:gd name="T25" fmla="*/ 156 h 239"/>
                <a:gd name="T26" fmla="*/ 66 w 98"/>
                <a:gd name="T27" fmla="*/ 165 h 239"/>
                <a:gd name="T28" fmla="*/ 73 w 98"/>
                <a:gd name="T29" fmla="*/ 173 h 239"/>
                <a:gd name="T30" fmla="*/ 80 w 98"/>
                <a:gd name="T31" fmla="*/ 180 h 239"/>
                <a:gd name="T32" fmla="*/ 89 w 98"/>
                <a:gd name="T33" fmla="*/ 187 h 239"/>
                <a:gd name="T34" fmla="*/ 83 w 98"/>
                <a:gd name="T35" fmla="*/ 189 h 239"/>
                <a:gd name="T36" fmla="*/ 76 w 98"/>
                <a:gd name="T37" fmla="*/ 189 h 239"/>
                <a:gd name="T38" fmla="*/ 69 w 98"/>
                <a:gd name="T39" fmla="*/ 189 h 239"/>
                <a:gd name="T40" fmla="*/ 63 w 98"/>
                <a:gd name="T41" fmla="*/ 189 h 239"/>
                <a:gd name="T42" fmla="*/ 57 w 98"/>
                <a:gd name="T43" fmla="*/ 189 h 239"/>
                <a:gd name="T44" fmla="*/ 50 w 98"/>
                <a:gd name="T45" fmla="*/ 191 h 239"/>
                <a:gd name="T46" fmla="*/ 43 w 98"/>
                <a:gd name="T47" fmla="*/ 193 h 239"/>
                <a:gd name="T48" fmla="*/ 37 w 98"/>
                <a:gd name="T49" fmla="*/ 198 h 239"/>
                <a:gd name="T50" fmla="*/ 38 w 98"/>
                <a:gd name="T51" fmla="*/ 239 h 239"/>
                <a:gd name="T52" fmla="*/ 31 w 98"/>
                <a:gd name="T53" fmla="*/ 231 h 239"/>
                <a:gd name="T54" fmla="*/ 23 w 98"/>
                <a:gd name="T55" fmla="*/ 223 h 239"/>
                <a:gd name="T56" fmla="*/ 15 w 98"/>
                <a:gd name="T57" fmla="*/ 215 h 239"/>
                <a:gd name="T58" fmla="*/ 8 w 98"/>
                <a:gd name="T59" fmla="*/ 206 h 239"/>
                <a:gd name="T60" fmla="*/ 4 w 98"/>
                <a:gd name="T61" fmla="*/ 195 h 239"/>
                <a:gd name="T62" fmla="*/ 0 w 98"/>
                <a:gd name="T63" fmla="*/ 185 h 239"/>
                <a:gd name="T64" fmla="*/ 0 w 98"/>
                <a:gd name="T65" fmla="*/ 174 h 239"/>
                <a:gd name="T66" fmla="*/ 4 w 98"/>
                <a:gd name="T67" fmla="*/ 163 h 239"/>
                <a:gd name="T68" fmla="*/ 7 w 98"/>
                <a:gd name="T69" fmla="*/ 154 h 239"/>
                <a:gd name="T70" fmla="*/ 11 w 98"/>
                <a:gd name="T71" fmla="*/ 145 h 239"/>
                <a:gd name="T72" fmla="*/ 14 w 98"/>
                <a:gd name="T73" fmla="*/ 136 h 239"/>
                <a:gd name="T74" fmla="*/ 17 w 98"/>
                <a:gd name="T75" fmla="*/ 127 h 239"/>
                <a:gd name="T76" fmla="*/ 21 w 98"/>
                <a:gd name="T77" fmla="*/ 119 h 239"/>
                <a:gd name="T78" fmla="*/ 25 w 98"/>
                <a:gd name="T79" fmla="*/ 110 h 239"/>
                <a:gd name="T80" fmla="*/ 31 w 98"/>
                <a:gd name="T81" fmla="*/ 103 h 239"/>
                <a:gd name="T82" fmla="*/ 38 w 98"/>
                <a:gd name="T83" fmla="*/ 95 h 239"/>
                <a:gd name="T84" fmla="*/ 39 w 98"/>
                <a:gd name="T85" fmla="*/ 87 h 239"/>
                <a:gd name="T86" fmla="*/ 44 w 98"/>
                <a:gd name="T87" fmla="*/ 81 h 239"/>
                <a:gd name="T88" fmla="*/ 49 w 98"/>
                <a:gd name="T89" fmla="*/ 75 h 239"/>
                <a:gd name="T90" fmla="*/ 52 w 98"/>
                <a:gd name="T91" fmla="*/ 70 h 239"/>
                <a:gd name="T92" fmla="*/ 57 w 98"/>
                <a:gd name="T93" fmla="*/ 55 h 239"/>
                <a:gd name="T94" fmla="*/ 61 w 98"/>
                <a:gd name="T95" fmla="*/ 38 h 239"/>
                <a:gd name="T96" fmla="*/ 65 w 98"/>
                <a:gd name="T97" fmla="*/ 21 h 239"/>
                <a:gd name="T98" fmla="*/ 68 w 98"/>
                <a:gd name="T99" fmla="*/ 5 h 239"/>
                <a:gd name="T100" fmla="*/ 78 w 98"/>
                <a:gd name="T101" fmla="*/ 0 h 239"/>
                <a:gd name="T102" fmla="*/ 89 w 98"/>
                <a:gd name="T103" fmla="*/ 0 h 239"/>
                <a:gd name="T104" fmla="*/ 96 w 98"/>
                <a:gd name="T105" fmla="*/ 5 h 239"/>
                <a:gd name="T106" fmla="*/ 98 w 98"/>
                <a:gd name="T107" fmla="*/ 17 h 2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
                <a:gd name="T163" fmla="*/ 0 h 239"/>
                <a:gd name="T164" fmla="*/ 98 w 98"/>
                <a:gd name="T165" fmla="*/ 239 h 23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 h="239">
                  <a:moveTo>
                    <a:pt x="98" y="17"/>
                  </a:moveTo>
                  <a:lnTo>
                    <a:pt x="95" y="32"/>
                  </a:lnTo>
                  <a:lnTo>
                    <a:pt x="88" y="45"/>
                  </a:lnTo>
                  <a:lnTo>
                    <a:pt x="80" y="56"/>
                  </a:lnTo>
                  <a:lnTo>
                    <a:pt x="70" y="66"/>
                  </a:lnTo>
                  <a:lnTo>
                    <a:pt x="60" y="77"/>
                  </a:lnTo>
                  <a:lnTo>
                    <a:pt x="52" y="87"/>
                  </a:lnTo>
                  <a:lnTo>
                    <a:pt x="47" y="101"/>
                  </a:lnTo>
                  <a:lnTo>
                    <a:pt x="45" y="117"/>
                  </a:lnTo>
                  <a:lnTo>
                    <a:pt x="49" y="127"/>
                  </a:lnTo>
                  <a:lnTo>
                    <a:pt x="52" y="138"/>
                  </a:lnTo>
                  <a:lnTo>
                    <a:pt x="55" y="147"/>
                  </a:lnTo>
                  <a:lnTo>
                    <a:pt x="60" y="156"/>
                  </a:lnTo>
                  <a:lnTo>
                    <a:pt x="66" y="165"/>
                  </a:lnTo>
                  <a:lnTo>
                    <a:pt x="73" y="173"/>
                  </a:lnTo>
                  <a:lnTo>
                    <a:pt x="80" y="180"/>
                  </a:lnTo>
                  <a:lnTo>
                    <a:pt x="89" y="187"/>
                  </a:lnTo>
                  <a:lnTo>
                    <a:pt x="83" y="189"/>
                  </a:lnTo>
                  <a:lnTo>
                    <a:pt x="76" y="189"/>
                  </a:lnTo>
                  <a:lnTo>
                    <a:pt x="69" y="189"/>
                  </a:lnTo>
                  <a:lnTo>
                    <a:pt x="63" y="189"/>
                  </a:lnTo>
                  <a:lnTo>
                    <a:pt x="57" y="189"/>
                  </a:lnTo>
                  <a:lnTo>
                    <a:pt x="50" y="191"/>
                  </a:lnTo>
                  <a:lnTo>
                    <a:pt x="43" y="193"/>
                  </a:lnTo>
                  <a:lnTo>
                    <a:pt x="37" y="198"/>
                  </a:lnTo>
                  <a:lnTo>
                    <a:pt x="38" y="239"/>
                  </a:lnTo>
                  <a:lnTo>
                    <a:pt x="31" y="231"/>
                  </a:lnTo>
                  <a:lnTo>
                    <a:pt x="23" y="223"/>
                  </a:lnTo>
                  <a:lnTo>
                    <a:pt x="15" y="215"/>
                  </a:lnTo>
                  <a:lnTo>
                    <a:pt x="8" y="206"/>
                  </a:lnTo>
                  <a:lnTo>
                    <a:pt x="4" y="195"/>
                  </a:lnTo>
                  <a:lnTo>
                    <a:pt x="0" y="185"/>
                  </a:lnTo>
                  <a:lnTo>
                    <a:pt x="0" y="174"/>
                  </a:lnTo>
                  <a:lnTo>
                    <a:pt x="4" y="163"/>
                  </a:lnTo>
                  <a:lnTo>
                    <a:pt x="7" y="154"/>
                  </a:lnTo>
                  <a:lnTo>
                    <a:pt x="11" y="145"/>
                  </a:lnTo>
                  <a:lnTo>
                    <a:pt x="14" y="136"/>
                  </a:lnTo>
                  <a:lnTo>
                    <a:pt x="17" y="127"/>
                  </a:lnTo>
                  <a:lnTo>
                    <a:pt x="21" y="119"/>
                  </a:lnTo>
                  <a:lnTo>
                    <a:pt x="25" y="110"/>
                  </a:lnTo>
                  <a:lnTo>
                    <a:pt x="31" y="103"/>
                  </a:lnTo>
                  <a:lnTo>
                    <a:pt x="38" y="95"/>
                  </a:lnTo>
                  <a:lnTo>
                    <a:pt x="39" y="87"/>
                  </a:lnTo>
                  <a:lnTo>
                    <a:pt x="44" y="81"/>
                  </a:lnTo>
                  <a:lnTo>
                    <a:pt x="49" y="75"/>
                  </a:lnTo>
                  <a:lnTo>
                    <a:pt x="52" y="70"/>
                  </a:lnTo>
                  <a:lnTo>
                    <a:pt x="57" y="55"/>
                  </a:lnTo>
                  <a:lnTo>
                    <a:pt x="61" y="38"/>
                  </a:lnTo>
                  <a:lnTo>
                    <a:pt x="65" y="21"/>
                  </a:lnTo>
                  <a:lnTo>
                    <a:pt x="68" y="5"/>
                  </a:lnTo>
                  <a:lnTo>
                    <a:pt x="78" y="0"/>
                  </a:lnTo>
                  <a:lnTo>
                    <a:pt x="89" y="0"/>
                  </a:lnTo>
                  <a:lnTo>
                    <a:pt x="96" y="5"/>
                  </a:lnTo>
                  <a:lnTo>
                    <a:pt x="98"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grpSp>
      <p:sp>
        <p:nvSpPr>
          <p:cNvPr id="2060" name="Freeform 105">
            <a:extLst>
              <a:ext uri="{FF2B5EF4-FFF2-40B4-BE49-F238E27FC236}">
                <a16:creationId xmlns:a16="http://schemas.microsoft.com/office/drawing/2014/main" id="{A48B5AAC-DEDE-4CC2-A49B-264700DD4956}"/>
              </a:ext>
            </a:extLst>
          </p:cNvPr>
          <p:cNvSpPr>
            <a:spLocks/>
          </p:cNvSpPr>
          <p:nvPr/>
        </p:nvSpPr>
        <p:spPr bwMode="auto">
          <a:xfrm>
            <a:off x="6772989" y="2331720"/>
            <a:ext cx="17145" cy="3215"/>
          </a:xfrm>
          <a:custGeom>
            <a:avLst/>
            <a:gdLst>
              <a:gd name="T0" fmla="*/ 0 w 32"/>
              <a:gd name="T1" fmla="*/ 7 h 7"/>
              <a:gd name="T2" fmla="*/ 23 w 32"/>
              <a:gd name="T3" fmla="*/ 0 h 7"/>
              <a:gd name="T4" fmla="*/ 32 w 32"/>
              <a:gd name="T5" fmla="*/ 1 h 7"/>
              <a:gd name="T6" fmla="*/ 0 w 32"/>
              <a:gd name="T7" fmla="*/ 7 h 7"/>
              <a:gd name="T8" fmla="*/ 0 60000 65536"/>
              <a:gd name="T9" fmla="*/ 0 60000 65536"/>
              <a:gd name="T10" fmla="*/ 0 60000 65536"/>
              <a:gd name="T11" fmla="*/ 0 60000 65536"/>
              <a:gd name="T12" fmla="*/ 0 w 32"/>
              <a:gd name="T13" fmla="*/ 0 h 7"/>
              <a:gd name="T14" fmla="*/ 32 w 32"/>
              <a:gd name="T15" fmla="*/ 7 h 7"/>
            </a:gdLst>
            <a:ahLst/>
            <a:cxnLst>
              <a:cxn ang="T8">
                <a:pos x="T0" y="T1"/>
              </a:cxn>
              <a:cxn ang="T9">
                <a:pos x="T2" y="T3"/>
              </a:cxn>
              <a:cxn ang="T10">
                <a:pos x="T4" y="T5"/>
              </a:cxn>
              <a:cxn ang="T11">
                <a:pos x="T6" y="T7"/>
              </a:cxn>
            </a:cxnLst>
            <a:rect l="T12" t="T13" r="T14" b="T15"/>
            <a:pathLst>
              <a:path w="32" h="7">
                <a:moveTo>
                  <a:pt x="0" y="7"/>
                </a:moveTo>
                <a:lnTo>
                  <a:pt x="23" y="0"/>
                </a:lnTo>
                <a:lnTo>
                  <a:pt x="32" y="1"/>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grpSp>
        <p:nvGrpSpPr>
          <p:cNvPr id="2061" name="Group 153">
            <a:extLst>
              <a:ext uri="{FF2B5EF4-FFF2-40B4-BE49-F238E27FC236}">
                <a16:creationId xmlns:a16="http://schemas.microsoft.com/office/drawing/2014/main" id="{E3F652AF-C707-4E73-9F37-45CD667A0C32}"/>
              </a:ext>
            </a:extLst>
          </p:cNvPr>
          <p:cNvGrpSpPr>
            <a:grpSpLocks/>
          </p:cNvGrpSpPr>
          <p:nvPr/>
        </p:nvGrpSpPr>
        <p:grpSpPr bwMode="auto">
          <a:xfrm rot="4324384">
            <a:off x="6676549" y="129659"/>
            <a:ext cx="771525" cy="668655"/>
            <a:chOff x="4804" y="1921"/>
            <a:chExt cx="1148" cy="869"/>
          </a:xfrm>
        </p:grpSpPr>
        <p:sp>
          <p:nvSpPr>
            <p:cNvPr id="2063" name="Freeform 82">
              <a:extLst>
                <a:ext uri="{FF2B5EF4-FFF2-40B4-BE49-F238E27FC236}">
                  <a16:creationId xmlns:a16="http://schemas.microsoft.com/office/drawing/2014/main" id="{5FB5FE63-A04E-478F-A524-AB5C60C57C20}"/>
                </a:ext>
              </a:extLst>
            </p:cNvPr>
            <p:cNvSpPr>
              <a:spLocks/>
            </p:cNvSpPr>
            <p:nvPr/>
          </p:nvSpPr>
          <p:spPr bwMode="auto">
            <a:xfrm>
              <a:off x="4804" y="1921"/>
              <a:ext cx="1148" cy="869"/>
            </a:xfrm>
            <a:custGeom>
              <a:avLst/>
              <a:gdLst>
                <a:gd name="T0" fmla="*/ 1019 w 2294"/>
                <a:gd name="T1" fmla="*/ 680 h 1738"/>
                <a:gd name="T2" fmla="*/ 970 w 2294"/>
                <a:gd name="T3" fmla="*/ 560 h 1738"/>
                <a:gd name="T4" fmla="*/ 1047 w 2294"/>
                <a:gd name="T5" fmla="*/ 528 h 1738"/>
                <a:gd name="T6" fmla="*/ 888 w 2294"/>
                <a:gd name="T7" fmla="*/ 511 h 1738"/>
                <a:gd name="T8" fmla="*/ 788 w 2294"/>
                <a:gd name="T9" fmla="*/ 466 h 1738"/>
                <a:gd name="T10" fmla="*/ 765 w 2294"/>
                <a:gd name="T11" fmla="*/ 528 h 1738"/>
                <a:gd name="T12" fmla="*/ 622 w 2294"/>
                <a:gd name="T13" fmla="*/ 489 h 1738"/>
                <a:gd name="T14" fmla="*/ 654 w 2294"/>
                <a:gd name="T15" fmla="*/ 570 h 1738"/>
                <a:gd name="T16" fmla="*/ 792 w 2294"/>
                <a:gd name="T17" fmla="*/ 570 h 1738"/>
                <a:gd name="T18" fmla="*/ 923 w 2294"/>
                <a:gd name="T19" fmla="*/ 557 h 1738"/>
                <a:gd name="T20" fmla="*/ 855 w 2294"/>
                <a:gd name="T21" fmla="*/ 657 h 1738"/>
                <a:gd name="T22" fmla="*/ 567 w 2294"/>
                <a:gd name="T23" fmla="*/ 656 h 1738"/>
                <a:gd name="T24" fmla="*/ 317 w 2294"/>
                <a:gd name="T25" fmla="*/ 738 h 1738"/>
                <a:gd name="T26" fmla="*/ 85 w 2294"/>
                <a:gd name="T27" fmla="*/ 877 h 1738"/>
                <a:gd name="T28" fmla="*/ 105 w 2294"/>
                <a:gd name="T29" fmla="*/ 1143 h 1738"/>
                <a:gd name="T30" fmla="*/ 228 w 2294"/>
                <a:gd name="T31" fmla="*/ 1204 h 1738"/>
                <a:gd name="T32" fmla="*/ 383 w 2294"/>
                <a:gd name="T33" fmla="*/ 1274 h 1738"/>
                <a:gd name="T34" fmla="*/ 537 w 2294"/>
                <a:gd name="T35" fmla="*/ 1221 h 1738"/>
                <a:gd name="T36" fmla="*/ 525 w 2294"/>
                <a:gd name="T37" fmla="*/ 1340 h 1738"/>
                <a:gd name="T38" fmla="*/ 692 w 2294"/>
                <a:gd name="T39" fmla="*/ 1512 h 1738"/>
                <a:gd name="T40" fmla="*/ 911 w 2294"/>
                <a:gd name="T41" fmla="*/ 1499 h 1738"/>
                <a:gd name="T42" fmla="*/ 1124 w 2294"/>
                <a:gd name="T43" fmla="*/ 1425 h 1738"/>
                <a:gd name="T44" fmla="*/ 1246 w 2294"/>
                <a:gd name="T45" fmla="*/ 1418 h 1738"/>
                <a:gd name="T46" fmla="*/ 1229 w 2294"/>
                <a:gd name="T47" fmla="*/ 1672 h 1738"/>
                <a:gd name="T48" fmla="*/ 1335 w 2294"/>
                <a:gd name="T49" fmla="*/ 1656 h 1738"/>
                <a:gd name="T50" fmla="*/ 1321 w 2294"/>
                <a:gd name="T51" fmla="*/ 1595 h 1738"/>
                <a:gd name="T52" fmla="*/ 1366 w 2294"/>
                <a:gd name="T53" fmla="*/ 1472 h 1738"/>
                <a:gd name="T54" fmla="*/ 1319 w 2294"/>
                <a:gd name="T55" fmla="*/ 1328 h 1738"/>
                <a:gd name="T56" fmla="*/ 1299 w 2294"/>
                <a:gd name="T57" fmla="*/ 1188 h 1738"/>
                <a:gd name="T58" fmla="*/ 1416 w 2294"/>
                <a:gd name="T59" fmla="*/ 1328 h 1738"/>
                <a:gd name="T60" fmla="*/ 1571 w 2294"/>
                <a:gd name="T61" fmla="*/ 1342 h 1738"/>
                <a:gd name="T62" fmla="*/ 1579 w 2294"/>
                <a:gd name="T63" fmla="*/ 1180 h 1738"/>
                <a:gd name="T64" fmla="*/ 1549 w 2294"/>
                <a:gd name="T65" fmla="*/ 1064 h 1738"/>
                <a:gd name="T66" fmla="*/ 1622 w 2294"/>
                <a:gd name="T67" fmla="*/ 1160 h 1738"/>
                <a:gd name="T68" fmla="*/ 1647 w 2294"/>
                <a:gd name="T69" fmla="*/ 1272 h 1738"/>
                <a:gd name="T70" fmla="*/ 1823 w 2294"/>
                <a:gd name="T71" fmla="*/ 1425 h 1738"/>
                <a:gd name="T72" fmla="*/ 1906 w 2294"/>
                <a:gd name="T73" fmla="*/ 1456 h 1738"/>
                <a:gd name="T74" fmla="*/ 1925 w 2294"/>
                <a:gd name="T75" fmla="*/ 1347 h 1738"/>
                <a:gd name="T76" fmla="*/ 1735 w 2294"/>
                <a:gd name="T77" fmla="*/ 1237 h 1738"/>
                <a:gd name="T78" fmla="*/ 1852 w 2294"/>
                <a:gd name="T79" fmla="*/ 1109 h 1738"/>
                <a:gd name="T80" fmla="*/ 2003 w 2294"/>
                <a:gd name="T81" fmla="*/ 1043 h 1738"/>
                <a:gd name="T82" fmla="*/ 2168 w 2294"/>
                <a:gd name="T83" fmla="*/ 874 h 1738"/>
                <a:gd name="T84" fmla="*/ 2214 w 2294"/>
                <a:gd name="T85" fmla="*/ 642 h 1738"/>
                <a:gd name="T86" fmla="*/ 2129 w 2294"/>
                <a:gd name="T87" fmla="*/ 523 h 1738"/>
                <a:gd name="T88" fmla="*/ 2234 w 2294"/>
                <a:gd name="T89" fmla="*/ 356 h 1738"/>
                <a:gd name="T90" fmla="*/ 2293 w 2294"/>
                <a:gd name="T91" fmla="*/ 173 h 1738"/>
                <a:gd name="T92" fmla="*/ 2153 w 2294"/>
                <a:gd name="T93" fmla="*/ 0 h 1738"/>
                <a:gd name="T94" fmla="*/ 1896 w 2294"/>
                <a:gd name="T95" fmla="*/ 58 h 1738"/>
                <a:gd name="T96" fmla="*/ 1558 w 2294"/>
                <a:gd name="T97" fmla="*/ 279 h 1738"/>
                <a:gd name="T98" fmla="*/ 1410 w 2294"/>
                <a:gd name="T99" fmla="*/ 442 h 1738"/>
                <a:gd name="T100" fmla="*/ 1357 w 2294"/>
                <a:gd name="T101" fmla="*/ 371 h 1738"/>
                <a:gd name="T102" fmla="*/ 1462 w 2294"/>
                <a:gd name="T103" fmla="*/ 231 h 1738"/>
                <a:gd name="T104" fmla="*/ 1458 w 2294"/>
                <a:gd name="T105" fmla="*/ 111 h 1738"/>
                <a:gd name="T106" fmla="*/ 1353 w 2294"/>
                <a:gd name="T107" fmla="*/ 269 h 1738"/>
                <a:gd name="T108" fmla="*/ 1318 w 2294"/>
                <a:gd name="T109" fmla="*/ 247 h 1738"/>
                <a:gd name="T110" fmla="*/ 1205 w 2294"/>
                <a:gd name="T111" fmla="*/ 428 h 1738"/>
                <a:gd name="T112" fmla="*/ 1322 w 2294"/>
                <a:gd name="T113" fmla="*/ 371 h 1738"/>
                <a:gd name="T114" fmla="*/ 1373 w 2294"/>
                <a:gd name="T115" fmla="*/ 515 h 1738"/>
                <a:gd name="T116" fmla="*/ 1224 w 2294"/>
                <a:gd name="T117" fmla="*/ 476 h 1738"/>
                <a:gd name="T118" fmla="*/ 1152 w 2294"/>
                <a:gd name="T119" fmla="*/ 439 h 1738"/>
                <a:gd name="T120" fmla="*/ 1108 w 2294"/>
                <a:gd name="T121" fmla="*/ 474 h 1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94"/>
                <a:gd name="T184" fmla="*/ 0 h 1738"/>
                <a:gd name="T185" fmla="*/ 2294 w 2294"/>
                <a:gd name="T186" fmla="*/ 1738 h 17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94" h="1738">
                  <a:moveTo>
                    <a:pt x="1061" y="535"/>
                  </a:moveTo>
                  <a:lnTo>
                    <a:pt x="1056" y="556"/>
                  </a:lnTo>
                  <a:lnTo>
                    <a:pt x="1049" y="574"/>
                  </a:lnTo>
                  <a:lnTo>
                    <a:pt x="1040" y="594"/>
                  </a:lnTo>
                  <a:lnTo>
                    <a:pt x="1034" y="614"/>
                  </a:lnTo>
                  <a:lnTo>
                    <a:pt x="1032" y="655"/>
                  </a:lnTo>
                  <a:lnTo>
                    <a:pt x="1031" y="655"/>
                  </a:lnTo>
                  <a:lnTo>
                    <a:pt x="1032" y="662"/>
                  </a:lnTo>
                  <a:lnTo>
                    <a:pt x="1032" y="670"/>
                  </a:lnTo>
                  <a:lnTo>
                    <a:pt x="1032" y="678"/>
                  </a:lnTo>
                  <a:lnTo>
                    <a:pt x="1030" y="684"/>
                  </a:lnTo>
                  <a:lnTo>
                    <a:pt x="1025" y="682"/>
                  </a:lnTo>
                  <a:lnTo>
                    <a:pt x="1019" y="680"/>
                  </a:lnTo>
                  <a:lnTo>
                    <a:pt x="1015" y="679"/>
                  </a:lnTo>
                  <a:lnTo>
                    <a:pt x="1010" y="678"/>
                  </a:lnTo>
                  <a:lnTo>
                    <a:pt x="1005" y="676"/>
                  </a:lnTo>
                  <a:lnTo>
                    <a:pt x="1001" y="674"/>
                  </a:lnTo>
                  <a:lnTo>
                    <a:pt x="995" y="673"/>
                  </a:lnTo>
                  <a:lnTo>
                    <a:pt x="991" y="672"/>
                  </a:lnTo>
                  <a:lnTo>
                    <a:pt x="994" y="651"/>
                  </a:lnTo>
                  <a:lnTo>
                    <a:pt x="993" y="628"/>
                  </a:lnTo>
                  <a:lnTo>
                    <a:pt x="988" y="606"/>
                  </a:lnTo>
                  <a:lnTo>
                    <a:pt x="980" y="586"/>
                  </a:lnTo>
                  <a:lnTo>
                    <a:pt x="978" y="576"/>
                  </a:lnTo>
                  <a:lnTo>
                    <a:pt x="974" y="568"/>
                  </a:lnTo>
                  <a:lnTo>
                    <a:pt x="970" y="560"/>
                  </a:lnTo>
                  <a:lnTo>
                    <a:pt x="964" y="552"/>
                  </a:lnTo>
                  <a:lnTo>
                    <a:pt x="957" y="547"/>
                  </a:lnTo>
                  <a:lnTo>
                    <a:pt x="949" y="541"/>
                  </a:lnTo>
                  <a:lnTo>
                    <a:pt x="941" y="536"/>
                  </a:lnTo>
                  <a:lnTo>
                    <a:pt x="931" y="533"/>
                  </a:lnTo>
                  <a:lnTo>
                    <a:pt x="931" y="529"/>
                  </a:lnTo>
                  <a:lnTo>
                    <a:pt x="946" y="526"/>
                  </a:lnTo>
                  <a:lnTo>
                    <a:pt x="963" y="523"/>
                  </a:lnTo>
                  <a:lnTo>
                    <a:pt x="980" y="522"/>
                  </a:lnTo>
                  <a:lnTo>
                    <a:pt x="997" y="521"/>
                  </a:lnTo>
                  <a:lnTo>
                    <a:pt x="1016" y="522"/>
                  </a:lnTo>
                  <a:lnTo>
                    <a:pt x="1032" y="525"/>
                  </a:lnTo>
                  <a:lnTo>
                    <a:pt x="1047" y="528"/>
                  </a:lnTo>
                  <a:lnTo>
                    <a:pt x="1061" y="535"/>
                  </a:lnTo>
                  <a:lnTo>
                    <a:pt x="1055" y="503"/>
                  </a:lnTo>
                  <a:lnTo>
                    <a:pt x="1040" y="498"/>
                  </a:lnTo>
                  <a:lnTo>
                    <a:pt x="1024" y="495"/>
                  </a:lnTo>
                  <a:lnTo>
                    <a:pt x="1007" y="493"/>
                  </a:lnTo>
                  <a:lnTo>
                    <a:pt x="989" y="493"/>
                  </a:lnTo>
                  <a:lnTo>
                    <a:pt x="972" y="496"/>
                  </a:lnTo>
                  <a:lnTo>
                    <a:pt x="955" y="498"/>
                  </a:lnTo>
                  <a:lnTo>
                    <a:pt x="939" y="502"/>
                  </a:lnTo>
                  <a:lnTo>
                    <a:pt x="925" y="505"/>
                  </a:lnTo>
                  <a:lnTo>
                    <a:pt x="912" y="511"/>
                  </a:lnTo>
                  <a:lnTo>
                    <a:pt x="900" y="513"/>
                  </a:lnTo>
                  <a:lnTo>
                    <a:pt x="888" y="511"/>
                  </a:lnTo>
                  <a:lnTo>
                    <a:pt x="878" y="507"/>
                  </a:lnTo>
                  <a:lnTo>
                    <a:pt x="867" y="502"/>
                  </a:lnTo>
                  <a:lnTo>
                    <a:pt x="857" y="495"/>
                  </a:lnTo>
                  <a:lnTo>
                    <a:pt x="848" y="488"/>
                  </a:lnTo>
                  <a:lnTo>
                    <a:pt x="840" y="482"/>
                  </a:lnTo>
                  <a:lnTo>
                    <a:pt x="833" y="473"/>
                  </a:lnTo>
                  <a:lnTo>
                    <a:pt x="825" y="461"/>
                  </a:lnTo>
                  <a:lnTo>
                    <a:pt x="818" y="451"/>
                  </a:lnTo>
                  <a:lnTo>
                    <a:pt x="809" y="443"/>
                  </a:lnTo>
                  <a:lnTo>
                    <a:pt x="802" y="447"/>
                  </a:lnTo>
                  <a:lnTo>
                    <a:pt x="796" y="453"/>
                  </a:lnTo>
                  <a:lnTo>
                    <a:pt x="791" y="459"/>
                  </a:lnTo>
                  <a:lnTo>
                    <a:pt x="788" y="466"/>
                  </a:lnTo>
                  <a:lnTo>
                    <a:pt x="784" y="480"/>
                  </a:lnTo>
                  <a:lnTo>
                    <a:pt x="788" y="490"/>
                  </a:lnTo>
                  <a:lnTo>
                    <a:pt x="795" y="497"/>
                  </a:lnTo>
                  <a:lnTo>
                    <a:pt x="805" y="503"/>
                  </a:lnTo>
                  <a:lnTo>
                    <a:pt x="817" y="508"/>
                  </a:lnTo>
                  <a:lnTo>
                    <a:pt x="828" y="513"/>
                  </a:lnTo>
                  <a:lnTo>
                    <a:pt x="837" y="520"/>
                  </a:lnTo>
                  <a:lnTo>
                    <a:pt x="844" y="528"/>
                  </a:lnTo>
                  <a:lnTo>
                    <a:pt x="828" y="529"/>
                  </a:lnTo>
                  <a:lnTo>
                    <a:pt x="812" y="530"/>
                  </a:lnTo>
                  <a:lnTo>
                    <a:pt x="796" y="530"/>
                  </a:lnTo>
                  <a:lnTo>
                    <a:pt x="780" y="529"/>
                  </a:lnTo>
                  <a:lnTo>
                    <a:pt x="765" y="528"/>
                  </a:lnTo>
                  <a:lnTo>
                    <a:pt x="749" y="525"/>
                  </a:lnTo>
                  <a:lnTo>
                    <a:pt x="735" y="521"/>
                  </a:lnTo>
                  <a:lnTo>
                    <a:pt x="720" y="517"/>
                  </a:lnTo>
                  <a:lnTo>
                    <a:pt x="709" y="514"/>
                  </a:lnTo>
                  <a:lnTo>
                    <a:pt x="699" y="511"/>
                  </a:lnTo>
                  <a:lnTo>
                    <a:pt x="689" y="506"/>
                  </a:lnTo>
                  <a:lnTo>
                    <a:pt x="680" y="502"/>
                  </a:lnTo>
                  <a:lnTo>
                    <a:pt x="669" y="497"/>
                  </a:lnTo>
                  <a:lnTo>
                    <a:pt x="660" y="492"/>
                  </a:lnTo>
                  <a:lnTo>
                    <a:pt x="651" y="488"/>
                  </a:lnTo>
                  <a:lnTo>
                    <a:pt x="640" y="485"/>
                  </a:lnTo>
                  <a:lnTo>
                    <a:pt x="631" y="485"/>
                  </a:lnTo>
                  <a:lnTo>
                    <a:pt x="622" y="489"/>
                  </a:lnTo>
                  <a:lnTo>
                    <a:pt x="615" y="492"/>
                  </a:lnTo>
                  <a:lnTo>
                    <a:pt x="607" y="497"/>
                  </a:lnTo>
                  <a:lnTo>
                    <a:pt x="603" y="503"/>
                  </a:lnTo>
                  <a:lnTo>
                    <a:pt x="602" y="508"/>
                  </a:lnTo>
                  <a:lnTo>
                    <a:pt x="603" y="514"/>
                  </a:lnTo>
                  <a:lnTo>
                    <a:pt x="606" y="520"/>
                  </a:lnTo>
                  <a:lnTo>
                    <a:pt x="608" y="530"/>
                  </a:lnTo>
                  <a:lnTo>
                    <a:pt x="613" y="540"/>
                  </a:lnTo>
                  <a:lnTo>
                    <a:pt x="620" y="547"/>
                  </a:lnTo>
                  <a:lnTo>
                    <a:pt x="627" y="553"/>
                  </a:lnTo>
                  <a:lnTo>
                    <a:pt x="636" y="560"/>
                  </a:lnTo>
                  <a:lnTo>
                    <a:pt x="645" y="565"/>
                  </a:lnTo>
                  <a:lnTo>
                    <a:pt x="654" y="570"/>
                  </a:lnTo>
                  <a:lnTo>
                    <a:pt x="663" y="573"/>
                  </a:lnTo>
                  <a:lnTo>
                    <a:pt x="671" y="574"/>
                  </a:lnTo>
                  <a:lnTo>
                    <a:pt x="681" y="575"/>
                  </a:lnTo>
                  <a:lnTo>
                    <a:pt x="689" y="576"/>
                  </a:lnTo>
                  <a:lnTo>
                    <a:pt x="696" y="580"/>
                  </a:lnTo>
                  <a:lnTo>
                    <a:pt x="707" y="580"/>
                  </a:lnTo>
                  <a:lnTo>
                    <a:pt x="720" y="579"/>
                  </a:lnTo>
                  <a:lnTo>
                    <a:pt x="731" y="579"/>
                  </a:lnTo>
                  <a:lnTo>
                    <a:pt x="744" y="578"/>
                  </a:lnTo>
                  <a:lnTo>
                    <a:pt x="756" y="575"/>
                  </a:lnTo>
                  <a:lnTo>
                    <a:pt x="768" y="574"/>
                  </a:lnTo>
                  <a:lnTo>
                    <a:pt x="780" y="572"/>
                  </a:lnTo>
                  <a:lnTo>
                    <a:pt x="792" y="570"/>
                  </a:lnTo>
                  <a:lnTo>
                    <a:pt x="804" y="566"/>
                  </a:lnTo>
                  <a:lnTo>
                    <a:pt x="817" y="563"/>
                  </a:lnTo>
                  <a:lnTo>
                    <a:pt x="828" y="560"/>
                  </a:lnTo>
                  <a:lnTo>
                    <a:pt x="840" y="556"/>
                  </a:lnTo>
                  <a:lnTo>
                    <a:pt x="852" y="552"/>
                  </a:lnTo>
                  <a:lnTo>
                    <a:pt x="864" y="548"/>
                  </a:lnTo>
                  <a:lnTo>
                    <a:pt x="874" y="543"/>
                  </a:lnTo>
                  <a:lnTo>
                    <a:pt x="886" y="538"/>
                  </a:lnTo>
                  <a:lnTo>
                    <a:pt x="891" y="544"/>
                  </a:lnTo>
                  <a:lnTo>
                    <a:pt x="898" y="548"/>
                  </a:lnTo>
                  <a:lnTo>
                    <a:pt x="905" y="551"/>
                  </a:lnTo>
                  <a:lnTo>
                    <a:pt x="914" y="553"/>
                  </a:lnTo>
                  <a:lnTo>
                    <a:pt x="923" y="557"/>
                  </a:lnTo>
                  <a:lnTo>
                    <a:pt x="929" y="560"/>
                  </a:lnTo>
                  <a:lnTo>
                    <a:pt x="936" y="565"/>
                  </a:lnTo>
                  <a:lnTo>
                    <a:pt x="942" y="572"/>
                  </a:lnTo>
                  <a:lnTo>
                    <a:pt x="940" y="586"/>
                  </a:lnTo>
                  <a:lnTo>
                    <a:pt x="936" y="598"/>
                  </a:lnTo>
                  <a:lnTo>
                    <a:pt x="932" y="610"/>
                  </a:lnTo>
                  <a:lnTo>
                    <a:pt x="927" y="621"/>
                  </a:lnTo>
                  <a:lnTo>
                    <a:pt x="920" y="633"/>
                  </a:lnTo>
                  <a:lnTo>
                    <a:pt x="913" y="643"/>
                  </a:lnTo>
                  <a:lnTo>
                    <a:pt x="906" y="654"/>
                  </a:lnTo>
                  <a:lnTo>
                    <a:pt x="898" y="663"/>
                  </a:lnTo>
                  <a:lnTo>
                    <a:pt x="876" y="659"/>
                  </a:lnTo>
                  <a:lnTo>
                    <a:pt x="855" y="657"/>
                  </a:lnTo>
                  <a:lnTo>
                    <a:pt x="832" y="654"/>
                  </a:lnTo>
                  <a:lnTo>
                    <a:pt x="810" y="651"/>
                  </a:lnTo>
                  <a:lnTo>
                    <a:pt x="788" y="649"/>
                  </a:lnTo>
                  <a:lnTo>
                    <a:pt x="766" y="647"/>
                  </a:lnTo>
                  <a:lnTo>
                    <a:pt x="743" y="646"/>
                  </a:lnTo>
                  <a:lnTo>
                    <a:pt x="721" y="644"/>
                  </a:lnTo>
                  <a:lnTo>
                    <a:pt x="699" y="643"/>
                  </a:lnTo>
                  <a:lnTo>
                    <a:pt x="677" y="643"/>
                  </a:lnTo>
                  <a:lnTo>
                    <a:pt x="654" y="644"/>
                  </a:lnTo>
                  <a:lnTo>
                    <a:pt x="632" y="646"/>
                  </a:lnTo>
                  <a:lnTo>
                    <a:pt x="610" y="648"/>
                  </a:lnTo>
                  <a:lnTo>
                    <a:pt x="589" y="651"/>
                  </a:lnTo>
                  <a:lnTo>
                    <a:pt x="567" y="656"/>
                  </a:lnTo>
                  <a:lnTo>
                    <a:pt x="545" y="661"/>
                  </a:lnTo>
                  <a:lnTo>
                    <a:pt x="525" y="665"/>
                  </a:lnTo>
                  <a:lnTo>
                    <a:pt x="506" y="670"/>
                  </a:lnTo>
                  <a:lnTo>
                    <a:pt x="486" y="674"/>
                  </a:lnTo>
                  <a:lnTo>
                    <a:pt x="468" y="680"/>
                  </a:lnTo>
                  <a:lnTo>
                    <a:pt x="448" y="686"/>
                  </a:lnTo>
                  <a:lnTo>
                    <a:pt x="428" y="693"/>
                  </a:lnTo>
                  <a:lnTo>
                    <a:pt x="410" y="700"/>
                  </a:lnTo>
                  <a:lnTo>
                    <a:pt x="392" y="707"/>
                  </a:lnTo>
                  <a:lnTo>
                    <a:pt x="372" y="715"/>
                  </a:lnTo>
                  <a:lnTo>
                    <a:pt x="354" y="722"/>
                  </a:lnTo>
                  <a:lnTo>
                    <a:pt x="335" y="730"/>
                  </a:lnTo>
                  <a:lnTo>
                    <a:pt x="317" y="738"/>
                  </a:lnTo>
                  <a:lnTo>
                    <a:pt x="298" y="747"/>
                  </a:lnTo>
                  <a:lnTo>
                    <a:pt x="280" y="755"/>
                  </a:lnTo>
                  <a:lnTo>
                    <a:pt x="263" y="764"/>
                  </a:lnTo>
                  <a:lnTo>
                    <a:pt x="244" y="774"/>
                  </a:lnTo>
                  <a:lnTo>
                    <a:pt x="227" y="782"/>
                  </a:lnTo>
                  <a:lnTo>
                    <a:pt x="208" y="791"/>
                  </a:lnTo>
                  <a:lnTo>
                    <a:pt x="189" y="799"/>
                  </a:lnTo>
                  <a:lnTo>
                    <a:pt x="169" y="809"/>
                  </a:lnTo>
                  <a:lnTo>
                    <a:pt x="150" y="820"/>
                  </a:lnTo>
                  <a:lnTo>
                    <a:pt x="131" y="831"/>
                  </a:lnTo>
                  <a:lnTo>
                    <a:pt x="115" y="844"/>
                  </a:lnTo>
                  <a:lnTo>
                    <a:pt x="101" y="859"/>
                  </a:lnTo>
                  <a:lnTo>
                    <a:pt x="85" y="877"/>
                  </a:lnTo>
                  <a:lnTo>
                    <a:pt x="68" y="896"/>
                  </a:lnTo>
                  <a:lnTo>
                    <a:pt x="51" y="913"/>
                  </a:lnTo>
                  <a:lnTo>
                    <a:pt x="33" y="933"/>
                  </a:lnTo>
                  <a:lnTo>
                    <a:pt x="18" y="952"/>
                  </a:lnTo>
                  <a:lnTo>
                    <a:pt x="7" y="974"/>
                  </a:lnTo>
                  <a:lnTo>
                    <a:pt x="1" y="999"/>
                  </a:lnTo>
                  <a:lnTo>
                    <a:pt x="0" y="1027"/>
                  </a:lnTo>
                  <a:lnTo>
                    <a:pt x="9" y="1054"/>
                  </a:lnTo>
                  <a:lnTo>
                    <a:pt x="22" y="1077"/>
                  </a:lnTo>
                  <a:lnTo>
                    <a:pt x="38" y="1097"/>
                  </a:lnTo>
                  <a:lnTo>
                    <a:pt x="59" y="1115"/>
                  </a:lnTo>
                  <a:lnTo>
                    <a:pt x="81" y="1130"/>
                  </a:lnTo>
                  <a:lnTo>
                    <a:pt x="105" y="1143"/>
                  </a:lnTo>
                  <a:lnTo>
                    <a:pt x="131" y="1155"/>
                  </a:lnTo>
                  <a:lnTo>
                    <a:pt x="158" y="1164"/>
                  </a:lnTo>
                  <a:lnTo>
                    <a:pt x="163" y="1165"/>
                  </a:lnTo>
                  <a:lnTo>
                    <a:pt x="168" y="1168"/>
                  </a:lnTo>
                  <a:lnTo>
                    <a:pt x="174" y="1170"/>
                  </a:lnTo>
                  <a:lnTo>
                    <a:pt x="178" y="1172"/>
                  </a:lnTo>
                  <a:lnTo>
                    <a:pt x="183" y="1175"/>
                  </a:lnTo>
                  <a:lnTo>
                    <a:pt x="188" y="1177"/>
                  </a:lnTo>
                  <a:lnTo>
                    <a:pt x="192" y="1179"/>
                  </a:lnTo>
                  <a:lnTo>
                    <a:pt x="197" y="1181"/>
                  </a:lnTo>
                  <a:lnTo>
                    <a:pt x="207" y="1188"/>
                  </a:lnTo>
                  <a:lnTo>
                    <a:pt x="218" y="1196"/>
                  </a:lnTo>
                  <a:lnTo>
                    <a:pt x="228" y="1204"/>
                  </a:lnTo>
                  <a:lnTo>
                    <a:pt x="238" y="1214"/>
                  </a:lnTo>
                  <a:lnTo>
                    <a:pt x="248" y="1223"/>
                  </a:lnTo>
                  <a:lnTo>
                    <a:pt x="258" y="1231"/>
                  </a:lnTo>
                  <a:lnTo>
                    <a:pt x="267" y="1239"/>
                  </a:lnTo>
                  <a:lnTo>
                    <a:pt x="278" y="1247"/>
                  </a:lnTo>
                  <a:lnTo>
                    <a:pt x="288" y="1255"/>
                  </a:lnTo>
                  <a:lnTo>
                    <a:pt x="299" y="1261"/>
                  </a:lnTo>
                  <a:lnTo>
                    <a:pt x="311" y="1267"/>
                  </a:lnTo>
                  <a:lnTo>
                    <a:pt x="324" y="1271"/>
                  </a:lnTo>
                  <a:lnTo>
                    <a:pt x="337" y="1275"/>
                  </a:lnTo>
                  <a:lnTo>
                    <a:pt x="351" y="1276"/>
                  </a:lnTo>
                  <a:lnTo>
                    <a:pt x="367" y="1276"/>
                  </a:lnTo>
                  <a:lnTo>
                    <a:pt x="383" y="1274"/>
                  </a:lnTo>
                  <a:lnTo>
                    <a:pt x="395" y="1269"/>
                  </a:lnTo>
                  <a:lnTo>
                    <a:pt x="405" y="1266"/>
                  </a:lnTo>
                  <a:lnTo>
                    <a:pt x="417" y="1261"/>
                  </a:lnTo>
                  <a:lnTo>
                    <a:pt x="430" y="1256"/>
                  </a:lnTo>
                  <a:lnTo>
                    <a:pt x="441" y="1253"/>
                  </a:lnTo>
                  <a:lnTo>
                    <a:pt x="453" y="1248"/>
                  </a:lnTo>
                  <a:lnTo>
                    <a:pt x="464" y="1244"/>
                  </a:lnTo>
                  <a:lnTo>
                    <a:pt x="477" y="1240"/>
                  </a:lnTo>
                  <a:lnTo>
                    <a:pt x="488" y="1236"/>
                  </a:lnTo>
                  <a:lnTo>
                    <a:pt x="501" y="1232"/>
                  </a:lnTo>
                  <a:lnTo>
                    <a:pt x="512" y="1228"/>
                  </a:lnTo>
                  <a:lnTo>
                    <a:pt x="525" y="1224"/>
                  </a:lnTo>
                  <a:lnTo>
                    <a:pt x="537" y="1221"/>
                  </a:lnTo>
                  <a:lnTo>
                    <a:pt x="549" y="1216"/>
                  </a:lnTo>
                  <a:lnTo>
                    <a:pt x="561" y="1213"/>
                  </a:lnTo>
                  <a:lnTo>
                    <a:pt x="572" y="1209"/>
                  </a:lnTo>
                  <a:lnTo>
                    <a:pt x="575" y="1211"/>
                  </a:lnTo>
                  <a:lnTo>
                    <a:pt x="567" y="1224"/>
                  </a:lnTo>
                  <a:lnTo>
                    <a:pt x="559" y="1236"/>
                  </a:lnTo>
                  <a:lnTo>
                    <a:pt x="552" y="1248"/>
                  </a:lnTo>
                  <a:lnTo>
                    <a:pt x="545" y="1261"/>
                  </a:lnTo>
                  <a:lnTo>
                    <a:pt x="538" y="1274"/>
                  </a:lnTo>
                  <a:lnTo>
                    <a:pt x="533" y="1286"/>
                  </a:lnTo>
                  <a:lnTo>
                    <a:pt x="529" y="1300"/>
                  </a:lnTo>
                  <a:lnTo>
                    <a:pt x="526" y="1314"/>
                  </a:lnTo>
                  <a:lnTo>
                    <a:pt x="525" y="1340"/>
                  </a:lnTo>
                  <a:lnTo>
                    <a:pt x="529" y="1365"/>
                  </a:lnTo>
                  <a:lnTo>
                    <a:pt x="536" y="1387"/>
                  </a:lnTo>
                  <a:lnTo>
                    <a:pt x="545" y="1407"/>
                  </a:lnTo>
                  <a:lnTo>
                    <a:pt x="557" y="1426"/>
                  </a:lnTo>
                  <a:lnTo>
                    <a:pt x="572" y="1442"/>
                  </a:lnTo>
                  <a:lnTo>
                    <a:pt x="589" y="1457"/>
                  </a:lnTo>
                  <a:lnTo>
                    <a:pt x="607" y="1471"/>
                  </a:lnTo>
                  <a:lnTo>
                    <a:pt x="620" y="1481"/>
                  </a:lnTo>
                  <a:lnTo>
                    <a:pt x="632" y="1490"/>
                  </a:lnTo>
                  <a:lnTo>
                    <a:pt x="646" y="1497"/>
                  </a:lnTo>
                  <a:lnTo>
                    <a:pt x="661" y="1504"/>
                  </a:lnTo>
                  <a:lnTo>
                    <a:pt x="676" y="1509"/>
                  </a:lnTo>
                  <a:lnTo>
                    <a:pt x="692" y="1512"/>
                  </a:lnTo>
                  <a:lnTo>
                    <a:pt x="708" y="1514"/>
                  </a:lnTo>
                  <a:lnTo>
                    <a:pt x="724" y="1516"/>
                  </a:lnTo>
                  <a:lnTo>
                    <a:pt x="741" y="1517"/>
                  </a:lnTo>
                  <a:lnTo>
                    <a:pt x="758" y="1517"/>
                  </a:lnTo>
                  <a:lnTo>
                    <a:pt x="775" y="1516"/>
                  </a:lnTo>
                  <a:lnTo>
                    <a:pt x="792" y="1516"/>
                  </a:lnTo>
                  <a:lnTo>
                    <a:pt x="809" y="1514"/>
                  </a:lnTo>
                  <a:lnTo>
                    <a:pt x="826" y="1512"/>
                  </a:lnTo>
                  <a:lnTo>
                    <a:pt x="843" y="1511"/>
                  </a:lnTo>
                  <a:lnTo>
                    <a:pt x="859" y="1510"/>
                  </a:lnTo>
                  <a:lnTo>
                    <a:pt x="876" y="1506"/>
                  </a:lnTo>
                  <a:lnTo>
                    <a:pt x="894" y="1503"/>
                  </a:lnTo>
                  <a:lnTo>
                    <a:pt x="911" y="1499"/>
                  </a:lnTo>
                  <a:lnTo>
                    <a:pt x="928" y="1496"/>
                  </a:lnTo>
                  <a:lnTo>
                    <a:pt x="947" y="1493"/>
                  </a:lnTo>
                  <a:lnTo>
                    <a:pt x="964" y="1488"/>
                  </a:lnTo>
                  <a:lnTo>
                    <a:pt x="982" y="1484"/>
                  </a:lnTo>
                  <a:lnTo>
                    <a:pt x="1000" y="1479"/>
                  </a:lnTo>
                  <a:lnTo>
                    <a:pt x="1017" y="1474"/>
                  </a:lnTo>
                  <a:lnTo>
                    <a:pt x="1033" y="1468"/>
                  </a:lnTo>
                  <a:lnTo>
                    <a:pt x="1050" y="1463"/>
                  </a:lnTo>
                  <a:lnTo>
                    <a:pt x="1067" y="1457"/>
                  </a:lnTo>
                  <a:lnTo>
                    <a:pt x="1081" y="1450"/>
                  </a:lnTo>
                  <a:lnTo>
                    <a:pt x="1096" y="1442"/>
                  </a:lnTo>
                  <a:lnTo>
                    <a:pt x="1110" y="1434"/>
                  </a:lnTo>
                  <a:lnTo>
                    <a:pt x="1124" y="1425"/>
                  </a:lnTo>
                  <a:lnTo>
                    <a:pt x="1137" y="1419"/>
                  </a:lnTo>
                  <a:lnTo>
                    <a:pt x="1148" y="1412"/>
                  </a:lnTo>
                  <a:lnTo>
                    <a:pt x="1159" y="1404"/>
                  </a:lnTo>
                  <a:lnTo>
                    <a:pt x="1170" y="1396"/>
                  </a:lnTo>
                  <a:lnTo>
                    <a:pt x="1181" y="1388"/>
                  </a:lnTo>
                  <a:lnTo>
                    <a:pt x="1192" y="1378"/>
                  </a:lnTo>
                  <a:lnTo>
                    <a:pt x="1204" y="1372"/>
                  </a:lnTo>
                  <a:lnTo>
                    <a:pt x="1215" y="1365"/>
                  </a:lnTo>
                  <a:lnTo>
                    <a:pt x="1225" y="1374"/>
                  </a:lnTo>
                  <a:lnTo>
                    <a:pt x="1232" y="1384"/>
                  </a:lnTo>
                  <a:lnTo>
                    <a:pt x="1237" y="1395"/>
                  </a:lnTo>
                  <a:lnTo>
                    <a:pt x="1242" y="1406"/>
                  </a:lnTo>
                  <a:lnTo>
                    <a:pt x="1246" y="1418"/>
                  </a:lnTo>
                  <a:lnTo>
                    <a:pt x="1252" y="1428"/>
                  </a:lnTo>
                  <a:lnTo>
                    <a:pt x="1261" y="1437"/>
                  </a:lnTo>
                  <a:lnTo>
                    <a:pt x="1273" y="1444"/>
                  </a:lnTo>
                  <a:lnTo>
                    <a:pt x="1269" y="1472"/>
                  </a:lnTo>
                  <a:lnTo>
                    <a:pt x="1260" y="1497"/>
                  </a:lnTo>
                  <a:lnTo>
                    <a:pt x="1249" y="1521"/>
                  </a:lnTo>
                  <a:lnTo>
                    <a:pt x="1236" y="1543"/>
                  </a:lnTo>
                  <a:lnTo>
                    <a:pt x="1223" y="1565"/>
                  </a:lnTo>
                  <a:lnTo>
                    <a:pt x="1213" y="1589"/>
                  </a:lnTo>
                  <a:lnTo>
                    <a:pt x="1207" y="1615"/>
                  </a:lnTo>
                  <a:lnTo>
                    <a:pt x="1207" y="1642"/>
                  </a:lnTo>
                  <a:lnTo>
                    <a:pt x="1217" y="1657"/>
                  </a:lnTo>
                  <a:lnTo>
                    <a:pt x="1229" y="1672"/>
                  </a:lnTo>
                  <a:lnTo>
                    <a:pt x="1242" y="1686"/>
                  </a:lnTo>
                  <a:lnTo>
                    <a:pt x="1257" y="1698"/>
                  </a:lnTo>
                  <a:lnTo>
                    <a:pt x="1272" y="1709"/>
                  </a:lnTo>
                  <a:lnTo>
                    <a:pt x="1288" y="1720"/>
                  </a:lnTo>
                  <a:lnTo>
                    <a:pt x="1305" y="1729"/>
                  </a:lnTo>
                  <a:lnTo>
                    <a:pt x="1322" y="1738"/>
                  </a:lnTo>
                  <a:lnTo>
                    <a:pt x="1334" y="1736"/>
                  </a:lnTo>
                  <a:lnTo>
                    <a:pt x="1330" y="1717"/>
                  </a:lnTo>
                  <a:lnTo>
                    <a:pt x="1325" y="1698"/>
                  </a:lnTo>
                  <a:lnTo>
                    <a:pt x="1321" y="1678"/>
                  </a:lnTo>
                  <a:lnTo>
                    <a:pt x="1320" y="1660"/>
                  </a:lnTo>
                  <a:lnTo>
                    <a:pt x="1328" y="1657"/>
                  </a:lnTo>
                  <a:lnTo>
                    <a:pt x="1335" y="1656"/>
                  </a:lnTo>
                  <a:lnTo>
                    <a:pt x="1342" y="1656"/>
                  </a:lnTo>
                  <a:lnTo>
                    <a:pt x="1349" y="1657"/>
                  </a:lnTo>
                  <a:lnTo>
                    <a:pt x="1354" y="1658"/>
                  </a:lnTo>
                  <a:lnTo>
                    <a:pt x="1361" y="1658"/>
                  </a:lnTo>
                  <a:lnTo>
                    <a:pt x="1368" y="1657"/>
                  </a:lnTo>
                  <a:lnTo>
                    <a:pt x="1376" y="1655"/>
                  </a:lnTo>
                  <a:lnTo>
                    <a:pt x="1371" y="1646"/>
                  </a:lnTo>
                  <a:lnTo>
                    <a:pt x="1363" y="1638"/>
                  </a:lnTo>
                  <a:lnTo>
                    <a:pt x="1352" y="1630"/>
                  </a:lnTo>
                  <a:lnTo>
                    <a:pt x="1343" y="1623"/>
                  </a:lnTo>
                  <a:lnTo>
                    <a:pt x="1334" y="1615"/>
                  </a:lnTo>
                  <a:lnTo>
                    <a:pt x="1326" y="1605"/>
                  </a:lnTo>
                  <a:lnTo>
                    <a:pt x="1321" y="1595"/>
                  </a:lnTo>
                  <a:lnTo>
                    <a:pt x="1320" y="1581"/>
                  </a:lnTo>
                  <a:lnTo>
                    <a:pt x="1325" y="1573"/>
                  </a:lnTo>
                  <a:lnTo>
                    <a:pt x="1329" y="1566"/>
                  </a:lnTo>
                  <a:lnTo>
                    <a:pt x="1334" y="1559"/>
                  </a:lnTo>
                  <a:lnTo>
                    <a:pt x="1338" y="1552"/>
                  </a:lnTo>
                  <a:lnTo>
                    <a:pt x="1342" y="1546"/>
                  </a:lnTo>
                  <a:lnTo>
                    <a:pt x="1346" y="1537"/>
                  </a:lnTo>
                  <a:lnTo>
                    <a:pt x="1351" y="1531"/>
                  </a:lnTo>
                  <a:lnTo>
                    <a:pt x="1356" y="1523"/>
                  </a:lnTo>
                  <a:lnTo>
                    <a:pt x="1359" y="1510"/>
                  </a:lnTo>
                  <a:lnTo>
                    <a:pt x="1363" y="1496"/>
                  </a:lnTo>
                  <a:lnTo>
                    <a:pt x="1366" y="1483"/>
                  </a:lnTo>
                  <a:lnTo>
                    <a:pt x="1366" y="1472"/>
                  </a:lnTo>
                  <a:lnTo>
                    <a:pt x="1366" y="1467"/>
                  </a:lnTo>
                  <a:lnTo>
                    <a:pt x="1365" y="1461"/>
                  </a:lnTo>
                  <a:lnTo>
                    <a:pt x="1363" y="1456"/>
                  </a:lnTo>
                  <a:lnTo>
                    <a:pt x="1360" y="1449"/>
                  </a:lnTo>
                  <a:lnTo>
                    <a:pt x="1360" y="1442"/>
                  </a:lnTo>
                  <a:lnTo>
                    <a:pt x="1364" y="1436"/>
                  </a:lnTo>
                  <a:lnTo>
                    <a:pt x="1367" y="1431"/>
                  </a:lnTo>
                  <a:lnTo>
                    <a:pt x="1368" y="1428"/>
                  </a:lnTo>
                  <a:lnTo>
                    <a:pt x="1368" y="1403"/>
                  </a:lnTo>
                  <a:lnTo>
                    <a:pt x="1361" y="1381"/>
                  </a:lnTo>
                  <a:lnTo>
                    <a:pt x="1350" y="1362"/>
                  </a:lnTo>
                  <a:lnTo>
                    <a:pt x="1335" y="1345"/>
                  </a:lnTo>
                  <a:lnTo>
                    <a:pt x="1319" y="1328"/>
                  </a:lnTo>
                  <a:lnTo>
                    <a:pt x="1304" y="1310"/>
                  </a:lnTo>
                  <a:lnTo>
                    <a:pt x="1292" y="1291"/>
                  </a:lnTo>
                  <a:lnTo>
                    <a:pt x="1287" y="1269"/>
                  </a:lnTo>
                  <a:lnTo>
                    <a:pt x="1288" y="1269"/>
                  </a:lnTo>
                  <a:lnTo>
                    <a:pt x="1283" y="1248"/>
                  </a:lnTo>
                  <a:lnTo>
                    <a:pt x="1284" y="1226"/>
                  </a:lnTo>
                  <a:lnTo>
                    <a:pt x="1288" y="1204"/>
                  </a:lnTo>
                  <a:lnTo>
                    <a:pt x="1288" y="1183"/>
                  </a:lnTo>
                  <a:lnTo>
                    <a:pt x="1291" y="1179"/>
                  </a:lnTo>
                  <a:lnTo>
                    <a:pt x="1292" y="1175"/>
                  </a:lnTo>
                  <a:lnTo>
                    <a:pt x="1295" y="1172"/>
                  </a:lnTo>
                  <a:lnTo>
                    <a:pt x="1299" y="1175"/>
                  </a:lnTo>
                  <a:lnTo>
                    <a:pt x="1299" y="1188"/>
                  </a:lnTo>
                  <a:lnTo>
                    <a:pt x="1301" y="1201"/>
                  </a:lnTo>
                  <a:lnTo>
                    <a:pt x="1306" y="1213"/>
                  </a:lnTo>
                  <a:lnTo>
                    <a:pt x="1312" y="1224"/>
                  </a:lnTo>
                  <a:lnTo>
                    <a:pt x="1319" y="1234"/>
                  </a:lnTo>
                  <a:lnTo>
                    <a:pt x="1327" y="1244"/>
                  </a:lnTo>
                  <a:lnTo>
                    <a:pt x="1335" y="1253"/>
                  </a:lnTo>
                  <a:lnTo>
                    <a:pt x="1343" y="1262"/>
                  </a:lnTo>
                  <a:lnTo>
                    <a:pt x="1359" y="1269"/>
                  </a:lnTo>
                  <a:lnTo>
                    <a:pt x="1373" y="1278"/>
                  </a:lnTo>
                  <a:lnTo>
                    <a:pt x="1384" y="1290"/>
                  </a:lnTo>
                  <a:lnTo>
                    <a:pt x="1395" y="1302"/>
                  </a:lnTo>
                  <a:lnTo>
                    <a:pt x="1405" y="1315"/>
                  </a:lnTo>
                  <a:lnTo>
                    <a:pt x="1416" y="1328"/>
                  </a:lnTo>
                  <a:lnTo>
                    <a:pt x="1428" y="1339"/>
                  </a:lnTo>
                  <a:lnTo>
                    <a:pt x="1442" y="1350"/>
                  </a:lnTo>
                  <a:lnTo>
                    <a:pt x="1454" y="1357"/>
                  </a:lnTo>
                  <a:lnTo>
                    <a:pt x="1466" y="1362"/>
                  </a:lnTo>
                  <a:lnTo>
                    <a:pt x="1480" y="1366"/>
                  </a:lnTo>
                  <a:lnTo>
                    <a:pt x="1495" y="1367"/>
                  </a:lnTo>
                  <a:lnTo>
                    <a:pt x="1509" y="1367"/>
                  </a:lnTo>
                  <a:lnTo>
                    <a:pt x="1523" y="1366"/>
                  </a:lnTo>
                  <a:lnTo>
                    <a:pt x="1536" y="1362"/>
                  </a:lnTo>
                  <a:lnTo>
                    <a:pt x="1550" y="1359"/>
                  </a:lnTo>
                  <a:lnTo>
                    <a:pt x="1558" y="1354"/>
                  </a:lnTo>
                  <a:lnTo>
                    <a:pt x="1565" y="1349"/>
                  </a:lnTo>
                  <a:lnTo>
                    <a:pt x="1571" y="1342"/>
                  </a:lnTo>
                  <a:lnTo>
                    <a:pt x="1577" y="1335"/>
                  </a:lnTo>
                  <a:lnTo>
                    <a:pt x="1581" y="1328"/>
                  </a:lnTo>
                  <a:lnTo>
                    <a:pt x="1585" y="1320"/>
                  </a:lnTo>
                  <a:lnTo>
                    <a:pt x="1588" y="1310"/>
                  </a:lnTo>
                  <a:lnTo>
                    <a:pt x="1591" y="1300"/>
                  </a:lnTo>
                  <a:lnTo>
                    <a:pt x="1587" y="1279"/>
                  </a:lnTo>
                  <a:lnTo>
                    <a:pt x="1584" y="1260"/>
                  </a:lnTo>
                  <a:lnTo>
                    <a:pt x="1577" y="1243"/>
                  </a:lnTo>
                  <a:lnTo>
                    <a:pt x="1565" y="1225"/>
                  </a:lnTo>
                  <a:lnTo>
                    <a:pt x="1577" y="1203"/>
                  </a:lnTo>
                  <a:lnTo>
                    <a:pt x="1578" y="1196"/>
                  </a:lnTo>
                  <a:lnTo>
                    <a:pt x="1579" y="1187"/>
                  </a:lnTo>
                  <a:lnTo>
                    <a:pt x="1579" y="1180"/>
                  </a:lnTo>
                  <a:lnTo>
                    <a:pt x="1578" y="1175"/>
                  </a:lnTo>
                  <a:lnTo>
                    <a:pt x="1579" y="1160"/>
                  </a:lnTo>
                  <a:lnTo>
                    <a:pt x="1576" y="1146"/>
                  </a:lnTo>
                  <a:lnTo>
                    <a:pt x="1569" y="1132"/>
                  </a:lnTo>
                  <a:lnTo>
                    <a:pt x="1563" y="1120"/>
                  </a:lnTo>
                  <a:lnTo>
                    <a:pt x="1558" y="1115"/>
                  </a:lnTo>
                  <a:lnTo>
                    <a:pt x="1557" y="1109"/>
                  </a:lnTo>
                  <a:lnTo>
                    <a:pt x="1555" y="1102"/>
                  </a:lnTo>
                  <a:lnTo>
                    <a:pt x="1550" y="1096"/>
                  </a:lnTo>
                  <a:lnTo>
                    <a:pt x="1543" y="1089"/>
                  </a:lnTo>
                  <a:lnTo>
                    <a:pt x="1541" y="1081"/>
                  </a:lnTo>
                  <a:lnTo>
                    <a:pt x="1543" y="1073"/>
                  </a:lnTo>
                  <a:lnTo>
                    <a:pt x="1549" y="1064"/>
                  </a:lnTo>
                  <a:lnTo>
                    <a:pt x="1556" y="1065"/>
                  </a:lnTo>
                  <a:lnTo>
                    <a:pt x="1563" y="1067"/>
                  </a:lnTo>
                  <a:lnTo>
                    <a:pt x="1570" y="1070"/>
                  </a:lnTo>
                  <a:lnTo>
                    <a:pt x="1578" y="1073"/>
                  </a:lnTo>
                  <a:lnTo>
                    <a:pt x="1585" y="1077"/>
                  </a:lnTo>
                  <a:lnTo>
                    <a:pt x="1592" y="1080"/>
                  </a:lnTo>
                  <a:lnTo>
                    <a:pt x="1599" y="1085"/>
                  </a:lnTo>
                  <a:lnTo>
                    <a:pt x="1606" y="1088"/>
                  </a:lnTo>
                  <a:lnTo>
                    <a:pt x="1614" y="1105"/>
                  </a:lnTo>
                  <a:lnTo>
                    <a:pt x="1617" y="1122"/>
                  </a:lnTo>
                  <a:lnTo>
                    <a:pt x="1619" y="1140"/>
                  </a:lnTo>
                  <a:lnTo>
                    <a:pt x="1622" y="1160"/>
                  </a:lnTo>
                  <a:lnTo>
                    <a:pt x="1624" y="1162"/>
                  </a:lnTo>
                  <a:lnTo>
                    <a:pt x="1622" y="1160"/>
                  </a:lnTo>
                  <a:lnTo>
                    <a:pt x="1619" y="1158"/>
                  </a:lnTo>
                  <a:lnTo>
                    <a:pt x="1622" y="1160"/>
                  </a:lnTo>
                  <a:lnTo>
                    <a:pt x="1619" y="1176"/>
                  </a:lnTo>
                  <a:lnTo>
                    <a:pt x="1619" y="1195"/>
                  </a:lnTo>
                  <a:lnTo>
                    <a:pt x="1619" y="1214"/>
                  </a:lnTo>
                  <a:lnTo>
                    <a:pt x="1619" y="1231"/>
                  </a:lnTo>
                  <a:lnTo>
                    <a:pt x="1623" y="1243"/>
                  </a:lnTo>
                  <a:lnTo>
                    <a:pt x="1629" y="1252"/>
                  </a:lnTo>
                  <a:lnTo>
                    <a:pt x="1634" y="1260"/>
                  </a:lnTo>
                  <a:lnTo>
                    <a:pt x="1640" y="1267"/>
                  </a:lnTo>
                  <a:lnTo>
                    <a:pt x="1647" y="1272"/>
                  </a:lnTo>
                  <a:lnTo>
                    <a:pt x="1655" y="1279"/>
                  </a:lnTo>
                  <a:lnTo>
                    <a:pt x="1663" y="1286"/>
                  </a:lnTo>
                  <a:lnTo>
                    <a:pt x="1672" y="1293"/>
                  </a:lnTo>
                  <a:lnTo>
                    <a:pt x="1685" y="1307"/>
                  </a:lnTo>
                  <a:lnTo>
                    <a:pt x="1700" y="1320"/>
                  </a:lnTo>
                  <a:lnTo>
                    <a:pt x="1717" y="1329"/>
                  </a:lnTo>
                  <a:lnTo>
                    <a:pt x="1735" y="1337"/>
                  </a:lnTo>
                  <a:lnTo>
                    <a:pt x="1753" y="1345"/>
                  </a:lnTo>
                  <a:lnTo>
                    <a:pt x="1771" y="1353"/>
                  </a:lnTo>
                  <a:lnTo>
                    <a:pt x="1789" y="1362"/>
                  </a:lnTo>
                  <a:lnTo>
                    <a:pt x="1805" y="1374"/>
                  </a:lnTo>
                  <a:lnTo>
                    <a:pt x="1819" y="1398"/>
                  </a:lnTo>
                  <a:lnTo>
                    <a:pt x="1823" y="1425"/>
                  </a:lnTo>
                  <a:lnTo>
                    <a:pt x="1826" y="1452"/>
                  </a:lnTo>
                  <a:lnTo>
                    <a:pt x="1838" y="1479"/>
                  </a:lnTo>
                  <a:lnTo>
                    <a:pt x="1846" y="1475"/>
                  </a:lnTo>
                  <a:lnTo>
                    <a:pt x="1854" y="1470"/>
                  </a:lnTo>
                  <a:lnTo>
                    <a:pt x="1861" y="1464"/>
                  </a:lnTo>
                  <a:lnTo>
                    <a:pt x="1867" y="1457"/>
                  </a:lnTo>
                  <a:lnTo>
                    <a:pt x="1873" y="1450"/>
                  </a:lnTo>
                  <a:lnTo>
                    <a:pt x="1879" y="1442"/>
                  </a:lnTo>
                  <a:lnTo>
                    <a:pt x="1885" y="1435"/>
                  </a:lnTo>
                  <a:lnTo>
                    <a:pt x="1891" y="1428"/>
                  </a:lnTo>
                  <a:lnTo>
                    <a:pt x="1895" y="1428"/>
                  </a:lnTo>
                  <a:lnTo>
                    <a:pt x="1902" y="1443"/>
                  </a:lnTo>
                  <a:lnTo>
                    <a:pt x="1906" y="1456"/>
                  </a:lnTo>
                  <a:lnTo>
                    <a:pt x="1912" y="1468"/>
                  </a:lnTo>
                  <a:lnTo>
                    <a:pt x="1919" y="1480"/>
                  </a:lnTo>
                  <a:lnTo>
                    <a:pt x="1925" y="1482"/>
                  </a:lnTo>
                  <a:lnTo>
                    <a:pt x="1930" y="1484"/>
                  </a:lnTo>
                  <a:lnTo>
                    <a:pt x="1936" y="1486"/>
                  </a:lnTo>
                  <a:lnTo>
                    <a:pt x="1941" y="1482"/>
                  </a:lnTo>
                  <a:lnTo>
                    <a:pt x="1945" y="1464"/>
                  </a:lnTo>
                  <a:lnTo>
                    <a:pt x="1949" y="1443"/>
                  </a:lnTo>
                  <a:lnTo>
                    <a:pt x="1951" y="1421"/>
                  </a:lnTo>
                  <a:lnTo>
                    <a:pt x="1950" y="1398"/>
                  </a:lnTo>
                  <a:lnTo>
                    <a:pt x="1945" y="1378"/>
                  </a:lnTo>
                  <a:lnTo>
                    <a:pt x="1936" y="1362"/>
                  </a:lnTo>
                  <a:lnTo>
                    <a:pt x="1925" y="1347"/>
                  </a:lnTo>
                  <a:lnTo>
                    <a:pt x="1910" y="1335"/>
                  </a:lnTo>
                  <a:lnTo>
                    <a:pt x="1894" y="1324"/>
                  </a:lnTo>
                  <a:lnTo>
                    <a:pt x="1875" y="1315"/>
                  </a:lnTo>
                  <a:lnTo>
                    <a:pt x="1858" y="1307"/>
                  </a:lnTo>
                  <a:lnTo>
                    <a:pt x="1841" y="1300"/>
                  </a:lnTo>
                  <a:lnTo>
                    <a:pt x="1826" y="1293"/>
                  </a:lnTo>
                  <a:lnTo>
                    <a:pt x="1808" y="1289"/>
                  </a:lnTo>
                  <a:lnTo>
                    <a:pt x="1790" y="1285"/>
                  </a:lnTo>
                  <a:lnTo>
                    <a:pt x="1773" y="1282"/>
                  </a:lnTo>
                  <a:lnTo>
                    <a:pt x="1758" y="1276"/>
                  </a:lnTo>
                  <a:lnTo>
                    <a:pt x="1745" y="1268"/>
                  </a:lnTo>
                  <a:lnTo>
                    <a:pt x="1737" y="1255"/>
                  </a:lnTo>
                  <a:lnTo>
                    <a:pt x="1735" y="1237"/>
                  </a:lnTo>
                  <a:lnTo>
                    <a:pt x="1737" y="1237"/>
                  </a:lnTo>
                  <a:lnTo>
                    <a:pt x="1737" y="1209"/>
                  </a:lnTo>
                  <a:lnTo>
                    <a:pt x="1725" y="1187"/>
                  </a:lnTo>
                  <a:lnTo>
                    <a:pt x="1722" y="1165"/>
                  </a:lnTo>
                  <a:lnTo>
                    <a:pt x="1725" y="1142"/>
                  </a:lnTo>
                  <a:lnTo>
                    <a:pt x="1733" y="1117"/>
                  </a:lnTo>
                  <a:lnTo>
                    <a:pt x="1750" y="1118"/>
                  </a:lnTo>
                  <a:lnTo>
                    <a:pt x="1767" y="1118"/>
                  </a:lnTo>
                  <a:lnTo>
                    <a:pt x="1784" y="1117"/>
                  </a:lnTo>
                  <a:lnTo>
                    <a:pt x="1801" y="1116"/>
                  </a:lnTo>
                  <a:lnTo>
                    <a:pt x="1819" y="1115"/>
                  </a:lnTo>
                  <a:lnTo>
                    <a:pt x="1836" y="1112"/>
                  </a:lnTo>
                  <a:lnTo>
                    <a:pt x="1852" y="1109"/>
                  </a:lnTo>
                  <a:lnTo>
                    <a:pt x="1868" y="1105"/>
                  </a:lnTo>
                  <a:lnTo>
                    <a:pt x="1877" y="1105"/>
                  </a:lnTo>
                  <a:lnTo>
                    <a:pt x="1888" y="1103"/>
                  </a:lnTo>
                  <a:lnTo>
                    <a:pt x="1897" y="1101"/>
                  </a:lnTo>
                  <a:lnTo>
                    <a:pt x="1906" y="1097"/>
                  </a:lnTo>
                  <a:lnTo>
                    <a:pt x="1915" y="1093"/>
                  </a:lnTo>
                  <a:lnTo>
                    <a:pt x="1925" y="1089"/>
                  </a:lnTo>
                  <a:lnTo>
                    <a:pt x="1934" y="1086"/>
                  </a:lnTo>
                  <a:lnTo>
                    <a:pt x="1943" y="1083"/>
                  </a:lnTo>
                  <a:lnTo>
                    <a:pt x="1958" y="1073"/>
                  </a:lnTo>
                  <a:lnTo>
                    <a:pt x="1973" y="1064"/>
                  </a:lnTo>
                  <a:lnTo>
                    <a:pt x="1988" y="1054"/>
                  </a:lnTo>
                  <a:lnTo>
                    <a:pt x="2003" y="1043"/>
                  </a:lnTo>
                  <a:lnTo>
                    <a:pt x="2017" y="1032"/>
                  </a:lnTo>
                  <a:lnTo>
                    <a:pt x="2032" y="1021"/>
                  </a:lnTo>
                  <a:lnTo>
                    <a:pt x="2046" y="1010"/>
                  </a:lnTo>
                  <a:lnTo>
                    <a:pt x="2058" y="998"/>
                  </a:lnTo>
                  <a:lnTo>
                    <a:pt x="2072" y="987"/>
                  </a:lnTo>
                  <a:lnTo>
                    <a:pt x="2085" y="974"/>
                  </a:lnTo>
                  <a:lnTo>
                    <a:pt x="2096" y="962"/>
                  </a:lnTo>
                  <a:lnTo>
                    <a:pt x="2109" y="949"/>
                  </a:lnTo>
                  <a:lnTo>
                    <a:pt x="2120" y="936"/>
                  </a:lnTo>
                  <a:lnTo>
                    <a:pt x="2131" y="922"/>
                  </a:lnTo>
                  <a:lnTo>
                    <a:pt x="2141" y="908"/>
                  </a:lnTo>
                  <a:lnTo>
                    <a:pt x="2152" y="893"/>
                  </a:lnTo>
                  <a:lnTo>
                    <a:pt x="2168" y="874"/>
                  </a:lnTo>
                  <a:lnTo>
                    <a:pt x="2183" y="853"/>
                  </a:lnTo>
                  <a:lnTo>
                    <a:pt x="2195" y="831"/>
                  </a:lnTo>
                  <a:lnTo>
                    <a:pt x="2206" y="808"/>
                  </a:lnTo>
                  <a:lnTo>
                    <a:pt x="2215" y="785"/>
                  </a:lnTo>
                  <a:lnTo>
                    <a:pt x="2222" y="761"/>
                  </a:lnTo>
                  <a:lnTo>
                    <a:pt x="2228" y="737"/>
                  </a:lnTo>
                  <a:lnTo>
                    <a:pt x="2232" y="711"/>
                  </a:lnTo>
                  <a:lnTo>
                    <a:pt x="2232" y="696"/>
                  </a:lnTo>
                  <a:lnTo>
                    <a:pt x="2231" y="684"/>
                  </a:lnTo>
                  <a:lnTo>
                    <a:pt x="2229" y="672"/>
                  </a:lnTo>
                  <a:lnTo>
                    <a:pt x="2225" y="659"/>
                  </a:lnTo>
                  <a:lnTo>
                    <a:pt x="2214" y="642"/>
                  </a:lnTo>
                  <a:lnTo>
                    <a:pt x="2201" y="624"/>
                  </a:lnTo>
                  <a:lnTo>
                    <a:pt x="2187" y="608"/>
                  </a:lnTo>
                  <a:lnTo>
                    <a:pt x="2171" y="591"/>
                  </a:lnTo>
                  <a:lnTo>
                    <a:pt x="2154" y="578"/>
                  </a:lnTo>
                  <a:lnTo>
                    <a:pt x="2135" y="565"/>
                  </a:lnTo>
                  <a:lnTo>
                    <a:pt x="2116" y="556"/>
                  </a:lnTo>
                  <a:lnTo>
                    <a:pt x="2095" y="549"/>
                  </a:lnTo>
                  <a:lnTo>
                    <a:pt x="2101" y="544"/>
                  </a:lnTo>
                  <a:lnTo>
                    <a:pt x="2105" y="541"/>
                  </a:lnTo>
                  <a:lnTo>
                    <a:pt x="2111" y="536"/>
                  </a:lnTo>
                  <a:lnTo>
                    <a:pt x="2117" y="532"/>
                  </a:lnTo>
                  <a:lnTo>
                    <a:pt x="2123" y="528"/>
                  </a:lnTo>
                  <a:lnTo>
                    <a:pt x="2129" y="523"/>
                  </a:lnTo>
                  <a:lnTo>
                    <a:pt x="2134" y="520"/>
                  </a:lnTo>
                  <a:lnTo>
                    <a:pt x="2141" y="515"/>
                  </a:lnTo>
                  <a:lnTo>
                    <a:pt x="2153" y="503"/>
                  </a:lnTo>
                  <a:lnTo>
                    <a:pt x="2165" y="490"/>
                  </a:lnTo>
                  <a:lnTo>
                    <a:pt x="2177" y="479"/>
                  </a:lnTo>
                  <a:lnTo>
                    <a:pt x="2187" y="468"/>
                  </a:lnTo>
                  <a:lnTo>
                    <a:pt x="2198" y="455"/>
                  </a:lnTo>
                  <a:lnTo>
                    <a:pt x="2208" y="443"/>
                  </a:lnTo>
                  <a:lnTo>
                    <a:pt x="2216" y="428"/>
                  </a:lnTo>
                  <a:lnTo>
                    <a:pt x="2223" y="411"/>
                  </a:lnTo>
                  <a:lnTo>
                    <a:pt x="2228" y="393"/>
                  </a:lnTo>
                  <a:lnTo>
                    <a:pt x="2232" y="375"/>
                  </a:lnTo>
                  <a:lnTo>
                    <a:pt x="2234" y="356"/>
                  </a:lnTo>
                  <a:lnTo>
                    <a:pt x="2234" y="340"/>
                  </a:lnTo>
                  <a:lnTo>
                    <a:pt x="2239" y="324"/>
                  </a:lnTo>
                  <a:lnTo>
                    <a:pt x="2244" y="307"/>
                  </a:lnTo>
                  <a:lnTo>
                    <a:pt x="2248" y="290"/>
                  </a:lnTo>
                  <a:lnTo>
                    <a:pt x="2253" y="272"/>
                  </a:lnTo>
                  <a:lnTo>
                    <a:pt x="2259" y="256"/>
                  </a:lnTo>
                  <a:lnTo>
                    <a:pt x="2266" y="239"/>
                  </a:lnTo>
                  <a:lnTo>
                    <a:pt x="2274" y="223"/>
                  </a:lnTo>
                  <a:lnTo>
                    <a:pt x="2282" y="207"/>
                  </a:lnTo>
                  <a:lnTo>
                    <a:pt x="2284" y="197"/>
                  </a:lnTo>
                  <a:lnTo>
                    <a:pt x="2285" y="188"/>
                  </a:lnTo>
                  <a:lnTo>
                    <a:pt x="2287" y="180"/>
                  </a:lnTo>
                  <a:lnTo>
                    <a:pt x="2293" y="173"/>
                  </a:lnTo>
                  <a:lnTo>
                    <a:pt x="2294" y="150"/>
                  </a:lnTo>
                  <a:lnTo>
                    <a:pt x="2294" y="125"/>
                  </a:lnTo>
                  <a:lnTo>
                    <a:pt x="2292" y="101"/>
                  </a:lnTo>
                  <a:lnTo>
                    <a:pt x="2285" y="79"/>
                  </a:lnTo>
                  <a:lnTo>
                    <a:pt x="2274" y="64"/>
                  </a:lnTo>
                  <a:lnTo>
                    <a:pt x="2262" y="50"/>
                  </a:lnTo>
                  <a:lnTo>
                    <a:pt x="2251" y="38"/>
                  </a:lnTo>
                  <a:lnTo>
                    <a:pt x="2239" y="28"/>
                  </a:lnTo>
                  <a:lnTo>
                    <a:pt x="2225" y="20"/>
                  </a:lnTo>
                  <a:lnTo>
                    <a:pt x="2210" y="12"/>
                  </a:lnTo>
                  <a:lnTo>
                    <a:pt x="2194" y="6"/>
                  </a:lnTo>
                  <a:lnTo>
                    <a:pt x="2175" y="0"/>
                  </a:lnTo>
                  <a:lnTo>
                    <a:pt x="2153" y="0"/>
                  </a:lnTo>
                  <a:lnTo>
                    <a:pt x="2132" y="1"/>
                  </a:lnTo>
                  <a:lnTo>
                    <a:pt x="2111" y="4"/>
                  </a:lnTo>
                  <a:lnTo>
                    <a:pt x="2091" y="6"/>
                  </a:lnTo>
                  <a:lnTo>
                    <a:pt x="2070" y="10"/>
                  </a:lnTo>
                  <a:lnTo>
                    <a:pt x="2050" y="14"/>
                  </a:lnTo>
                  <a:lnTo>
                    <a:pt x="2031" y="19"/>
                  </a:lnTo>
                  <a:lnTo>
                    <a:pt x="2012" y="23"/>
                  </a:lnTo>
                  <a:lnTo>
                    <a:pt x="1993" y="29"/>
                  </a:lnTo>
                  <a:lnTo>
                    <a:pt x="1973" y="35"/>
                  </a:lnTo>
                  <a:lnTo>
                    <a:pt x="1953" y="41"/>
                  </a:lnTo>
                  <a:lnTo>
                    <a:pt x="1935" y="46"/>
                  </a:lnTo>
                  <a:lnTo>
                    <a:pt x="1915" y="52"/>
                  </a:lnTo>
                  <a:lnTo>
                    <a:pt x="1896" y="58"/>
                  </a:lnTo>
                  <a:lnTo>
                    <a:pt x="1875" y="64"/>
                  </a:lnTo>
                  <a:lnTo>
                    <a:pt x="1856" y="68"/>
                  </a:lnTo>
                  <a:lnTo>
                    <a:pt x="1822" y="82"/>
                  </a:lnTo>
                  <a:lnTo>
                    <a:pt x="1791" y="96"/>
                  </a:lnTo>
                  <a:lnTo>
                    <a:pt x="1761" y="113"/>
                  </a:lnTo>
                  <a:lnTo>
                    <a:pt x="1732" y="131"/>
                  </a:lnTo>
                  <a:lnTo>
                    <a:pt x="1705" y="149"/>
                  </a:lnTo>
                  <a:lnTo>
                    <a:pt x="1678" y="169"/>
                  </a:lnTo>
                  <a:lnTo>
                    <a:pt x="1653" y="189"/>
                  </a:lnTo>
                  <a:lnTo>
                    <a:pt x="1629" y="211"/>
                  </a:lnTo>
                  <a:lnTo>
                    <a:pt x="1604" y="233"/>
                  </a:lnTo>
                  <a:lnTo>
                    <a:pt x="1581" y="256"/>
                  </a:lnTo>
                  <a:lnTo>
                    <a:pt x="1558" y="279"/>
                  </a:lnTo>
                  <a:lnTo>
                    <a:pt x="1536" y="303"/>
                  </a:lnTo>
                  <a:lnTo>
                    <a:pt x="1515" y="328"/>
                  </a:lnTo>
                  <a:lnTo>
                    <a:pt x="1492" y="352"/>
                  </a:lnTo>
                  <a:lnTo>
                    <a:pt x="1470" y="376"/>
                  </a:lnTo>
                  <a:lnTo>
                    <a:pt x="1447" y="400"/>
                  </a:lnTo>
                  <a:lnTo>
                    <a:pt x="1442" y="406"/>
                  </a:lnTo>
                  <a:lnTo>
                    <a:pt x="1437" y="412"/>
                  </a:lnTo>
                  <a:lnTo>
                    <a:pt x="1434" y="419"/>
                  </a:lnTo>
                  <a:lnTo>
                    <a:pt x="1431" y="424"/>
                  </a:lnTo>
                  <a:lnTo>
                    <a:pt x="1426" y="429"/>
                  </a:lnTo>
                  <a:lnTo>
                    <a:pt x="1421" y="435"/>
                  </a:lnTo>
                  <a:lnTo>
                    <a:pt x="1416" y="438"/>
                  </a:lnTo>
                  <a:lnTo>
                    <a:pt x="1410" y="442"/>
                  </a:lnTo>
                  <a:lnTo>
                    <a:pt x="1402" y="437"/>
                  </a:lnTo>
                  <a:lnTo>
                    <a:pt x="1394" y="432"/>
                  </a:lnTo>
                  <a:lnTo>
                    <a:pt x="1387" y="429"/>
                  </a:lnTo>
                  <a:lnTo>
                    <a:pt x="1380" y="424"/>
                  </a:lnTo>
                  <a:lnTo>
                    <a:pt x="1373" y="421"/>
                  </a:lnTo>
                  <a:lnTo>
                    <a:pt x="1366" y="416"/>
                  </a:lnTo>
                  <a:lnTo>
                    <a:pt x="1358" y="413"/>
                  </a:lnTo>
                  <a:lnTo>
                    <a:pt x="1349" y="411"/>
                  </a:lnTo>
                  <a:lnTo>
                    <a:pt x="1351" y="406"/>
                  </a:lnTo>
                  <a:lnTo>
                    <a:pt x="1354" y="402"/>
                  </a:lnTo>
                  <a:lnTo>
                    <a:pt x="1356" y="399"/>
                  </a:lnTo>
                  <a:lnTo>
                    <a:pt x="1356" y="396"/>
                  </a:lnTo>
                  <a:lnTo>
                    <a:pt x="1357" y="371"/>
                  </a:lnTo>
                  <a:lnTo>
                    <a:pt x="1354" y="349"/>
                  </a:lnTo>
                  <a:lnTo>
                    <a:pt x="1353" y="329"/>
                  </a:lnTo>
                  <a:lnTo>
                    <a:pt x="1356" y="308"/>
                  </a:lnTo>
                  <a:lnTo>
                    <a:pt x="1366" y="301"/>
                  </a:lnTo>
                  <a:lnTo>
                    <a:pt x="1376" y="293"/>
                  </a:lnTo>
                  <a:lnTo>
                    <a:pt x="1388" y="285"/>
                  </a:lnTo>
                  <a:lnTo>
                    <a:pt x="1399" y="277"/>
                  </a:lnTo>
                  <a:lnTo>
                    <a:pt x="1410" y="269"/>
                  </a:lnTo>
                  <a:lnTo>
                    <a:pt x="1421" y="262"/>
                  </a:lnTo>
                  <a:lnTo>
                    <a:pt x="1433" y="255"/>
                  </a:lnTo>
                  <a:lnTo>
                    <a:pt x="1443" y="248"/>
                  </a:lnTo>
                  <a:lnTo>
                    <a:pt x="1452" y="240"/>
                  </a:lnTo>
                  <a:lnTo>
                    <a:pt x="1462" y="231"/>
                  </a:lnTo>
                  <a:lnTo>
                    <a:pt x="1469" y="220"/>
                  </a:lnTo>
                  <a:lnTo>
                    <a:pt x="1475" y="209"/>
                  </a:lnTo>
                  <a:lnTo>
                    <a:pt x="1482" y="197"/>
                  </a:lnTo>
                  <a:lnTo>
                    <a:pt x="1488" y="187"/>
                  </a:lnTo>
                  <a:lnTo>
                    <a:pt x="1493" y="177"/>
                  </a:lnTo>
                  <a:lnTo>
                    <a:pt x="1497" y="167"/>
                  </a:lnTo>
                  <a:lnTo>
                    <a:pt x="1496" y="150"/>
                  </a:lnTo>
                  <a:lnTo>
                    <a:pt x="1500" y="134"/>
                  </a:lnTo>
                  <a:lnTo>
                    <a:pt x="1497" y="120"/>
                  </a:lnTo>
                  <a:lnTo>
                    <a:pt x="1483" y="109"/>
                  </a:lnTo>
                  <a:lnTo>
                    <a:pt x="1472" y="105"/>
                  </a:lnTo>
                  <a:lnTo>
                    <a:pt x="1464" y="106"/>
                  </a:lnTo>
                  <a:lnTo>
                    <a:pt x="1458" y="111"/>
                  </a:lnTo>
                  <a:lnTo>
                    <a:pt x="1454" y="118"/>
                  </a:lnTo>
                  <a:lnTo>
                    <a:pt x="1450" y="126"/>
                  </a:lnTo>
                  <a:lnTo>
                    <a:pt x="1447" y="134"/>
                  </a:lnTo>
                  <a:lnTo>
                    <a:pt x="1442" y="141"/>
                  </a:lnTo>
                  <a:lnTo>
                    <a:pt x="1437" y="147"/>
                  </a:lnTo>
                  <a:lnTo>
                    <a:pt x="1428" y="163"/>
                  </a:lnTo>
                  <a:lnTo>
                    <a:pt x="1420" y="179"/>
                  </a:lnTo>
                  <a:lnTo>
                    <a:pt x="1411" y="196"/>
                  </a:lnTo>
                  <a:lnTo>
                    <a:pt x="1401" y="212"/>
                  </a:lnTo>
                  <a:lnTo>
                    <a:pt x="1390" y="227"/>
                  </a:lnTo>
                  <a:lnTo>
                    <a:pt x="1380" y="242"/>
                  </a:lnTo>
                  <a:lnTo>
                    <a:pt x="1367" y="256"/>
                  </a:lnTo>
                  <a:lnTo>
                    <a:pt x="1353" y="269"/>
                  </a:lnTo>
                  <a:lnTo>
                    <a:pt x="1351" y="258"/>
                  </a:lnTo>
                  <a:lnTo>
                    <a:pt x="1354" y="246"/>
                  </a:lnTo>
                  <a:lnTo>
                    <a:pt x="1357" y="233"/>
                  </a:lnTo>
                  <a:lnTo>
                    <a:pt x="1356" y="223"/>
                  </a:lnTo>
                  <a:lnTo>
                    <a:pt x="1351" y="223"/>
                  </a:lnTo>
                  <a:lnTo>
                    <a:pt x="1346" y="222"/>
                  </a:lnTo>
                  <a:lnTo>
                    <a:pt x="1342" y="222"/>
                  </a:lnTo>
                  <a:lnTo>
                    <a:pt x="1337" y="222"/>
                  </a:lnTo>
                  <a:lnTo>
                    <a:pt x="1333" y="222"/>
                  </a:lnTo>
                  <a:lnTo>
                    <a:pt x="1328" y="223"/>
                  </a:lnTo>
                  <a:lnTo>
                    <a:pt x="1323" y="225"/>
                  </a:lnTo>
                  <a:lnTo>
                    <a:pt x="1320" y="227"/>
                  </a:lnTo>
                  <a:lnTo>
                    <a:pt x="1318" y="247"/>
                  </a:lnTo>
                  <a:lnTo>
                    <a:pt x="1315" y="262"/>
                  </a:lnTo>
                  <a:lnTo>
                    <a:pt x="1315" y="275"/>
                  </a:lnTo>
                  <a:lnTo>
                    <a:pt x="1321" y="290"/>
                  </a:lnTo>
                  <a:lnTo>
                    <a:pt x="1305" y="300"/>
                  </a:lnTo>
                  <a:lnTo>
                    <a:pt x="1288" y="310"/>
                  </a:lnTo>
                  <a:lnTo>
                    <a:pt x="1273" y="322"/>
                  </a:lnTo>
                  <a:lnTo>
                    <a:pt x="1259" y="333"/>
                  </a:lnTo>
                  <a:lnTo>
                    <a:pt x="1245" y="346"/>
                  </a:lnTo>
                  <a:lnTo>
                    <a:pt x="1234" y="360"/>
                  </a:lnTo>
                  <a:lnTo>
                    <a:pt x="1224" y="376"/>
                  </a:lnTo>
                  <a:lnTo>
                    <a:pt x="1217" y="394"/>
                  </a:lnTo>
                  <a:lnTo>
                    <a:pt x="1211" y="411"/>
                  </a:lnTo>
                  <a:lnTo>
                    <a:pt x="1205" y="428"/>
                  </a:lnTo>
                  <a:lnTo>
                    <a:pt x="1198" y="444"/>
                  </a:lnTo>
                  <a:lnTo>
                    <a:pt x="1189" y="457"/>
                  </a:lnTo>
                  <a:lnTo>
                    <a:pt x="1196" y="473"/>
                  </a:lnTo>
                  <a:lnTo>
                    <a:pt x="1211" y="455"/>
                  </a:lnTo>
                  <a:lnTo>
                    <a:pt x="1223" y="436"/>
                  </a:lnTo>
                  <a:lnTo>
                    <a:pt x="1236" y="416"/>
                  </a:lnTo>
                  <a:lnTo>
                    <a:pt x="1249" y="397"/>
                  </a:lnTo>
                  <a:lnTo>
                    <a:pt x="1263" y="378"/>
                  </a:lnTo>
                  <a:lnTo>
                    <a:pt x="1280" y="361"/>
                  </a:lnTo>
                  <a:lnTo>
                    <a:pt x="1298" y="346"/>
                  </a:lnTo>
                  <a:lnTo>
                    <a:pt x="1321" y="334"/>
                  </a:lnTo>
                  <a:lnTo>
                    <a:pt x="1323" y="352"/>
                  </a:lnTo>
                  <a:lnTo>
                    <a:pt x="1322" y="371"/>
                  </a:lnTo>
                  <a:lnTo>
                    <a:pt x="1320" y="390"/>
                  </a:lnTo>
                  <a:lnTo>
                    <a:pt x="1318" y="409"/>
                  </a:lnTo>
                  <a:lnTo>
                    <a:pt x="1318" y="429"/>
                  </a:lnTo>
                  <a:lnTo>
                    <a:pt x="1322" y="446"/>
                  </a:lnTo>
                  <a:lnTo>
                    <a:pt x="1333" y="464"/>
                  </a:lnTo>
                  <a:lnTo>
                    <a:pt x="1350" y="477"/>
                  </a:lnTo>
                  <a:lnTo>
                    <a:pt x="1352" y="484"/>
                  </a:lnTo>
                  <a:lnTo>
                    <a:pt x="1356" y="489"/>
                  </a:lnTo>
                  <a:lnTo>
                    <a:pt x="1361" y="495"/>
                  </a:lnTo>
                  <a:lnTo>
                    <a:pt x="1367" y="499"/>
                  </a:lnTo>
                  <a:lnTo>
                    <a:pt x="1372" y="504"/>
                  </a:lnTo>
                  <a:lnTo>
                    <a:pt x="1374" y="510"/>
                  </a:lnTo>
                  <a:lnTo>
                    <a:pt x="1373" y="515"/>
                  </a:lnTo>
                  <a:lnTo>
                    <a:pt x="1368" y="522"/>
                  </a:lnTo>
                  <a:lnTo>
                    <a:pt x="1353" y="532"/>
                  </a:lnTo>
                  <a:lnTo>
                    <a:pt x="1343" y="521"/>
                  </a:lnTo>
                  <a:lnTo>
                    <a:pt x="1330" y="512"/>
                  </a:lnTo>
                  <a:lnTo>
                    <a:pt x="1316" y="505"/>
                  </a:lnTo>
                  <a:lnTo>
                    <a:pt x="1301" y="499"/>
                  </a:lnTo>
                  <a:lnTo>
                    <a:pt x="1285" y="495"/>
                  </a:lnTo>
                  <a:lnTo>
                    <a:pt x="1270" y="490"/>
                  </a:lnTo>
                  <a:lnTo>
                    <a:pt x="1254" y="485"/>
                  </a:lnTo>
                  <a:lnTo>
                    <a:pt x="1240" y="480"/>
                  </a:lnTo>
                  <a:lnTo>
                    <a:pt x="1235" y="480"/>
                  </a:lnTo>
                  <a:lnTo>
                    <a:pt x="1229" y="479"/>
                  </a:lnTo>
                  <a:lnTo>
                    <a:pt x="1224" y="476"/>
                  </a:lnTo>
                  <a:lnTo>
                    <a:pt x="1219" y="475"/>
                  </a:lnTo>
                  <a:lnTo>
                    <a:pt x="1214" y="474"/>
                  </a:lnTo>
                  <a:lnTo>
                    <a:pt x="1209" y="473"/>
                  </a:lnTo>
                  <a:lnTo>
                    <a:pt x="1205" y="474"/>
                  </a:lnTo>
                  <a:lnTo>
                    <a:pt x="1200" y="476"/>
                  </a:lnTo>
                  <a:lnTo>
                    <a:pt x="1196" y="473"/>
                  </a:lnTo>
                  <a:lnTo>
                    <a:pt x="1189" y="457"/>
                  </a:lnTo>
                  <a:lnTo>
                    <a:pt x="1184" y="451"/>
                  </a:lnTo>
                  <a:lnTo>
                    <a:pt x="1177" y="449"/>
                  </a:lnTo>
                  <a:lnTo>
                    <a:pt x="1170" y="446"/>
                  </a:lnTo>
                  <a:lnTo>
                    <a:pt x="1166" y="442"/>
                  </a:lnTo>
                  <a:lnTo>
                    <a:pt x="1159" y="440"/>
                  </a:lnTo>
                  <a:lnTo>
                    <a:pt x="1152" y="439"/>
                  </a:lnTo>
                  <a:lnTo>
                    <a:pt x="1145" y="440"/>
                  </a:lnTo>
                  <a:lnTo>
                    <a:pt x="1140" y="445"/>
                  </a:lnTo>
                  <a:lnTo>
                    <a:pt x="1137" y="451"/>
                  </a:lnTo>
                  <a:lnTo>
                    <a:pt x="1133" y="457"/>
                  </a:lnTo>
                  <a:lnTo>
                    <a:pt x="1132" y="462"/>
                  </a:lnTo>
                  <a:lnTo>
                    <a:pt x="1133" y="468"/>
                  </a:lnTo>
                  <a:lnTo>
                    <a:pt x="1134" y="474"/>
                  </a:lnTo>
                  <a:lnTo>
                    <a:pt x="1138" y="480"/>
                  </a:lnTo>
                  <a:lnTo>
                    <a:pt x="1138" y="487"/>
                  </a:lnTo>
                  <a:lnTo>
                    <a:pt x="1132" y="491"/>
                  </a:lnTo>
                  <a:lnTo>
                    <a:pt x="1125" y="484"/>
                  </a:lnTo>
                  <a:lnTo>
                    <a:pt x="1116" y="479"/>
                  </a:lnTo>
                  <a:lnTo>
                    <a:pt x="1108" y="474"/>
                  </a:lnTo>
                  <a:lnTo>
                    <a:pt x="1099" y="469"/>
                  </a:lnTo>
                  <a:lnTo>
                    <a:pt x="1091" y="472"/>
                  </a:lnTo>
                  <a:lnTo>
                    <a:pt x="1083" y="473"/>
                  </a:lnTo>
                  <a:lnTo>
                    <a:pt x="1075" y="476"/>
                  </a:lnTo>
                  <a:lnTo>
                    <a:pt x="1069" y="482"/>
                  </a:lnTo>
                  <a:lnTo>
                    <a:pt x="1067" y="488"/>
                  </a:lnTo>
                  <a:lnTo>
                    <a:pt x="1065" y="495"/>
                  </a:lnTo>
                  <a:lnTo>
                    <a:pt x="1062" y="500"/>
                  </a:lnTo>
                  <a:lnTo>
                    <a:pt x="1055" y="503"/>
                  </a:lnTo>
                  <a:lnTo>
                    <a:pt x="1061"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64" name="Freeform 83">
              <a:extLst>
                <a:ext uri="{FF2B5EF4-FFF2-40B4-BE49-F238E27FC236}">
                  <a16:creationId xmlns:a16="http://schemas.microsoft.com/office/drawing/2014/main" id="{5F283765-5FB7-4FBC-AF5B-FF9D9347A99E}"/>
                </a:ext>
              </a:extLst>
            </p:cNvPr>
            <p:cNvSpPr>
              <a:spLocks/>
            </p:cNvSpPr>
            <p:nvPr/>
          </p:nvSpPr>
          <p:spPr bwMode="auto">
            <a:xfrm>
              <a:off x="5265" y="2213"/>
              <a:ext cx="22" cy="41"/>
            </a:xfrm>
            <a:custGeom>
              <a:avLst/>
              <a:gdLst>
                <a:gd name="T0" fmla="*/ 44 w 45"/>
                <a:gd name="T1" fmla="*/ 18 h 80"/>
                <a:gd name="T2" fmla="*/ 45 w 45"/>
                <a:gd name="T3" fmla="*/ 33 h 80"/>
                <a:gd name="T4" fmla="*/ 45 w 45"/>
                <a:gd name="T5" fmla="*/ 50 h 80"/>
                <a:gd name="T6" fmla="*/ 43 w 45"/>
                <a:gd name="T7" fmla="*/ 66 h 80"/>
                <a:gd name="T8" fmla="*/ 38 w 45"/>
                <a:gd name="T9" fmla="*/ 80 h 80"/>
                <a:gd name="T10" fmla="*/ 0 w 45"/>
                <a:gd name="T11" fmla="*/ 78 h 80"/>
                <a:gd name="T12" fmla="*/ 11 w 45"/>
                <a:gd name="T13" fmla="*/ 61 h 80"/>
                <a:gd name="T14" fmla="*/ 20 w 45"/>
                <a:gd name="T15" fmla="*/ 42 h 80"/>
                <a:gd name="T16" fmla="*/ 28 w 45"/>
                <a:gd name="T17" fmla="*/ 21 h 80"/>
                <a:gd name="T18" fmla="*/ 32 w 45"/>
                <a:gd name="T19" fmla="*/ 0 h 80"/>
                <a:gd name="T20" fmla="*/ 39 w 45"/>
                <a:gd name="T21" fmla="*/ 2 h 80"/>
                <a:gd name="T22" fmla="*/ 41 w 45"/>
                <a:gd name="T23" fmla="*/ 6 h 80"/>
                <a:gd name="T24" fmla="*/ 42 w 45"/>
                <a:gd name="T25" fmla="*/ 13 h 80"/>
                <a:gd name="T26" fmla="*/ 44 w 45"/>
                <a:gd name="T27" fmla="*/ 18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
                <a:gd name="T43" fmla="*/ 0 h 80"/>
                <a:gd name="T44" fmla="*/ 45 w 45"/>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 h="80">
                  <a:moveTo>
                    <a:pt x="44" y="18"/>
                  </a:moveTo>
                  <a:lnTo>
                    <a:pt x="45" y="33"/>
                  </a:lnTo>
                  <a:lnTo>
                    <a:pt x="45" y="50"/>
                  </a:lnTo>
                  <a:lnTo>
                    <a:pt x="43" y="66"/>
                  </a:lnTo>
                  <a:lnTo>
                    <a:pt x="38" y="80"/>
                  </a:lnTo>
                  <a:lnTo>
                    <a:pt x="0" y="78"/>
                  </a:lnTo>
                  <a:lnTo>
                    <a:pt x="11" y="61"/>
                  </a:lnTo>
                  <a:lnTo>
                    <a:pt x="20" y="42"/>
                  </a:lnTo>
                  <a:lnTo>
                    <a:pt x="28" y="21"/>
                  </a:lnTo>
                  <a:lnTo>
                    <a:pt x="32" y="0"/>
                  </a:lnTo>
                  <a:lnTo>
                    <a:pt x="39" y="2"/>
                  </a:lnTo>
                  <a:lnTo>
                    <a:pt x="41" y="6"/>
                  </a:lnTo>
                  <a:lnTo>
                    <a:pt x="42" y="13"/>
                  </a:lnTo>
                  <a:lnTo>
                    <a:pt x="44" y="1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65" name="Freeform 84">
              <a:extLst>
                <a:ext uri="{FF2B5EF4-FFF2-40B4-BE49-F238E27FC236}">
                  <a16:creationId xmlns:a16="http://schemas.microsoft.com/office/drawing/2014/main" id="{00770197-ED42-48DF-B642-B7F29BF8DC64}"/>
                </a:ext>
              </a:extLst>
            </p:cNvPr>
            <p:cNvSpPr>
              <a:spLocks/>
            </p:cNvSpPr>
            <p:nvPr/>
          </p:nvSpPr>
          <p:spPr bwMode="auto">
            <a:xfrm>
              <a:off x="5495" y="1936"/>
              <a:ext cx="442" cy="372"/>
            </a:xfrm>
            <a:custGeom>
              <a:avLst/>
              <a:gdLst>
                <a:gd name="T0" fmla="*/ 885 w 885"/>
                <a:gd name="T1" fmla="*/ 106 h 744"/>
                <a:gd name="T2" fmla="*/ 860 w 885"/>
                <a:gd name="T3" fmla="*/ 171 h 744"/>
                <a:gd name="T4" fmla="*/ 835 w 885"/>
                <a:gd name="T5" fmla="*/ 250 h 744"/>
                <a:gd name="T6" fmla="*/ 815 w 885"/>
                <a:gd name="T7" fmla="*/ 336 h 744"/>
                <a:gd name="T8" fmla="*/ 788 w 885"/>
                <a:gd name="T9" fmla="*/ 401 h 744"/>
                <a:gd name="T10" fmla="*/ 743 w 885"/>
                <a:gd name="T11" fmla="*/ 449 h 744"/>
                <a:gd name="T12" fmla="*/ 690 w 885"/>
                <a:gd name="T13" fmla="*/ 489 h 744"/>
                <a:gd name="T14" fmla="*/ 668 w 885"/>
                <a:gd name="T15" fmla="*/ 500 h 744"/>
                <a:gd name="T16" fmla="*/ 648 w 885"/>
                <a:gd name="T17" fmla="*/ 514 h 744"/>
                <a:gd name="T18" fmla="*/ 622 w 885"/>
                <a:gd name="T19" fmla="*/ 531 h 744"/>
                <a:gd name="T20" fmla="*/ 590 w 885"/>
                <a:gd name="T21" fmla="*/ 553 h 744"/>
                <a:gd name="T22" fmla="*/ 556 w 885"/>
                <a:gd name="T23" fmla="*/ 574 h 744"/>
                <a:gd name="T24" fmla="*/ 522 w 885"/>
                <a:gd name="T25" fmla="*/ 595 h 744"/>
                <a:gd name="T26" fmla="*/ 487 w 885"/>
                <a:gd name="T27" fmla="*/ 616 h 744"/>
                <a:gd name="T28" fmla="*/ 452 w 885"/>
                <a:gd name="T29" fmla="*/ 636 h 744"/>
                <a:gd name="T30" fmla="*/ 417 w 885"/>
                <a:gd name="T31" fmla="*/ 657 h 744"/>
                <a:gd name="T32" fmla="*/ 381 w 885"/>
                <a:gd name="T33" fmla="*/ 678 h 744"/>
                <a:gd name="T34" fmla="*/ 341 w 885"/>
                <a:gd name="T35" fmla="*/ 700 h 744"/>
                <a:gd name="T36" fmla="*/ 290 w 885"/>
                <a:gd name="T37" fmla="*/ 725 h 744"/>
                <a:gd name="T38" fmla="*/ 237 w 885"/>
                <a:gd name="T39" fmla="*/ 741 h 744"/>
                <a:gd name="T40" fmla="*/ 119 w 885"/>
                <a:gd name="T41" fmla="*/ 733 h 744"/>
                <a:gd name="T42" fmla="*/ 96 w 885"/>
                <a:gd name="T43" fmla="*/ 722 h 744"/>
                <a:gd name="T44" fmla="*/ 86 w 885"/>
                <a:gd name="T45" fmla="*/ 700 h 744"/>
                <a:gd name="T46" fmla="*/ 76 w 885"/>
                <a:gd name="T47" fmla="*/ 663 h 744"/>
                <a:gd name="T48" fmla="*/ 63 w 885"/>
                <a:gd name="T49" fmla="*/ 625 h 744"/>
                <a:gd name="T50" fmla="*/ 44 w 885"/>
                <a:gd name="T51" fmla="*/ 590 h 744"/>
                <a:gd name="T52" fmla="*/ 29 w 885"/>
                <a:gd name="T53" fmla="*/ 565 h 744"/>
                <a:gd name="T54" fmla="*/ 13 w 885"/>
                <a:gd name="T55" fmla="*/ 542 h 744"/>
                <a:gd name="T56" fmla="*/ 2 w 885"/>
                <a:gd name="T57" fmla="*/ 520 h 744"/>
                <a:gd name="T58" fmla="*/ 13 w 885"/>
                <a:gd name="T59" fmla="*/ 499 h 744"/>
                <a:gd name="T60" fmla="*/ 64 w 885"/>
                <a:gd name="T61" fmla="*/ 424 h 744"/>
                <a:gd name="T62" fmla="*/ 122 w 885"/>
                <a:gd name="T63" fmla="*/ 353 h 744"/>
                <a:gd name="T64" fmla="*/ 185 w 885"/>
                <a:gd name="T65" fmla="*/ 286 h 744"/>
                <a:gd name="T66" fmla="*/ 253 w 885"/>
                <a:gd name="T67" fmla="*/ 223 h 744"/>
                <a:gd name="T68" fmla="*/ 325 w 885"/>
                <a:gd name="T69" fmla="*/ 160 h 744"/>
                <a:gd name="T70" fmla="*/ 393 w 885"/>
                <a:gd name="T71" fmla="*/ 113 h 744"/>
                <a:gd name="T72" fmla="*/ 461 w 885"/>
                <a:gd name="T73" fmla="*/ 80 h 744"/>
                <a:gd name="T74" fmla="*/ 533 w 885"/>
                <a:gd name="T75" fmla="*/ 54 h 744"/>
                <a:gd name="T76" fmla="*/ 608 w 885"/>
                <a:gd name="T77" fmla="*/ 34 h 744"/>
                <a:gd name="T78" fmla="*/ 684 w 885"/>
                <a:gd name="T79" fmla="*/ 16 h 744"/>
                <a:gd name="T80" fmla="*/ 751 w 885"/>
                <a:gd name="T81" fmla="*/ 4 h 744"/>
                <a:gd name="T82" fmla="*/ 799 w 885"/>
                <a:gd name="T83" fmla="*/ 0 h 744"/>
                <a:gd name="T84" fmla="*/ 843 w 885"/>
                <a:gd name="T85" fmla="*/ 13 h 744"/>
                <a:gd name="T86" fmla="*/ 871 w 885"/>
                <a:gd name="T87" fmla="*/ 43 h 7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85"/>
                <a:gd name="T133" fmla="*/ 0 h 744"/>
                <a:gd name="T134" fmla="*/ 885 w 885"/>
                <a:gd name="T135" fmla="*/ 744 h 7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85" h="744">
                  <a:moveTo>
                    <a:pt x="885" y="62"/>
                  </a:moveTo>
                  <a:lnTo>
                    <a:pt x="885" y="82"/>
                  </a:lnTo>
                  <a:lnTo>
                    <a:pt x="885" y="106"/>
                  </a:lnTo>
                  <a:lnTo>
                    <a:pt x="882" y="129"/>
                  </a:lnTo>
                  <a:lnTo>
                    <a:pt x="874" y="145"/>
                  </a:lnTo>
                  <a:lnTo>
                    <a:pt x="860" y="171"/>
                  </a:lnTo>
                  <a:lnTo>
                    <a:pt x="850" y="196"/>
                  </a:lnTo>
                  <a:lnTo>
                    <a:pt x="842" y="223"/>
                  </a:lnTo>
                  <a:lnTo>
                    <a:pt x="835" y="250"/>
                  </a:lnTo>
                  <a:lnTo>
                    <a:pt x="828" y="279"/>
                  </a:lnTo>
                  <a:lnTo>
                    <a:pt x="822" y="307"/>
                  </a:lnTo>
                  <a:lnTo>
                    <a:pt x="815" y="336"/>
                  </a:lnTo>
                  <a:lnTo>
                    <a:pt x="809" y="364"/>
                  </a:lnTo>
                  <a:lnTo>
                    <a:pt x="799" y="384"/>
                  </a:lnTo>
                  <a:lnTo>
                    <a:pt x="788" y="401"/>
                  </a:lnTo>
                  <a:lnTo>
                    <a:pt x="775" y="419"/>
                  </a:lnTo>
                  <a:lnTo>
                    <a:pt x="760" y="434"/>
                  </a:lnTo>
                  <a:lnTo>
                    <a:pt x="743" y="449"/>
                  </a:lnTo>
                  <a:lnTo>
                    <a:pt x="726" y="462"/>
                  </a:lnTo>
                  <a:lnTo>
                    <a:pt x="708" y="476"/>
                  </a:lnTo>
                  <a:lnTo>
                    <a:pt x="690" y="489"/>
                  </a:lnTo>
                  <a:lnTo>
                    <a:pt x="682" y="492"/>
                  </a:lnTo>
                  <a:lnTo>
                    <a:pt x="675" y="496"/>
                  </a:lnTo>
                  <a:lnTo>
                    <a:pt x="668" y="500"/>
                  </a:lnTo>
                  <a:lnTo>
                    <a:pt x="662" y="505"/>
                  </a:lnTo>
                  <a:lnTo>
                    <a:pt x="655" y="511"/>
                  </a:lnTo>
                  <a:lnTo>
                    <a:pt x="648" y="514"/>
                  </a:lnTo>
                  <a:lnTo>
                    <a:pt x="640" y="519"/>
                  </a:lnTo>
                  <a:lnTo>
                    <a:pt x="631" y="522"/>
                  </a:lnTo>
                  <a:lnTo>
                    <a:pt x="622" y="531"/>
                  </a:lnTo>
                  <a:lnTo>
                    <a:pt x="612" y="538"/>
                  </a:lnTo>
                  <a:lnTo>
                    <a:pt x="601" y="546"/>
                  </a:lnTo>
                  <a:lnTo>
                    <a:pt x="590" y="553"/>
                  </a:lnTo>
                  <a:lnTo>
                    <a:pt x="579" y="560"/>
                  </a:lnTo>
                  <a:lnTo>
                    <a:pt x="568" y="567"/>
                  </a:lnTo>
                  <a:lnTo>
                    <a:pt x="556" y="574"/>
                  </a:lnTo>
                  <a:lnTo>
                    <a:pt x="545" y="581"/>
                  </a:lnTo>
                  <a:lnTo>
                    <a:pt x="533" y="588"/>
                  </a:lnTo>
                  <a:lnTo>
                    <a:pt x="522" y="595"/>
                  </a:lnTo>
                  <a:lnTo>
                    <a:pt x="510" y="602"/>
                  </a:lnTo>
                  <a:lnTo>
                    <a:pt x="499" y="609"/>
                  </a:lnTo>
                  <a:lnTo>
                    <a:pt x="487" y="616"/>
                  </a:lnTo>
                  <a:lnTo>
                    <a:pt x="476" y="623"/>
                  </a:lnTo>
                  <a:lnTo>
                    <a:pt x="464" y="629"/>
                  </a:lnTo>
                  <a:lnTo>
                    <a:pt x="452" y="636"/>
                  </a:lnTo>
                  <a:lnTo>
                    <a:pt x="440" y="643"/>
                  </a:lnTo>
                  <a:lnTo>
                    <a:pt x="428" y="650"/>
                  </a:lnTo>
                  <a:lnTo>
                    <a:pt x="417" y="657"/>
                  </a:lnTo>
                  <a:lnTo>
                    <a:pt x="404" y="664"/>
                  </a:lnTo>
                  <a:lnTo>
                    <a:pt x="393" y="671"/>
                  </a:lnTo>
                  <a:lnTo>
                    <a:pt x="381" y="678"/>
                  </a:lnTo>
                  <a:lnTo>
                    <a:pt x="370" y="684"/>
                  </a:lnTo>
                  <a:lnTo>
                    <a:pt x="358" y="691"/>
                  </a:lnTo>
                  <a:lnTo>
                    <a:pt x="341" y="700"/>
                  </a:lnTo>
                  <a:lnTo>
                    <a:pt x="325" y="709"/>
                  </a:lnTo>
                  <a:lnTo>
                    <a:pt x="308" y="718"/>
                  </a:lnTo>
                  <a:lnTo>
                    <a:pt x="290" y="725"/>
                  </a:lnTo>
                  <a:lnTo>
                    <a:pt x="273" y="732"/>
                  </a:lnTo>
                  <a:lnTo>
                    <a:pt x="256" y="738"/>
                  </a:lnTo>
                  <a:lnTo>
                    <a:pt x="237" y="741"/>
                  </a:lnTo>
                  <a:lnTo>
                    <a:pt x="219" y="744"/>
                  </a:lnTo>
                  <a:lnTo>
                    <a:pt x="127" y="738"/>
                  </a:lnTo>
                  <a:lnTo>
                    <a:pt x="119" y="733"/>
                  </a:lnTo>
                  <a:lnTo>
                    <a:pt x="111" y="730"/>
                  </a:lnTo>
                  <a:lnTo>
                    <a:pt x="102" y="726"/>
                  </a:lnTo>
                  <a:lnTo>
                    <a:pt x="96" y="722"/>
                  </a:lnTo>
                  <a:lnTo>
                    <a:pt x="85" y="718"/>
                  </a:lnTo>
                  <a:lnTo>
                    <a:pt x="84" y="710"/>
                  </a:lnTo>
                  <a:lnTo>
                    <a:pt x="86" y="700"/>
                  </a:lnTo>
                  <a:lnTo>
                    <a:pt x="86" y="687"/>
                  </a:lnTo>
                  <a:lnTo>
                    <a:pt x="81" y="674"/>
                  </a:lnTo>
                  <a:lnTo>
                    <a:pt x="76" y="663"/>
                  </a:lnTo>
                  <a:lnTo>
                    <a:pt x="73" y="650"/>
                  </a:lnTo>
                  <a:lnTo>
                    <a:pt x="68" y="637"/>
                  </a:lnTo>
                  <a:lnTo>
                    <a:pt x="63" y="625"/>
                  </a:lnTo>
                  <a:lnTo>
                    <a:pt x="58" y="613"/>
                  </a:lnTo>
                  <a:lnTo>
                    <a:pt x="52" y="602"/>
                  </a:lnTo>
                  <a:lnTo>
                    <a:pt x="44" y="590"/>
                  </a:lnTo>
                  <a:lnTo>
                    <a:pt x="39" y="582"/>
                  </a:lnTo>
                  <a:lnTo>
                    <a:pt x="33" y="574"/>
                  </a:lnTo>
                  <a:lnTo>
                    <a:pt x="29" y="565"/>
                  </a:lnTo>
                  <a:lnTo>
                    <a:pt x="24" y="557"/>
                  </a:lnTo>
                  <a:lnTo>
                    <a:pt x="18" y="549"/>
                  </a:lnTo>
                  <a:lnTo>
                    <a:pt x="13" y="542"/>
                  </a:lnTo>
                  <a:lnTo>
                    <a:pt x="7" y="534"/>
                  </a:lnTo>
                  <a:lnTo>
                    <a:pt x="0" y="527"/>
                  </a:lnTo>
                  <a:lnTo>
                    <a:pt x="2" y="520"/>
                  </a:lnTo>
                  <a:lnTo>
                    <a:pt x="6" y="513"/>
                  </a:lnTo>
                  <a:lnTo>
                    <a:pt x="9" y="506"/>
                  </a:lnTo>
                  <a:lnTo>
                    <a:pt x="13" y="499"/>
                  </a:lnTo>
                  <a:lnTo>
                    <a:pt x="30" y="474"/>
                  </a:lnTo>
                  <a:lnTo>
                    <a:pt x="47" y="449"/>
                  </a:lnTo>
                  <a:lnTo>
                    <a:pt x="64" y="424"/>
                  </a:lnTo>
                  <a:lnTo>
                    <a:pt x="83" y="400"/>
                  </a:lnTo>
                  <a:lnTo>
                    <a:pt x="102" y="376"/>
                  </a:lnTo>
                  <a:lnTo>
                    <a:pt x="122" y="353"/>
                  </a:lnTo>
                  <a:lnTo>
                    <a:pt x="143" y="330"/>
                  </a:lnTo>
                  <a:lnTo>
                    <a:pt x="164" y="308"/>
                  </a:lnTo>
                  <a:lnTo>
                    <a:pt x="185" y="286"/>
                  </a:lnTo>
                  <a:lnTo>
                    <a:pt x="207" y="264"/>
                  </a:lnTo>
                  <a:lnTo>
                    <a:pt x="230" y="243"/>
                  </a:lnTo>
                  <a:lnTo>
                    <a:pt x="253" y="223"/>
                  </a:lnTo>
                  <a:lnTo>
                    <a:pt x="276" y="202"/>
                  </a:lnTo>
                  <a:lnTo>
                    <a:pt x="301" y="181"/>
                  </a:lnTo>
                  <a:lnTo>
                    <a:pt x="325" y="160"/>
                  </a:lnTo>
                  <a:lnTo>
                    <a:pt x="350" y="141"/>
                  </a:lnTo>
                  <a:lnTo>
                    <a:pt x="371" y="126"/>
                  </a:lnTo>
                  <a:lnTo>
                    <a:pt x="393" y="113"/>
                  </a:lnTo>
                  <a:lnTo>
                    <a:pt x="415" y="101"/>
                  </a:lnTo>
                  <a:lnTo>
                    <a:pt x="438" y="90"/>
                  </a:lnTo>
                  <a:lnTo>
                    <a:pt x="461" y="80"/>
                  </a:lnTo>
                  <a:lnTo>
                    <a:pt x="485" y="71"/>
                  </a:lnTo>
                  <a:lnTo>
                    <a:pt x="509" y="62"/>
                  </a:lnTo>
                  <a:lnTo>
                    <a:pt x="533" y="54"/>
                  </a:lnTo>
                  <a:lnTo>
                    <a:pt x="559" y="48"/>
                  </a:lnTo>
                  <a:lnTo>
                    <a:pt x="584" y="41"/>
                  </a:lnTo>
                  <a:lnTo>
                    <a:pt x="608" y="34"/>
                  </a:lnTo>
                  <a:lnTo>
                    <a:pt x="633" y="28"/>
                  </a:lnTo>
                  <a:lnTo>
                    <a:pt x="659" y="22"/>
                  </a:lnTo>
                  <a:lnTo>
                    <a:pt x="684" y="16"/>
                  </a:lnTo>
                  <a:lnTo>
                    <a:pt x="710" y="11"/>
                  </a:lnTo>
                  <a:lnTo>
                    <a:pt x="734" y="5"/>
                  </a:lnTo>
                  <a:lnTo>
                    <a:pt x="751" y="4"/>
                  </a:lnTo>
                  <a:lnTo>
                    <a:pt x="767" y="1"/>
                  </a:lnTo>
                  <a:lnTo>
                    <a:pt x="783" y="0"/>
                  </a:lnTo>
                  <a:lnTo>
                    <a:pt x="799" y="0"/>
                  </a:lnTo>
                  <a:lnTo>
                    <a:pt x="814" y="3"/>
                  </a:lnTo>
                  <a:lnTo>
                    <a:pt x="829" y="6"/>
                  </a:lnTo>
                  <a:lnTo>
                    <a:pt x="843" y="13"/>
                  </a:lnTo>
                  <a:lnTo>
                    <a:pt x="856" y="23"/>
                  </a:lnTo>
                  <a:lnTo>
                    <a:pt x="863" y="35"/>
                  </a:lnTo>
                  <a:lnTo>
                    <a:pt x="871" y="43"/>
                  </a:lnTo>
                  <a:lnTo>
                    <a:pt x="879" y="52"/>
                  </a:lnTo>
                  <a:lnTo>
                    <a:pt x="885" y="62"/>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66" name="Freeform 85">
              <a:extLst>
                <a:ext uri="{FF2B5EF4-FFF2-40B4-BE49-F238E27FC236}">
                  <a16:creationId xmlns:a16="http://schemas.microsoft.com/office/drawing/2014/main" id="{FE715D24-2516-46B6-A2A6-A8DF0588DBFF}"/>
                </a:ext>
              </a:extLst>
            </p:cNvPr>
            <p:cNvSpPr>
              <a:spLocks/>
            </p:cNvSpPr>
            <p:nvPr/>
          </p:nvSpPr>
          <p:spPr bwMode="auto">
            <a:xfrm>
              <a:off x="5875" y="1945"/>
              <a:ext cx="39" cy="35"/>
            </a:xfrm>
            <a:custGeom>
              <a:avLst/>
              <a:gdLst>
                <a:gd name="T0" fmla="*/ 72 w 77"/>
                <a:gd name="T1" fmla="*/ 18 h 71"/>
                <a:gd name="T2" fmla="*/ 75 w 77"/>
                <a:gd name="T3" fmla="*/ 28 h 71"/>
                <a:gd name="T4" fmla="*/ 77 w 77"/>
                <a:gd name="T5" fmla="*/ 38 h 71"/>
                <a:gd name="T6" fmla="*/ 77 w 77"/>
                <a:gd name="T7" fmla="*/ 47 h 71"/>
                <a:gd name="T8" fmla="*/ 74 w 77"/>
                <a:gd name="T9" fmla="*/ 58 h 71"/>
                <a:gd name="T10" fmla="*/ 69 w 77"/>
                <a:gd name="T11" fmla="*/ 64 h 71"/>
                <a:gd name="T12" fmla="*/ 64 w 77"/>
                <a:gd name="T13" fmla="*/ 68 h 71"/>
                <a:gd name="T14" fmla="*/ 58 w 77"/>
                <a:gd name="T15" fmla="*/ 70 h 71"/>
                <a:gd name="T16" fmla="*/ 51 w 77"/>
                <a:gd name="T17" fmla="*/ 71 h 71"/>
                <a:gd name="T18" fmla="*/ 43 w 77"/>
                <a:gd name="T19" fmla="*/ 69 h 71"/>
                <a:gd name="T20" fmla="*/ 36 w 77"/>
                <a:gd name="T21" fmla="*/ 66 h 71"/>
                <a:gd name="T22" fmla="*/ 29 w 77"/>
                <a:gd name="T23" fmla="*/ 64 h 71"/>
                <a:gd name="T24" fmla="*/ 22 w 77"/>
                <a:gd name="T25" fmla="*/ 61 h 71"/>
                <a:gd name="T26" fmla="*/ 15 w 77"/>
                <a:gd name="T27" fmla="*/ 57 h 71"/>
                <a:gd name="T28" fmla="*/ 11 w 77"/>
                <a:gd name="T29" fmla="*/ 53 h 71"/>
                <a:gd name="T30" fmla="*/ 5 w 77"/>
                <a:gd name="T31" fmla="*/ 47 h 71"/>
                <a:gd name="T32" fmla="*/ 1 w 77"/>
                <a:gd name="T33" fmla="*/ 40 h 71"/>
                <a:gd name="T34" fmla="*/ 0 w 77"/>
                <a:gd name="T35" fmla="*/ 33 h 71"/>
                <a:gd name="T36" fmla="*/ 3 w 77"/>
                <a:gd name="T37" fmla="*/ 26 h 71"/>
                <a:gd name="T38" fmla="*/ 6 w 77"/>
                <a:gd name="T39" fmla="*/ 19 h 71"/>
                <a:gd name="T40" fmla="*/ 8 w 77"/>
                <a:gd name="T41" fmla="*/ 12 h 71"/>
                <a:gd name="T42" fmla="*/ 14 w 77"/>
                <a:gd name="T43" fmla="*/ 9 h 71"/>
                <a:gd name="T44" fmla="*/ 17 w 77"/>
                <a:gd name="T45" fmla="*/ 5 h 71"/>
                <a:gd name="T46" fmla="*/ 22 w 77"/>
                <a:gd name="T47" fmla="*/ 1 h 71"/>
                <a:gd name="T48" fmla="*/ 29 w 77"/>
                <a:gd name="T49" fmla="*/ 0 h 71"/>
                <a:gd name="T50" fmla="*/ 35 w 77"/>
                <a:gd name="T51" fmla="*/ 0 h 71"/>
                <a:gd name="T52" fmla="*/ 42 w 77"/>
                <a:gd name="T53" fmla="*/ 1 h 71"/>
                <a:gd name="T54" fmla="*/ 47 w 77"/>
                <a:gd name="T55" fmla="*/ 2 h 71"/>
                <a:gd name="T56" fmla="*/ 53 w 77"/>
                <a:gd name="T57" fmla="*/ 4 h 71"/>
                <a:gd name="T58" fmla="*/ 58 w 77"/>
                <a:gd name="T59" fmla="*/ 6 h 71"/>
                <a:gd name="T60" fmla="*/ 64 w 77"/>
                <a:gd name="T61" fmla="*/ 10 h 71"/>
                <a:gd name="T62" fmla="*/ 68 w 77"/>
                <a:gd name="T63" fmla="*/ 13 h 71"/>
                <a:gd name="T64" fmla="*/ 72 w 77"/>
                <a:gd name="T65" fmla="*/ 18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71"/>
                <a:gd name="T101" fmla="*/ 77 w 77"/>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71">
                  <a:moveTo>
                    <a:pt x="72" y="18"/>
                  </a:moveTo>
                  <a:lnTo>
                    <a:pt x="75" y="28"/>
                  </a:lnTo>
                  <a:lnTo>
                    <a:pt x="77" y="38"/>
                  </a:lnTo>
                  <a:lnTo>
                    <a:pt x="77" y="47"/>
                  </a:lnTo>
                  <a:lnTo>
                    <a:pt x="74" y="58"/>
                  </a:lnTo>
                  <a:lnTo>
                    <a:pt x="69" y="64"/>
                  </a:lnTo>
                  <a:lnTo>
                    <a:pt x="64" y="68"/>
                  </a:lnTo>
                  <a:lnTo>
                    <a:pt x="58" y="70"/>
                  </a:lnTo>
                  <a:lnTo>
                    <a:pt x="51" y="71"/>
                  </a:lnTo>
                  <a:lnTo>
                    <a:pt x="43" y="69"/>
                  </a:lnTo>
                  <a:lnTo>
                    <a:pt x="36" y="66"/>
                  </a:lnTo>
                  <a:lnTo>
                    <a:pt x="29" y="64"/>
                  </a:lnTo>
                  <a:lnTo>
                    <a:pt x="22" y="61"/>
                  </a:lnTo>
                  <a:lnTo>
                    <a:pt x="15" y="57"/>
                  </a:lnTo>
                  <a:lnTo>
                    <a:pt x="11" y="53"/>
                  </a:lnTo>
                  <a:lnTo>
                    <a:pt x="5" y="47"/>
                  </a:lnTo>
                  <a:lnTo>
                    <a:pt x="1" y="40"/>
                  </a:lnTo>
                  <a:lnTo>
                    <a:pt x="0" y="33"/>
                  </a:lnTo>
                  <a:lnTo>
                    <a:pt x="3" y="26"/>
                  </a:lnTo>
                  <a:lnTo>
                    <a:pt x="6" y="19"/>
                  </a:lnTo>
                  <a:lnTo>
                    <a:pt x="8" y="12"/>
                  </a:lnTo>
                  <a:lnTo>
                    <a:pt x="14" y="9"/>
                  </a:lnTo>
                  <a:lnTo>
                    <a:pt x="17" y="5"/>
                  </a:lnTo>
                  <a:lnTo>
                    <a:pt x="22" y="1"/>
                  </a:lnTo>
                  <a:lnTo>
                    <a:pt x="29" y="0"/>
                  </a:lnTo>
                  <a:lnTo>
                    <a:pt x="35" y="0"/>
                  </a:lnTo>
                  <a:lnTo>
                    <a:pt x="42" y="1"/>
                  </a:lnTo>
                  <a:lnTo>
                    <a:pt x="47" y="2"/>
                  </a:lnTo>
                  <a:lnTo>
                    <a:pt x="53" y="4"/>
                  </a:lnTo>
                  <a:lnTo>
                    <a:pt x="58" y="6"/>
                  </a:lnTo>
                  <a:lnTo>
                    <a:pt x="64" y="10"/>
                  </a:lnTo>
                  <a:lnTo>
                    <a:pt x="68" y="13"/>
                  </a:lnTo>
                  <a:lnTo>
                    <a:pt x="7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67" name="Freeform 86">
              <a:extLst>
                <a:ext uri="{FF2B5EF4-FFF2-40B4-BE49-F238E27FC236}">
                  <a16:creationId xmlns:a16="http://schemas.microsoft.com/office/drawing/2014/main" id="{85760161-1D4F-48C3-9AD7-48D979963C47}"/>
                </a:ext>
              </a:extLst>
            </p:cNvPr>
            <p:cNvSpPr>
              <a:spLocks/>
            </p:cNvSpPr>
            <p:nvPr/>
          </p:nvSpPr>
          <p:spPr bwMode="auto">
            <a:xfrm>
              <a:off x="5881" y="1952"/>
              <a:ext cx="28" cy="22"/>
            </a:xfrm>
            <a:custGeom>
              <a:avLst/>
              <a:gdLst>
                <a:gd name="T0" fmla="*/ 54 w 54"/>
                <a:gd name="T1" fmla="*/ 23 h 44"/>
                <a:gd name="T2" fmla="*/ 54 w 54"/>
                <a:gd name="T3" fmla="*/ 26 h 44"/>
                <a:gd name="T4" fmla="*/ 52 w 54"/>
                <a:gd name="T5" fmla="*/ 26 h 44"/>
                <a:gd name="T6" fmla="*/ 51 w 54"/>
                <a:gd name="T7" fmla="*/ 30 h 44"/>
                <a:gd name="T8" fmla="*/ 49 w 54"/>
                <a:gd name="T9" fmla="*/ 37 h 44"/>
                <a:gd name="T10" fmla="*/ 45 w 54"/>
                <a:gd name="T11" fmla="*/ 43 h 44"/>
                <a:gd name="T12" fmla="*/ 37 w 54"/>
                <a:gd name="T13" fmla="*/ 44 h 44"/>
                <a:gd name="T14" fmla="*/ 32 w 54"/>
                <a:gd name="T15" fmla="*/ 42 h 44"/>
                <a:gd name="T16" fmla="*/ 26 w 54"/>
                <a:gd name="T17" fmla="*/ 41 h 44"/>
                <a:gd name="T18" fmla="*/ 21 w 54"/>
                <a:gd name="T19" fmla="*/ 38 h 44"/>
                <a:gd name="T20" fmla="*/ 15 w 54"/>
                <a:gd name="T21" fmla="*/ 36 h 44"/>
                <a:gd name="T22" fmla="*/ 10 w 54"/>
                <a:gd name="T23" fmla="*/ 33 h 44"/>
                <a:gd name="T24" fmla="*/ 6 w 54"/>
                <a:gd name="T25" fmla="*/ 29 h 44"/>
                <a:gd name="T26" fmla="*/ 2 w 54"/>
                <a:gd name="T27" fmla="*/ 26 h 44"/>
                <a:gd name="T28" fmla="*/ 0 w 54"/>
                <a:gd name="T29" fmla="*/ 20 h 44"/>
                <a:gd name="T30" fmla="*/ 3 w 54"/>
                <a:gd name="T31" fmla="*/ 14 h 44"/>
                <a:gd name="T32" fmla="*/ 7 w 54"/>
                <a:gd name="T33" fmla="*/ 8 h 44"/>
                <a:gd name="T34" fmla="*/ 13 w 54"/>
                <a:gd name="T35" fmla="*/ 4 h 44"/>
                <a:gd name="T36" fmla="*/ 21 w 54"/>
                <a:gd name="T37" fmla="*/ 0 h 44"/>
                <a:gd name="T38" fmla="*/ 31 w 54"/>
                <a:gd name="T39" fmla="*/ 3 h 44"/>
                <a:gd name="T40" fmla="*/ 41 w 54"/>
                <a:gd name="T41" fmla="*/ 7 h 44"/>
                <a:gd name="T42" fmla="*/ 49 w 54"/>
                <a:gd name="T43" fmla="*/ 14 h 44"/>
                <a:gd name="T44" fmla="*/ 54 w 54"/>
                <a:gd name="T45" fmla="*/ 23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54" y="23"/>
                  </a:moveTo>
                  <a:lnTo>
                    <a:pt x="54" y="26"/>
                  </a:lnTo>
                  <a:lnTo>
                    <a:pt x="52" y="26"/>
                  </a:lnTo>
                  <a:lnTo>
                    <a:pt x="51" y="30"/>
                  </a:lnTo>
                  <a:lnTo>
                    <a:pt x="49" y="37"/>
                  </a:lnTo>
                  <a:lnTo>
                    <a:pt x="45" y="43"/>
                  </a:lnTo>
                  <a:lnTo>
                    <a:pt x="37" y="44"/>
                  </a:lnTo>
                  <a:lnTo>
                    <a:pt x="32" y="42"/>
                  </a:lnTo>
                  <a:lnTo>
                    <a:pt x="26" y="41"/>
                  </a:lnTo>
                  <a:lnTo>
                    <a:pt x="21" y="38"/>
                  </a:lnTo>
                  <a:lnTo>
                    <a:pt x="15" y="36"/>
                  </a:lnTo>
                  <a:lnTo>
                    <a:pt x="10" y="33"/>
                  </a:lnTo>
                  <a:lnTo>
                    <a:pt x="6" y="29"/>
                  </a:lnTo>
                  <a:lnTo>
                    <a:pt x="2" y="26"/>
                  </a:lnTo>
                  <a:lnTo>
                    <a:pt x="0" y="20"/>
                  </a:lnTo>
                  <a:lnTo>
                    <a:pt x="3" y="14"/>
                  </a:lnTo>
                  <a:lnTo>
                    <a:pt x="7" y="8"/>
                  </a:lnTo>
                  <a:lnTo>
                    <a:pt x="13" y="4"/>
                  </a:lnTo>
                  <a:lnTo>
                    <a:pt x="21" y="0"/>
                  </a:lnTo>
                  <a:lnTo>
                    <a:pt x="31" y="3"/>
                  </a:lnTo>
                  <a:lnTo>
                    <a:pt x="41" y="7"/>
                  </a:lnTo>
                  <a:lnTo>
                    <a:pt x="49" y="14"/>
                  </a:lnTo>
                  <a:lnTo>
                    <a:pt x="5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68" name="Freeform 87">
              <a:extLst>
                <a:ext uri="{FF2B5EF4-FFF2-40B4-BE49-F238E27FC236}">
                  <a16:creationId xmlns:a16="http://schemas.microsoft.com/office/drawing/2014/main" id="{3EE128FB-A9FE-430B-A41B-4B0FF6B323E6}"/>
                </a:ext>
              </a:extLst>
            </p:cNvPr>
            <p:cNvSpPr>
              <a:spLocks/>
            </p:cNvSpPr>
            <p:nvPr/>
          </p:nvSpPr>
          <p:spPr bwMode="auto">
            <a:xfrm>
              <a:off x="5424" y="1982"/>
              <a:ext cx="123" cy="130"/>
            </a:xfrm>
            <a:custGeom>
              <a:avLst/>
              <a:gdLst>
                <a:gd name="T0" fmla="*/ 246 w 246"/>
                <a:gd name="T1" fmla="*/ 14 h 262"/>
                <a:gd name="T2" fmla="*/ 244 w 246"/>
                <a:gd name="T3" fmla="*/ 33 h 262"/>
                <a:gd name="T4" fmla="*/ 240 w 246"/>
                <a:gd name="T5" fmla="*/ 50 h 262"/>
                <a:gd name="T6" fmla="*/ 234 w 246"/>
                <a:gd name="T7" fmla="*/ 66 h 262"/>
                <a:gd name="T8" fmla="*/ 226 w 246"/>
                <a:gd name="T9" fmla="*/ 80 h 262"/>
                <a:gd name="T10" fmla="*/ 216 w 246"/>
                <a:gd name="T11" fmla="*/ 94 h 262"/>
                <a:gd name="T12" fmla="*/ 204 w 246"/>
                <a:gd name="T13" fmla="*/ 106 h 262"/>
                <a:gd name="T14" fmla="*/ 192 w 246"/>
                <a:gd name="T15" fmla="*/ 118 h 262"/>
                <a:gd name="T16" fmla="*/ 178 w 246"/>
                <a:gd name="T17" fmla="*/ 129 h 262"/>
                <a:gd name="T18" fmla="*/ 163 w 246"/>
                <a:gd name="T19" fmla="*/ 140 h 262"/>
                <a:gd name="T20" fmla="*/ 148 w 246"/>
                <a:gd name="T21" fmla="*/ 150 h 262"/>
                <a:gd name="T22" fmla="*/ 132 w 246"/>
                <a:gd name="T23" fmla="*/ 159 h 262"/>
                <a:gd name="T24" fmla="*/ 115 w 246"/>
                <a:gd name="T25" fmla="*/ 170 h 262"/>
                <a:gd name="T26" fmla="*/ 101 w 246"/>
                <a:gd name="T27" fmla="*/ 179 h 262"/>
                <a:gd name="T28" fmla="*/ 86 w 246"/>
                <a:gd name="T29" fmla="*/ 188 h 262"/>
                <a:gd name="T30" fmla="*/ 71 w 246"/>
                <a:gd name="T31" fmla="*/ 198 h 262"/>
                <a:gd name="T32" fmla="*/ 57 w 246"/>
                <a:gd name="T33" fmla="*/ 209 h 262"/>
                <a:gd name="T34" fmla="*/ 49 w 246"/>
                <a:gd name="T35" fmla="*/ 215 h 262"/>
                <a:gd name="T36" fmla="*/ 41 w 246"/>
                <a:gd name="T37" fmla="*/ 222 h 262"/>
                <a:gd name="T38" fmla="*/ 34 w 246"/>
                <a:gd name="T39" fmla="*/ 227 h 262"/>
                <a:gd name="T40" fmla="*/ 26 w 246"/>
                <a:gd name="T41" fmla="*/ 233 h 262"/>
                <a:gd name="T42" fmla="*/ 19 w 246"/>
                <a:gd name="T43" fmla="*/ 239 h 262"/>
                <a:gd name="T44" fmla="*/ 12 w 246"/>
                <a:gd name="T45" fmla="*/ 246 h 262"/>
                <a:gd name="T46" fmla="*/ 6 w 246"/>
                <a:gd name="T47" fmla="*/ 254 h 262"/>
                <a:gd name="T48" fmla="*/ 0 w 246"/>
                <a:gd name="T49" fmla="*/ 262 h 262"/>
                <a:gd name="T50" fmla="*/ 1 w 246"/>
                <a:gd name="T51" fmla="*/ 253 h 262"/>
                <a:gd name="T52" fmla="*/ 19 w 246"/>
                <a:gd name="T53" fmla="*/ 232 h 262"/>
                <a:gd name="T54" fmla="*/ 38 w 246"/>
                <a:gd name="T55" fmla="*/ 215 h 262"/>
                <a:gd name="T56" fmla="*/ 61 w 246"/>
                <a:gd name="T57" fmla="*/ 198 h 262"/>
                <a:gd name="T58" fmla="*/ 84 w 246"/>
                <a:gd name="T59" fmla="*/ 184 h 262"/>
                <a:gd name="T60" fmla="*/ 107 w 246"/>
                <a:gd name="T61" fmla="*/ 169 h 262"/>
                <a:gd name="T62" fmla="*/ 129 w 246"/>
                <a:gd name="T63" fmla="*/ 154 h 262"/>
                <a:gd name="T64" fmla="*/ 148 w 246"/>
                <a:gd name="T65" fmla="*/ 135 h 262"/>
                <a:gd name="T66" fmla="*/ 163 w 246"/>
                <a:gd name="T67" fmla="*/ 114 h 262"/>
                <a:gd name="T68" fmla="*/ 172 w 246"/>
                <a:gd name="T69" fmla="*/ 102 h 262"/>
                <a:gd name="T70" fmla="*/ 181 w 246"/>
                <a:gd name="T71" fmla="*/ 88 h 262"/>
                <a:gd name="T72" fmla="*/ 189 w 246"/>
                <a:gd name="T73" fmla="*/ 73 h 262"/>
                <a:gd name="T74" fmla="*/ 197 w 246"/>
                <a:gd name="T75" fmla="*/ 58 h 262"/>
                <a:gd name="T76" fmla="*/ 205 w 246"/>
                <a:gd name="T77" fmla="*/ 43 h 262"/>
                <a:gd name="T78" fmla="*/ 213 w 246"/>
                <a:gd name="T79" fmla="*/ 28 h 262"/>
                <a:gd name="T80" fmla="*/ 221 w 246"/>
                <a:gd name="T81" fmla="*/ 14 h 262"/>
                <a:gd name="T82" fmla="*/ 231 w 246"/>
                <a:gd name="T83" fmla="*/ 0 h 262"/>
                <a:gd name="T84" fmla="*/ 236 w 246"/>
                <a:gd name="T85" fmla="*/ 1 h 262"/>
                <a:gd name="T86" fmla="*/ 242 w 246"/>
                <a:gd name="T87" fmla="*/ 4 h 262"/>
                <a:gd name="T88" fmla="*/ 246 w 246"/>
                <a:gd name="T89" fmla="*/ 7 h 262"/>
                <a:gd name="T90" fmla="*/ 246 w 246"/>
                <a:gd name="T91" fmla="*/ 14 h 2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6"/>
                <a:gd name="T139" fmla="*/ 0 h 262"/>
                <a:gd name="T140" fmla="*/ 246 w 246"/>
                <a:gd name="T141" fmla="*/ 262 h 2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6" h="262">
                  <a:moveTo>
                    <a:pt x="246" y="14"/>
                  </a:moveTo>
                  <a:lnTo>
                    <a:pt x="244" y="33"/>
                  </a:lnTo>
                  <a:lnTo>
                    <a:pt x="240" y="50"/>
                  </a:lnTo>
                  <a:lnTo>
                    <a:pt x="234" y="66"/>
                  </a:lnTo>
                  <a:lnTo>
                    <a:pt x="226" y="80"/>
                  </a:lnTo>
                  <a:lnTo>
                    <a:pt x="216" y="94"/>
                  </a:lnTo>
                  <a:lnTo>
                    <a:pt x="204" y="106"/>
                  </a:lnTo>
                  <a:lnTo>
                    <a:pt x="192" y="118"/>
                  </a:lnTo>
                  <a:lnTo>
                    <a:pt x="178" y="129"/>
                  </a:lnTo>
                  <a:lnTo>
                    <a:pt x="163" y="140"/>
                  </a:lnTo>
                  <a:lnTo>
                    <a:pt x="148" y="150"/>
                  </a:lnTo>
                  <a:lnTo>
                    <a:pt x="132" y="159"/>
                  </a:lnTo>
                  <a:lnTo>
                    <a:pt x="115" y="170"/>
                  </a:lnTo>
                  <a:lnTo>
                    <a:pt x="101" y="179"/>
                  </a:lnTo>
                  <a:lnTo>
                    <a:pt x="86" y="188"/>
                  </a:lnTo>
                  <a:lnTo>
                    <a:pt x="71" y="198"/>
                  </a:lnTo>
                  <a:lnTo>
                    <a:pt x="57" y="209"/>
                  </a:lnTo>
                  <a:lnTo>
                    <a:pt x="49" y="215"/>
                  </a:lnTo>
                  <a:lnTo>
                    <a:pt x="41" y="222"/>
                  </a:lnTo>
                  <a:lnTo>
                    <a:pt x="34" y="227"/>
                  </a:lnTo>
                  <a:lnTo>
                    <a:pt x="26" y="233"/>
                  </a:lnTo>
                  <a:lnTo>
                    <a:pt x="19" y="239"/>
                  </a:lnTo>
                  <a:lnTo>
                    <a:pt x="12" y="246"/>
                  </a:lnTo>
                  <a:lnTo>
                    <a:pt x="6" y="254"/>
                  </a:lnTo>
                  <a:lnTo>
                    <a:pt x="0" y="262"/>
                  </a:lnTo>
                  <a:lnTo>
                    <a:pt x="1" y="253"/>
                  </a:lnTo>
                  <a:lnTo>
                    <a:pt x="19" y="232"/>
                  </a:lnTo>
                  <a:lnTo>
                    <a:pt x="38" y="215"/>
                  </a:lnTo>
                  <a:lnTo>
                    <a:pt x="61" y="198"/>
                  </a:lnTo>
                  <a:lnTo>
                    <a:pt x="84" y="184"/>
                  </a:lnTo>
                  <a:lnTo>
                    <a:pt x="107" y="169"/>
                  </a:lnTo>
                  <a:lnTo>
                    <a:pt x="129" y="154"/>
                  </a:lnTo>
                  <a:lnTo>
                    <a:pt x="148" y="135"/>
                  </a:lnTo>
                  <a:lnTo>
                    <a:pt x="163" y="114"/>
                  </a:lnTo>
                  <a:lnTo>
                    <a:pt x="172" y="102"/>
                  </a:lnTo>
                  <a:lnTo>
                    <a:pt x="181" y="88"/>
                  </a:lnTo>
                  <a:lnTo>
                    <a:pt x="189" y="73"/>
                  </a:lnTo>
                  <a:lnTo>
                    <a:pt x="197" y="58"/>
                  </a:lnTo>
                  <a:lnTo>
                    <a:pt x="205" y="43"/>
                  </a:lnTo>
                  <a:lnTo>
                    <a:pt x="213" y="28"/>
                  </a:lnTo>
                  <a:lnTo>
                    <a:pt x="221" y="14"/>
                  </a:lnTo>
                  <a:lnTo>
                    <a:pt x="231" y="0"/>
                  </a:lnTo>
                  <a:lnTo>
                    <a:pt x="236" y="1"/>
                  </a:lnTo>
                  <a:lnTo>
                    <a:pt x="242" y="4"/>
                  </a:lnTo>
                  <a:lnTo>
                    <a:pt x="246" y="7"/>
                  </a:lnTo>
                  <a:lnTo>
                    <a:pt x="246"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69" name="Freeform 88">
              <a:extLst>
                <a:ext uri="{FF2B5EF4-FFF2-40B4-BE49-F238E27FC236}">
                  <a16:creationId xmlns:a16="http://schemas.microsoft.com/office/drawing/2014/main" id="{1FFABB34-0C22-44FE-BE25-B11A0323F472}"/>
                </a:ext>
              </a:extLst>
            </p:cNvPr>
            <p:cNvSpPr>
              <a:spLocks/>
            </p:cNvSpPr>
            <p:nvPr/>
          </p:nvSpPr>
          <p:spPr bwMode="auto">
            <a:xfrm>
              <a:off x="5869" y="1995"/>
              <a:ext cx="34" cy="43"/>
            </a:xfrm>
            <a:custGeom>
              <a:avLst/>
              <a:gdLst>
                <a:gd name="T0" fmla="*/ 56 w 69"/>
                <a:gd name="T1" fmla="*/ 11 h 86"/>
                <a:gd name="T2" fmla="*/ 64 w 69"/>
                <a:gd name="T3" fmla="*/ 24 h 86"/>
                <a:gd name="T4" fmla="*/ 69 w 69"/>
                <a:gd name="T5" fmla="*/ 37 h 86"/>
                <a:gd name="T6" fmla="*/ 69 w 69"/>
                <a:gd name="T7" fmla="*/ 49 h 86"/>
                <a:gd name="T8" fmla="*/ 63 w 69"/>
                <a:gd name="T9" fmla="*/ 65 h 86"/>
                <a:gd name="T10" fmla="*/ 61 w 69"/>
                <a:gd name="T11" fmla="*/ 70 h 86"/>
                <a:gd name="T12" fmla="*/ 57 w 69"/>
                <a:gd name="T13" fmla="*/ 74 h 86"/>
                <a:gd name="T14" fmla="*/ 53 w 69"/>
                <a:gd name="T15" fmla="*/ 78 h 86"/>
                <a:gd name="T16" fmla="*/ 48 w 69"/>
                <a:gd name="T17" fmla="*/ 82 h 86"/>
                <a:gd name="T18" fmla="*/ 43 w 69"/>
                <a:gd name="T19" fmla="*/ 84 h 86"/>
                <a:gd name="T20" fmla="*/ 38 w 69"/>
                <a:gd name="T21" fmla="*/ 86 h 86"/>
                <a:gd name="T22" fmla="*/ 32 w 69"/>
                <a:gd name="T23" fmla="*/ 86 h 86"/>
                <a:gd name="T24" fmla="*/ 25 w 69"/>
                <a:gd name="T25" fmla="*/ 86 h 86"/>
                <a:gd name="T26" fmla="*/ 15 w 69"/>
                <a:gd name="T27" fmla="*/ 80 h 86"/>
                <a:gd name="T28" fmla="*/ 8 w 69"/>
                <a:gd name="T29" fmla="*/ 74 h 86"/>
                <a:gd name="T30" fmla="*/ 3 w 69"/>
                <a:gd name="T31" fmla="*/ 63 h 86"/>
                <a:gd name="T32" fmla="*/ 0 w 69"/>
                <a:gd name="T33" fmla="*/ 54 h 86"/>
                <a:gd name="T34" fmla="*/ 1 w 69"/>
                <a:gd name="T35" fmla="*/ 37 h 86"/>
                <a:gd name="T36" fmla="*/ 2 w 69"/>
                <a:gd name="T37" fmla="*/ 22 h 86"/>
                <a:gd name="T38" fmla="*/ 8 w 69"/>
                <a:gd name="T39" fmla="*/ 8 h 86"/>
                <a:gd name="T40" fmla="*/ 20 w 69"/>
                <a:gd name="T41" fmla="*/ 0 h 86"/>
                <a:gd name="T42" fmla="*/ 25 w 69"/>
                <a:gd name="T43" fmla="*/ 0 h 86"/>
                <a:gd name="T44" fmla="*/ 31 w 69"/>
                <a:gd name="T45" fmla="*/ 0 h 86"/>
                <a:gd name="T46" fmla="*/ 35 w 69"/>
                <a:gd name="T47" fmla="*/ 0 h 86"/>
                <a:gd name="T48" fmla="*/ 40 w 69"/>
                <a:gd name="T49" fmla="*/ 1 h 86"/>
                <a:gd name="T50" fmla="*/ 44 w 69"/>
                <a:gd name="T51" fmla="*/ 3 h 86"/>
                <a:gd name="T52" fmla="*/ 49 w 69"/>
                <a:gd name="T53" fmla="*/ 6 h 86"/>
                <a:gd name="T54" fmla="*/ 53 w 69"/>
                <a:gd name="T55" fmla="*/ 8 h 86"/>
                <a:gd name="T56" fmla="*/ 56 w 69"/>
                <a:gd name="T57" fmla="*/ 11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9"/>
                <a:gd name="T88" fmla="*/ 0 h 86"/>
                <a:gd name="T89" fmla="*/ 69 w 69"/>
                <a:gd name="T90" fmla="*/ 86 h 8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9" h="86">
                  <a:moveTo>
                    <a:pt x="56" y="11"/>
                  </a:moveTo>
                  <a:lnTo>
                    <a:pt x="64" y="24"/>
                  </a:lnTo>
                  <a:lnTo>
                    <a:pt x="69" y="37"/>
                  </a:lnTo>
                  <a:lnTo>
                    <a:pt x="69" y="49"/>
                  </a:lnTo>
                  <a:lnTo>
                    <a:pt x="63" y="65"/>
                  </a:lnTo>
                  <a:lnTo>
                    <a:pt x="61" y="70"/>
                  </a:lnTo>
                  <a:lnTo>
                    <a:pt x="57" y="74"/>
                  </a:lnTo>
                  <a:lnTo>
                    <a:pt x="53" y="78"/>
                  </a:lnTo>
                  <a:lnTo>
                    <a:pt x="48" y="82"/>
                  </a:lnTo>
                  <a:lnTo>
                    <a:pt x="43" y="84"/>
                  </a:lnTo>
                  <a:lnTo>
                    <a:pt x="38" y="86"/>
                  </a:lnTo>
                  <a:lnTo>
                    <a:pt x="32" y="86"/>
                  </a:lnTo>
                  <a:lnTo>
                    <a:pt x="25" y="86"/>
                  </a:lnTo>
                  <a:lnTo>
                    <a:pt x="15" y="80"/>
                  </a:lnTo>
                  <a:lnTo>
                    <a:pt x="8" y="74"/>
                  </a:lnTo>
                  <a:lnTo>
                    <a:pt x="3" y="63"/>
                  </a:lnTo>
                  <a:lnTo>
                    <a:pt x="0" y="54"/>
                  </a:lnTo>
                  <a:lnTo>
                    <a:pt x="1" y="37"/>
                  </a:lnTo>
                  <a:lnTo>
                    <a:pt x="2" y="22"/>
                  </a:lnTo>
                  <a:lnTo>
                    <a:pt x="8" y="8"/>
                  </a:lnTo>
                  <a:lnTo>
                    <a:pt x="20" y="0"/>
                  </a:lnTo>
                  <a:lnTo>
                    <a:pt x="25" y="0"/>
                  </a:lnTo>
                  <a:lnTo>
                    <a:pt x="31" y="0"/>
                  </a:lnTo>
                  <a:lnTo>
                    <a:pt x="35" y="0"/>
                  </a:lnTo>
                  <a:lnTo>
                    <a:pt x="40" y="1"/>
                  </a:lnTo>
                  <a:lnTo>
                    <a:pt x="44" y="3"/>
                  </a:lnTo>
                  <a:lnTo>
                    <a:pt x="49" y="6"/>
                  </a:lnTo>
                  <a:lnTo>
                    <a:pt x="53" y="8"/>
                  </a:lnTo>
                  <a:lnTo>
                    <a:pt x="5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0" name="Freeform 89">
              <a:extLst>
                <a:ext uri="{FF2B5EF4-FFF2-40B4-BE49-F238E27FC236}">
                  <a16:creationId xmlns:a16="http://schemas.microsoft.com/office/drawing/2014/main" id="{015C221D-E8F0-4141-BBB2-E6839A38AB01}"/>
                </a:ext>
              </a:extLst>
            </p:cNvPr>
            <p:cNvSpPr>
              <a:spLocks/>
            </p:cNvSpPr>
            <p:nvPr/>
          </p:nvSpPr>
          <p:spPr bwMode="auto">
            <a:xfrm>
              <a:off x="5873" y="2002"/>
              <a:ext cx="25" cy="29"/>
            </a:xfrm>
            <a:custGeom>
              <a:avLst/>
              <a:gdLst>
                <a:gd name="T0" fmla="*/ 49 w 49"/>
                <a:gd name="T1" fmla="*/ 30 h 57"/>
                <a:gd name="T2" fmla="*/ 47 w 49"/>
                <a:gd name="T3" fmla="*/ 32 h 57"/>
                <a:gd name="T4" fmla="*/ 47 w 49"/>
                <a:gd name="T5" fmla="*/ 35 h 57"/>
                <a:gd name="T6" fmla="*/ 46 w 49"/>
                <a:gd name="T7" fmla="*/ 40 h 57"/>
                <a:gd name="T8" fmla="*/ 45 w 49"/>
                <a:gd name="T9" fmla="*/ 45 h 57"/>
                <a:gd name="T10" fmla="*/ 41 w 49"/>
                <a:gd name="T11" fmla="*/ 48 h 57"/>
                <a:gd name="T12" fmla="*/ 34 w 49"/>
                <a:gd name="T13" fmla="*/ 51 h 57"/>
                <a:gd name="T14" fmla="*/ 27 w 49"/>
                <a:gd name="T15" fmla="*/ 55 h 57"/>
                <a:gd name="T16" fmla="*/ 19 w 49"/>
                <a:gd name="T17" fmla="*/ 57 h 57"/>
                <a:gd name="T18" fmla="*/ 10 w 49"/>
                <a:gd name="T19" fmla="*/ 56 h 57"/>
                <a:gd name="T20" fmla="*/ 2 w 49"/>
                <a:gd name="T21" fmla="*/ 47 h 57"/>
                <a:gd name="T22" fmla="*/ 0 w 49"/>
                <a:gd name="T23" fmla="*/ 35 h 57"/>
                <a:gd name="T24" fmla="*/ 2 w 49"/>
                <a:gd name="T25" fmla="*/ 22 h 57"/>
                <a:gd name="T26" fmla="*/ 4 w 49"/>
                <a:gd name="T27" fmla="*/ 9 h 57"/>
                <a:gd name="T28" fmla="*/ 8 w 49"/>
                <a:gd name="T29" fmla="*/ 4 h 57"/>
                <a:gd name="T30" fmla="*/ 12 w 49"/>
                <a:gd name="T31" fmla="*/ 2 h 57"/>
                <a:gd name="T32" fmla="*/ 18 w 49"/>
                <a:gd name="T33" fmla="*/ 1 h 57"/>
                <a:gd name="T34" fmla="*/ 24 w 49"/>
                <a:gd name="T35" fmla="*/ 0 h 57"/>
                <a:gd name="T36" fmla="*/ 35 w 49"/>
                <a:gd name="T37" fmla="*/ 2 h 57"/>
                <a:gd name="T38" fmla="*/ 41 w 49"/>
                <a:gd name="T39" fmla="*/ 10 h 57"/>
                <a:gd name="T40" fmla="*/ 45 w 49"/>
                <a:gd name="T41" fmla="*/ 20 h 57"/>
                <a:gd name="T42" fmla="*/ 49 w 49"/>
                <a:gd name="T43" fmla="*/ 30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57"/>
                <a:gd name="T68" fmla="*/ 49 w 49"/>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57">
                  <a:moveTo>
                    <a:pt x="49" y="30"/>
                  </a:moveTo>
                  <a:lnTo>
                    <a:pt x="47" y="32"/>
                  </a:lnTo>
                  <a:lnTo>
                    <a:pt x="47" y="35"/>
                  </a:lnTo>
                  <a:lnTo>
                    <a:pt x="46" y="40"/>
                  </a:lnTo>
                  <a:lnTo>
                    <a:pt x="45" y="45"/>
                  </a:lnTo>
                  <a:lnTo>
                    <a:pt x="41" y="48"/>
                  </a:lnTo>
                  <a:lnTo>
                    <a:pt x="34" y="51"/>
                  </a:lnTo>
                  <a:lnTo>
                    <a:pt x="27" y="55"/>
                  </a:lnTo>
                  <a:lnTo>
                    <a:pt x="19" y="57"/>
                  </a:lnTo>
                  <a:lnTo>
                    <a:pt x="10" y="56"/>
                  </a:lnTo>
                  <a:lnTo>
                    <a:pt x="2" y="47"/>
                  </a:lnTo>
                  <a:lnTo>
                    <a:pt x="0" y="35"/>
                  </a:lnTo>
                  <a:lnTo>
                    <a:pt x="2" y="22"/>
                  </a:lnTo>
                  <a:lnTo>
                    <a:pt x="4" y="9"/>
                  </a:lnTo>
                  <a:lnTo>
                    <a:pt x="8" y="4"/>
                  </a:lnTo>
                  <a:lnTo>
                    <a:pt x="12" y="2"/>
                  </a:lnTo>
                  <a:lnTo>
                    <a:pt x="18" y="1"/>
                  </a:lnTo>
                  <a:lnTo>
                    <a:pt x="24" y="0"/>
                  </a:lnTo>
                  <a:lnTo>
                    <a:pt x="35" y="2"/>
                  </a:lnTo>
                  <a:lnTo>
                    <a:pt x="41" y="10"/>
                  </a:lnTo>
                  <a:lnTo>
                    <a:pt x="45" y="20"/>
                  </a:lnTo>
                  <a:lnTo>
                    <a:pt x="4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1" name="Freeform 90">
              <a:extLst>
                <a:ext uri="{FF2B5EF4-FFF2-40B4-BE49-F238E27FC236}">
                  <a16:creationId xmlns:a16="http://schemas.microsoft.com/office/drawing/2014/main" id="{188843DB-6957-41D4-BCDE-5EDAFCBFFD80}"/>
                </a:ext>
              </a:extLst>
            </p:cNvPr>
            <p:cNvSpPr>
              <a:spLocks/>
            </p:cNvSpPr>
            <p:nvPr/>
          </p:nvSpPr>
          <p:spPr bwMode="auto">
            <a:xfrm>
              <a:off x="5716" y="2032"/>
              <a:ext cx="86" cy="79"/>
            </a:xfrm>
            <a:custGeom>
              <a:avLst/>
              <a:gdLst>
                <a:gd name="T0" fmla="*/ 168 w 173"/>
                <a:gd name="T1" fmla="*/ 39 h 159"/>
                <a:gd name="T2" fmla="*/ 168 w 173"/>
                <a:gd name="T3" fmla="*/ 41 h 159"/>
                <a:gd name="T4" fmla="*/ 168 w 173"/>
                <a:gd name="T5" fmla="*/ 44 h 159"/>
                <a:gd name="T6" fmla="*/ 169 w 173"/>
                <a:gd name="T7" fmla="*/ 47 h 159"/>
                <a:gd name="T8" fmla="*/ 172 w 173"/>
                <a:gd name="T9" fmla="*/ 48 h 159"/>
                <a:gd name="T10" fmla="*/ 173 w 173"/>
                <a:gd name="T11" fmla="*/ 65 h 159"/>
                <a:gd name="T12" fmla="*/ 167 w 173"/>
                <a:gd name="T13" fmla="*/ 83 h 159"/>
                <a:gd name="T14" fmla="*/ 157 w 173"/>
                <a:gd name="T15" fmla="*/ 99 h 159"/>
                <a:gd name="T16" fmla="*/ 148 w 173"/>
                <a:gd name="T17" fmla="*/ 116 h 159"/>
                <a:gd name="T18" fmla="*/ 138 w 173"/>
                <a:gd name="T19" fmla="*/ 125 h 159"/>
                <a:gd name="T20" fmla="*/ 128 w 173"/>
                <a:gd name="T21" fmla="*/ 133 h 159"/>
                <a:gd name="T22" fmla="*/ 116 w 173"/>
                <a:gd name="T23" fmla="*/ 141 h 159"/>
                <a:gd name="T24" fmla="*/ 104 w 173"/>
                <a:gd name="T25" fmla="*/ 148 h 159"/>
                <a:gd name="T26" fmla="*/ 91 w 173"/>
                <a:gd name="T27" fmla="*/ 154 h 159"/>
                <a:gd name="T28" fmla="*/ 78 w 173"/>
                <a:gd name="T29" fmla="*/ 157 h 159"/>
                <a:gd name="T30" fmla="*/ 65 w 173"/>
                <a:gd name="T31" fmla="*/ 159 h 159"/>
                <a:gd name="T32" fmla="*/ 52 w 173"/>
                <a:gd name="T33" fmla="*/ 156 h 159"/>
                <a:gd name="T34" fmla="*/ 45 w 173"/>
                <a:gd name="T35" fmla="*/ 151 h 159"/>
                <a:gd name="T36" fmla="*/ 38 w 173"/>
                <a:gd name="T37" fmla="*/ 145 h 159"/>
                <a:gd name="T38" fmla="*/ 31 w 173"/>
                <a:gd name="T39" fmla="*/ 139 h 159"/>
                <a:gd name="T40" fmla="*/ 24 w 173"/>
                <a:gd name="T41" fmla="*/ 133 h 159"/>
                <a:gd name="T42" fmla="*/ 19 w 173"/>
                <a:gd name="T43" fmla="*/ 127 h 159"/>
                <a:gd name="T44" fmla="*/ 13 w 173"/>
                <a:gd name="T45" fmla="*/ 122 h 159"/>
                <a:gd name="T46" fmla="*/ 6 w 173"/>
                <a:gd name="T47" fmla="*/ 115 h 159"/>
                <a:gd name="T48" fmla="*/ 0 w 173"/>
                <a:gd name="T49" fmla="*/ 109 h 159"/>
                <a:gd name="T50" fmla="*/ 0 w 173"/>
                <a:gd name="T51" fmla="*/ 81 h 159"/>
                <a:gd name="T52" fmla="*/ 1 w 173"/>
                <a:gd name="T53" fmla="*/ 81 h 159"/>
                <a:gd name="T54" fmla="*/ 2 w 173"/>
                <a:gd name="T55" fmla="*/ 81 h 159"/>
                <a:gd name="T56" fmla="*/ 2 w 173"/>
                <a:gd name="T57" fmla="*/ 81 h 159"/>
                <a:gd name="T58" fmla="*/ 4 w 173"/>
                <a:gd name="T59" fmla="*/ 81 h 159"/>
                <a:gd name="T60" fmla="*/ 0 w 173"/>
                <a:gd name="T61" fmla="*/ 78 h 159"/>
                <a:gd name="T62" fmla="*/ 5 w 173"/>
                <a:gd name="T63" fmla="*/ 69 h 159"/>
                <a:gd name="T64" fmla="*/ 8 w 173"/>
                <a:gd name="T65" fmla="*/ 58 h 159"/>
                <a:gd name="T66" fmla="*/ 13 w 173"/>
                <a:gd name="T67" fmla="*/ 49 h 159"/>
                <a:gd name="T68" fmla="*/ 17 w 173"/>
                <a:gd name="T69" fmla="*/ 40 h 159"/>
                <a:gd name="T70" fmla="*/ 22 w 173"/>
                <a:gd name="T71" fmla="*/ 32 h 159"/>
                <a:gd name="T72" fmla="*/ 28 w 173"/>
                <a:gd name="T73" fmla="*/ 24 h 159"/>
                <a:gd name="T74" fmla="*/ 36 w 173"/>
                <a:gd name="T75" fmla="*/ 17 h 159"/>
                <a:gd name="T76" fmla="*/ 45 w 173"/>
                <a:gd name="T77" fmla="*/ 11 h 159"/>
                <a:gd name="T78" fmla="*/ 57 w 173"/>
                <a:gd name="T79" fmla="*/ 6 h 159"/>
                <a:gd name="T80" fmla="*/ 69 w 173"/>
                <a:gd name="T81" fmla="*/ 3 h 159"/>
                <a:gd name="T82" fmla="*/ 83 w 173"/>
                <a:gd name="T83" fmla="*/ 1 h 159"/>
                <a:gd name="T84" fmla="*/ 97 w 173"/>
                <a:gd name="T85" fmla="*/ 0 h 159"/>
                <a:gd name="T86" fmla="*/ 111 w 173"/>
                <a:gd name="T87" fmla="*/ 0 h 159"/>
                <a:gd name="T88" fmla="*/ 123 w 173"/>
                <a:gd name="T89" fmla="*/ 2 h 159"/>
                <a:gd name="T90" fmla="*/ 136 w 173"/>
                <a:gd name="T91" fmla="*/ 6 h 159"/>
                <a:gd name="T92" fmla="*/ 148 w 173"/>
                <a:gd name="T93" fmla="*/ 13 h 159"/>
                <a:gd name="T94" fmla="*/ 153 w 173"/>
                <a:gd name="T95" fmla="*/ 20 h 159"/>
                <a:gd name="T96" fmla="*/ 159 w 173"/>
                <a:gd name="T97" fmla="*/ 26 h 159"/>
                <a:gd name="T98" fmla="*/ 164 w 173"/>
                <a:gd name="T99" fmla="*/ 32 h 159"/>
                <a:gd name="T100" fmla="*/ 168 w 173"/>
                <a:gd name="T101" fmla="*/ 39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3"/>
                <a:gd name="T154" fmla="*/ 0 h 159"/>
                <a:gd name="T155" fmla="*/ 173 w 173"/>
                <a:gd name="T156" fmla="*/ 159 h 1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3" h="159">
                  <a:moveTo>
                    <a:pt x="168" y="39"/>
                  </a:moveTo>
                  <a:lnTo>
                    <a:pt x="168" y="41"/>
                  </a:lnTo>
                  <a:lnTo>
                    <a:pt x="168" y="44"/>
                  </a:lnTo>
                  <a:lnTo>
                    <a:pt x="169" y="47"/>
                  </a:lnTo>
                  <a:lnTo>
                    <a:pt x="172" y="48"/>
                  </a:lnTo>
                  <a:lnTo>
                    <a:pt x="173" y="65"/>
                  </a:lnTo>
                  <a:lnTo>
                    <a:pt x="167" y="83"/>
                  </a:lnTo>
                  <a:lnTo>
                    <a:pt x="157" y="99"/>
                  </a:lnTo>
                  <a:lnTo>
                    <a:pt x="148" y="116"/>
                  </a:lnTo>
                  <a:lnTo>
                    <a:pt x="138" y="125"/>
                  </a:lnTo>
                  <a:lnTo>
                    <a:pt x="128" y="133"/>
                  </a:lnTo>
                  <a:lnTo>
                    <a:pt x="116" y="141"/>
                  </a:lnTo>
                  <a:lnTo>
                    <a:pt x="104" y="148"/>
                  </a:lnTo>
                  <a:lnTo>
                    <a:pt x="91" y="154"/>
                  </a:lnTo>
                  <a:lnTo>
                    <a:pt x="78" y="157"/>
                  </a:lnTo>
                  <a:lnTo>
                    <a:pt x="65" y="159"/>
                  </a:lnTo>
                  <a:lnTo>
                    <a:pt x="52" y="156"/>
                  </a:lnTo>
                  <a:lnTo>
                    <a:pt x="45" y="151"/>
                  </a:lnTo>
                  <a:lnTo>
                    <a:pt x="38" y="145"/>
                  </a:lnTo>
                  <a:lnTo>
                    <a:pt x="31" y="139"/>
                  </a:lnTo>
                  <a:lnTo>
                    <a:pt x="24" y="133"/>
                  </a:lnTo>
                  <a:lnTo>
                    <a:pt x="19" y="127"/>
                  </a:lnTo>
                  <a:lnTo>
                    <a:pt x="13" y="122"/>
                  </a:lnTo>
                  <a:lnTo>
                    <a:pt x="6" y="115"/>
                  </a:lnTo>
                  <a:lnTo>
                    <a:pt x="0" y="109"/>
                  </a:lnTo>
                  <a:lnTo>
                    <a:pt x="0" y="81"/>
                  </a:lnTo>
                  <a:lnTo>
                    <a:pt x="1" y="81"/>
                  </a:lnTo>
                  <a:lnTo>
                    <a:pt x="2" y="81"/>
                  </a:lnTo>
                  <a:lnTo>
                    <a:pt x="4" y="81"/>
                  </a:lnTo>
                  <a:lnTo>
                    <a:pt x="0" y="78"/>
                  </a:lnTo>
                  <a:lnTo>
                    <a:pt x="5" y="69"/>
                  </a:lnTo>
                  <a:lnTo>
                    <a:pt x="8" y="58"/>
                  </a:lnTo>
                  <a:lnTo>
                    <a:pt x="13" y="49"/>
                  </a:lnTo>
                  <a:lnTo>
                    <a:pt x="17" y="40"/>
                  </a:lnTo>
                  <a:lnTo>
                    <a:pt x="22" y="32"/>
                  </a:lnTo>
                  <a:lnTo>
                    <a:pt x="28" y="24"/>
                  </a:lnTo>
                  <a:lnTo>
                    <a:pt x="36" y="17"/>
                  </a:lnTo>
                  <a:lnTo>
                    <a:pt x="45" y="11"/>
                  </a:lnTo>
                  <a:lnTo>
                    <a:pt x="57" y="6"/>
                  </a:lnTo>
                  <a:lnTo>
                    <a:pt x="69" y="3"/>
                  </a:lnTo>
                  <a:lnTo>
                    <a:pt x="83" y="1"/>
                  </a:lnTo>
                  <a:lnTo>
                    <a:pt x="97" y="0"/>
                  </a:lnTo>
                  <a:lnTo>
                    <a:pt x="111" y="0"/>
                  </a:lnTo>
                  <a:lnTo>
                    <a:pt x="123" y="2"/>
                  </a:lnTo>
                  <a:lnTo>
                    <a:pt x="136" y="6"/>
                  </a:lnTo>
                  <a:lnTo>
                    <a:pt x="148" y="13"/>
                  </a:lnTo>
                  <a:lnTo>
                    <a:pt x="153" y="20"/>
                  </a:lnTo>
                  <a:lnTo>
                    <a:pt x="159" y="26"/>
                  </a:lnTo>
                  <a:lnTo>
                    <a:pt x="164" y="32"/>
                  </a:lnTo>
                  <a:lnTo>
                    <a:pt x="168"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2" name="Freeform 91">
              <a:extLst>
                <a:ext uri="{FF2B5EF4-FFF2-40B4-BE49-F238E27FC236}">
                  <a16:creationId xmlns:a16="http://schemas.microsoft.com/office/drawing/2014/main" id="{88929AA0-7945-487C-983D-D0E4930BA6EB}"/>
                </a:ext>
              </a:extLst>
            </p:cNvPr>
            <p:cNvSpPr>
              <a:spLocks/>
            </p:cNvSpPr>
            <p:nvPr/>
          </p:nvSpPr>
          <p:spPr bwMode="auto">
            <a:xfrm>
              <a:off x="5468" y="2039"/>
              <a:ext cx="6" cy="23"/>
            </a:xfrm>
            <a:custGeom>
              <a:avLst/>
              <a:gdLst>
                <a:gd name="T0" fmla="*/ 11 w 11"/>
                <a:gd name="T1" fmla="*/ 21 h 46"/>
                <a:gd name="T2" fmla="*/ 9 w 11"/>
                <a:gd name="T3" fmla="*/ 27 h 46"/>
                <a:gd name="T4" fmla="*/ 7 w 11"/>
                <a:gd name="T5" fmla="*/ 34 h 46"/>
                <a:gd name="T6" fmla="*/ 4 w 11"/>
                <a:gd name="T7" fmla="*/ 41 h 46"/>
                <a:gd name="T8" fmla="*/ 6 w 11"/>
                <a:gd name="T9" fmla="*/ 46 h 46"/>
                <a:gd name="T10" fmla="*/ 2 w 11"/>
                <a:gd name="T11" fmla="*/ 44 h 46"/>
                <a:gd name="T12" fmla="*/ 2 w 11"/>
                <a:gd name="T13" fmla="*/ 40 h 46"/>
                <a:gd name="T14" fmla="*/ 2 w 11"/>
                <a:gd name="T15" fmla="*/ 35 h 46"/>
                <a:gd name="T16" fmla="*/ 0 w 11"/>
                <a:gd name="T17" fmla="*/ 33 h 46"/>
                <a:gd name="T18" fmla="*/ 1 w 11"/>
                <a:gd name="T19" fmla="*/ 23 h 46"/>
                <a:gd name="T20" fmla="*/ 1 w 11"/>
                <a:gd name="T21" fmla="*/ 13 h 46"/>
                <a:gd name="T22" fmla="*/ 3 w 11"/>
                <a:gd name="T23" fmla="*/ 4 h 46"/>
                <a:gd name="T24" fmla="*/ 11 w 11"/>
                <a:gd name="T25" fmla="*/ 0 h 46"/>
                <a:gd name="T26" fmla="*/ 11 w 11"/>
                <a:gd name="T27" fmla="*/ 21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46"/>
                <a:gd name="T44" fmla="*/ 11 w 11"/>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46">
                  <a:moveTo>
                    <a:pt x="11" y="21"/>
                  </a:moveTo>
                  <a:lnTo>
                    <a:pt x="9" y="27"/>
                  </a:lnTo>
                  <a:lnTo>
                    <a:pt x="7" y="34"/>
                  </a:lnTo>
                  <a:lnTo>
                    <a:pt x="4" y="41"/>
                  </a:lnTo>
                  <a:lnTo>
                    <a:pt x="6" y="46"/>
                  </a:lnTo>
                  <a:lnTo>
                    <a:pt x="2" y="44"/>
                  </a:lnTo>
                  <a:lnTo>
                    <a:pt x="2" y="40"/>
                  </a:lnTo>
                  <a:lnTo>
                    <a:pt x="2" y="35"/>
                  </a:lnTo>
                  <a:lnTo>
                    <a:pt x="0" y="33"/>
                  </a:lnTo>
                  <a:lnTo>
                    <a:pt x="1" y="23"/>
                  </a:lnTo>
                  <a:lnTo>
                    <a:pt x="1" y="13"/>
                  </a:lnTo>
                  <a:lnTo>
                    <a:pt x="3" y="4"/>
                  </a:lnTo>
                  <a:lnTo>
                    <a:pt x="11" y="0"/>
                  </a:lnTo>
                  <a:lnTo>
                    <a:pt x="1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3" name="Freeform 92">
              <a:extLst>
                <a:ext uri="{FF2B5EF4-FFF2-40B4-BE49-F238E27FC236}">
                  <a16:creationId xmlns:a16="http://schemas.microsoft.com/office/drawing/2014/main" id="{01A6489B-2AE3-42A0-93E2-EC0F86D90797}"/>
                </a:ext>
              </a:extLst>
            </p:cNvPr>
            <p:cNvSpPr>
              <a:spLocks/>
            </p:cNvSpPr>
            <p:nvPr/>
          </p:nvSpPr>
          <p:spPr bwMode="auto">
            <a:xfrm>
              <a:off x="5720" y="2039"/>
              <a:ext cx="76" cy="64"/>
            </a:xfrm>
            <a:custGeom>
              <a:avLst/>
              <a:gdLst>
                <a:gd name="T0" fmla="*/ 143 w 153"/>
                <a:gd name="T1" fmla="*/ 19 h 129"/>
                <a:gd name="T2" fmla="*/ 146 w 153"/>
                <a:gd name="T3" fmla="*/ 28 h 129"/>
                <a:gd name="T4" fmla="*/ 151 w 153"/>
                <a:gd name="T5" fmla="*/ 36 h 129"/>
                <a:gd name="T6" fmla="*/ 153 w 153"/>
                <a:gd name="T7" fmla="*/ 45 h 129"/>
                <a:gd name="T8" fmla="*/ 151 w 153"/>
                <a:gd name="T9" fmla="*/ 56 h 129"/>
                <a:gd name="T10" fmla="*/ 150 w 153"/>
                <a:gd name="T11" fmla="*/ 58 h 129"/>
                <a:gd name="T12" fmla="*/ 149 w 153"/>
                <a:gd name="T13" fmla="*/ 60 h 129"/>
                <a:gd name="T14" fmla="*/ 148 w 153"/>
                <a:gd name="T15" fmla="*/ 63 h 129"/>
                <a:gd name="T16" fmla="*/ 146 w 153"/>
                <a:gd name="T17" fmla="*/ 66 h 129"/>
                <a:gd name="T18" fmla="*/ 144 w 153"/>
                <a:gd name="T19" fmla="*/ 68 h 129"/>
                <a:gd name="T20" fmla="*/ 143 w 153"/>
                <a:gd name="T21" fmla="*/ 72 h 129"/>
                <a:gd name="T22" fmla="*/ 142 w 153"/>
                <a:gd name="T23" fmla="*/ 78 h 129"/>
                <a:gd name="T24" fmla="*/ 140 w 153"/>
                <a:gd name="T25" fmla="*/ 81 h 129"/>
                <a:gd name="T26" fmla="*/ 130 w 153"/>
                <a:gd name="T27" fmla="*/ 90 h 129"/>
                <a:gd name="T28" fmla="*/ 121 w 153"/>
                <a:gd name="T29" fmla="*/ 99 h 129"/>
                <a:gd name="T30" fmla="*/ 111 w 153"/>
                <a:gd name="T31" fmla="*/ 109 h 129"/>
                <a:gd name="T32" fmla="*/ 100 w 153"/>
                <a:gd name="T33" fmla="*/ 117 h 129"/>
                <a:gd name="T34" fmla="*/ 88 w 153"/>
                <a:gd name="T35" fmla="*/ 124 h 129"/>
                <a:gd name="T36" fmla="*/ 75 w 153"/>
                <a:gd name="T37" fmla="*/ 127 h 129"/>
                <a:gd name="T38" fmla="*/ 60 w 153"/>
                <a:gd name="T39" fmla="*/ 129 h 129"/>
                <a:gd name="T40" fmla="*/ 44 w 153"/>
                <a:gd name="T41" fmla="*/ 128 h 129"/>
                <a:gd name="T42" fmla="*/ 38 w 153"/>
                <a:gd name="T43" fmla="*/ 121 h 129"/>
                <a:gd name="T44" fmla="*/ 30 w 153"/>
                <a:gd name="T45" fmla="*/ 116 h 129"/>
                <a:gd name="T46" fmla="*/ 21 w 153"/>
                <a:gd name="T47" fmla="*/ 109 h 129"/>
                <a:gd name="T48" fmla="*/ 13 w 153"/>
                <a:gd name="T49" fmla="*/ 102 h 129"/>
                <a:gd name="T50" fmla="*/ 6 w 153"/>
                <a:gd name="T51" fmla="*/ 95 h 129"/>
                <a:gd name="T52" fmla="*/ 1 w 153"/>
                <a:gd name="T53" fmla="*/ 86 h 129"/>
                <a:gd name="T54" fmla="*/ 0 w 153"/>
                <a:gd name="T55" fmla="*/ 75 h 129"/>
                <a:gd name="T56" fmla="*/ 5 w 153"/>
                <a:gd name="T57" fmla="*/ 63 h 129"/>
                <a:gd name="T58" fmla="*/ 12 w 153"/>
                <a:gd name="T59" fmla="*/ 49 h 129"/>
                <a:gd name="T60" fmla="*/ 17 w 153"/>
                <a:gd name="T61" fmla="*/ 36 h 129"/>
                <a:gd name="T62" fmla="*/ 26 w 153"/>
                <a:gd name="T63" fmla="*/ 23 h 129"/>
                <a:gd name="T64" fmla="*/ 37 w 153"/>
                <a:gd name="T65" fmla="*/ 14 h 129"/>
                <a:gd name="T66" fmla="*/ 49 w 153"/>
                <a:gd name="T67" fmla="*/ 10 h 129"/>
                <a:gd name="T68" fmla="*/ 62 w 153"/>
                <a:gd name="T69" fmla="*/ 5 h 129"/>
                <a:gd name="T70" fmla="*/ 76 w 153"/>
                <a:gd name="T71" fmla="*/ 3 h 129"/>
                <a:gd name="T72" fmla="*/ 91 w 153"/>
                <a:gd name="T73" fmla="*/ 0 h 129"/>
                <a:gd name="T74" fmla="*/ 106 w 153"/>
                <a:gd name="T75" fmla="*/ 2 h 129"/>
                <a:gd name="T76" fmla="*/ 120 w 153"/>
                <a:gd name="T77" fmla="*/ 4 h 129"/>
                <a:gd name="T78" fmla="*/ 133 w 153"/>
                <a:gd name="T79" fmla="*/ 10 h 129"/>
                <a:gd name="T80" fmla="*/ 143 w 153"/>
                <a:gd name="T81" fmla="*/ 19 h 1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3"/>
                <a:gd name="T124" fmla="*/ 0 h 129"/>
                <a:gd name="T125" fmla="*/ 153 w 153"/>
                <a:gd name="T126" fmla="*/ 129 h 1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3" h="129">
                  <a:moveTo>
                    <a:pt x="143" y="19"/>
                  </a:moveTo>
                  <a:lnTo>
                    <a:pt x="146" y="28"/>
                  </a:lnTo>
                  <a:lnTo>
                    <a:pt x="151" y="36"/>
                  </a:lnTo>
                  <a:lnTo>
                    <a:pt x="153" y="45"/>
                  </a:lnTo>
                  <a:lnTo>
                    <a:pt x="151" y="56"/>
                  </a:lnTo>
                  <a:lnTo>
                    <a:pt x="150" y="58"/>
                  </a:lnTo>
                  <a:lnTo>
                    <a:pt x="149" y="60"/>
                  </a:lnTo>
                  <a:lnTo>
                    <a:pt x="148" y="63"/>
                  </a:lnTo>
                  <a:lnTo>
                    <a:pt x="146" y="66"/>
                  </a:lnTo>
                  <a:lnTo>
                    <a:pt x="144" y="68"/>
                  </a:lnTo>
                  <a:lnTo>
                    <a:pt x="143" y="72"/>
                  </a:lnTo>
                  <a:lnTo>
                    <a:pt x="142" y="78"/>
                  </a:lnTo>
                  <a:lnTo>
                    <a:pt x="140" y="81"/>
                  </a:lnTo>
                  <a:lnTo>
                    <a:pt x="130" y="90"/>
                  </a:lnTo>
                  <a:lnTo>
                    <a:pt x="121" y="99"/>
                  </a:lnTo>
                  <a:lnTo>
                    <a:pt x="111" y="109"/>
                  </a:lnTo>
                  <a:lnTo>
                    <a:pt x="100" y="117"/>
                  </a:lnTo>
                  <a:lnTo>
                    <a:pt x="88" y="124"/>
                  </a:lnTo>
                  <a:lnTo>
                    <a:pt x="75" y="127"/>
                  </a:lnTo>
                  <a:lnTo>
                    <a:pt x="60" y="129"/>
                  </a:lnTo>
                  <a:lnTo>
                    <a:pt x="44" y="128"/>
                  </a:lnTo>
                  <a:lnTo>
                    <a:pt x="38" y="121"/>
                  </a:lnTo>
                  <a:lnTo>
                    <a:pt x="30" y="116"/>
                  </a:lnTo>
                  <a:lnTo>
                    <a:pt x="21" y="109"/>
                  </a:lnTo>
                  <a:lnTo>
                    <a:pt x="13" y="102"/>
                  </a:lnTo>
                  <a:lnTo>
                    <a:pt x="6" y="95"/>
                  </a:lnTo>
                  <a:lnTo>
                    <a:pt x="1" y="86"/>
                  </a:lnTo>
                  <a:lnTo>
                    <a:pt x="0" y="75"/>
                  </a:lnTo>
                  <a:lnTo>
                    <a:pt x="5" y="63"/>
                  </a:lnTo>
                  <a:lnTo>
                    <a:pt x="12" y="49"/>
                  </a:lnTo>
                  <a:lnTo>
                    <a:pt x="17" y="36"/>
                  </a:lnTo>
                  <a:lnTo>
                    <a:pt x="26" y="23"/>
                  </a:lnTo>
                  <a:lnTo>
                    <a:pt x="37" y="14"/>
                  </a:lnTo>
                  <a:lnTo>
                    <a:pt x="49" y="10"/>
                  </a:lnTo>
                  <a:lnTo>
                    <a:pt x="62" y="5"/>
                  </a:lnTo>
                  <a:lnTo>
                    <a:pt x="76" y="3"/>
                  </a:lnTo>
                  <a:lnTo>
                    <a:pt x="91" y="0"/>
                  </a:lnTo>
                  <a:lnTo>
                    <a:pt x="106" y="2"/>
                  </a:lnTo>
                  <a:lnTo>
                    <a:pt x="120" y="4"/>
                  </a:lnTo>
                  <a:lnTo>
                    <a:pt x="133" y="10"/>
                  </a:lnTo>
                  <a:lnTo>
                    <a:pt x="14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4" name="Freeform 93">
              <a:extLst>
                <a:ext uri="{FF2B5EF4-FFF2-40B4-BE49-F238E27FC236}">
                  <a16:creationId xmlns:a16="http://schemas.microsoft.com/office/drawing/2014/main" id="{DDA2EF86-6E21-4CEE-B19A-5F5CCCD0C8D7}"/>
                </a:ext>
              </a:extLst>
            </p:cNvPr>
            <p:cNvSpPr>
              <a:spLocks/>
            </p:cNvSpPr>
            <p:nvPr/>
          </p:nvSpPr>
          <p:spPr bwMode="auto">
            <a:xfrm>
              <a:off x="5840" y="2049"/>
              <a:ext cx="39" cy="47"/>
            </a:xfrm>
            <a:custGeom>
              <a:avLst/>
              <a:gdLst>
                <a:gd name="T0" fmla="*/ 73 w 77"/>
                <a:gd name="T1" fmla="*/ 34 h 93"/>
                <a:gd name="T2" fmla="*/ 77 w 77"/>
                <a:gd name="T3" fmla="*/ 45 h 93"/>
                <a:gd name="T4" fmla="*/ 76 w 77"/>
                <a:gd name="T5" fmla="*/ 57 h 93"/>
                <a:gd name="T6" fmla="*/ 73 w 77"/>
                <a:gd name="T7" fmla="*/ 68 h 93"/>
                <a:gd name="T8" fmla="*/ 68 w 77"/>
                <a:gd name="T9" fmla="*/ 80 h 93"/>
                <a:gd name="T10" fmla="*/ 64 w 77"/>
                <a:gd name="T11" fmla="*/ 84 h 93"/>
                <a:gd name="T12" fmla="*/ 61 w 77"/>
                <a:gd name="T13" fmla="*/ 88 h 93"/>
                <a:gd name="T14" fmla="*/ 55 w 77"/>
                <a:gd name="T15" fmla="*/ 91 h 93"/>
                <a:gd name="T16" fmla="*/ 49 w 77"/>
                <a:gd name="T17" fmla="*/ 92 h 93"/>
                <a:gd name="T18" fmla="*/ 44 w 77"/>
                <a:gd name="T19" fmla="*/ 93 h 93"/>
                <a:gd name="T20" fmla="*/ 38 w 77"/>
                <a:gd name="T21" fmla="*/ 93 h 93"/>
                <a:gd name="T22" fmla="*/ 32 w 77"/>
                <a:gd name="T23" fmla="*/ 93 h 93"/>
                <a:gd name="T24" fmla="*/ 26 w 77"/>
                <a:gd name="T25" fmla="*/ 92 h 93"/>
                <a:gd name="T26" fmla="*/ 6 w 77"/>
                <a:gd name="T27" fmla="*/ 82 h 93"/>
                <a:gd name="T28" fmla="*/ 7 w 77"/>
                <a:gd name="T29" fmla="*/ 82 h 93"/>
                <a:gd name="T30" fmla="*/ 0 w 77"/>
                <a:gd name="T31" fmla="*/ 66 h 93"/>
                <a:gd name="T32" fmla="*/ 1 w 77"/>
                <a:gd name="T33" fmla="*/ 49 h 93"/>
                <a:gd name="T34" fmla="*/ 6 w 77"/>
                <a:gd name="T35" fmla="*/ 31 h 93"/>
                <a:gd name="T36" fmla="*/ 10 w 77"/>
                <a:gd name="T37" fmla="*/ 13 h 93"/>
                <a:gd name="T38" fmla="*/ 16 w 77"/>
                <a:gd name="T39" fmla="*/ 10 h 93"/>
                <a:gd name="T40" fmla="*/ 20 w 77"/>
                <a:gd name="T41" fmla="*/ 6 h 93"/>
                <a:gd name="T42" fmla="*/ 24 w 77"/>
                <a:gd name="T43" fmla="*/ 2 h 93"/>
                <a:gd name="T44" fmla="*/ 30 w 77"/>
                <a:gd name="T45" fmla="*/ 0 h 93"/>
                <a:gd name="T46" fmla="*/ 39 w 77"/>
                <a:gd name="T47" fmla="*/ 1 h 93"/>
                <a:gd name="T48" fmla="*/ 46 w 77"/>
                <a:gd name="T49" fmla="*/ 4 h 93"/>
                <a:gd name="T50" fmla="*/ 52 w 77"/>
                <a:gd name="T51" fmla="*/ 7 h 93"/>
                <a:gd name="T52" fmla="*/ 56 w 77"/>
                <a:gd name="T53" fmla="*/ 12 h 93"/>
                <a:gd name="T54" fmla="*/ 61 w 77"/>
                <a:gd name="T55" fmla="*/ 16 h 93"/>
                <a:gd name="T56" fmla="*/ 64 w 77"/>
                <a:gd name="T57" fmla="*/ 22 h 93"/>
                <a:gd name="T58" fmla="*/ 68 w 77"/>
                <a:gd name="T59" fmla="*/ 28 h 93"/>
                <a:gd name="T60" fmla="*/ 73 w 77"/>
                <a:gd name="T61" fmla="*/ 34 h 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7"/>
                <a:gd name="T94" fmla="*/ 0 h 93"/>
                <a:gd name="T95" fmla="*/ 77 w 77"/>
                <a:gd name="T96" fmla="*/ 93 h 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7" h="93">
                  <a:moveTo>
                    <a:pt x="73" y="34"/>
                  </a:moveTo>
                  <a:lnTo>
                    <a:pt x="77" y="45"/>
                  </a:lnTo>
                  <a:lnTo>
                    <a:pt x="76" y="57"/>
                  </a:lnTo>
                  <a:lnTo>
                    <a:pt x="73" y="68"/>
                  </a:lnTo>
                  <a:lnTo>
                    <a:pt x="68" y="80"/>
                  </a:lnTo>
                  <a:lnTo>
                    <a:pt x="64" y="84"/>
                  </a:lnTo>
                  <a:lnTo>
                    <a:pt x="61" y="88"/>
                  </a:lnTo>
                  <a:lnTo>
                    <a:pt x="55" y="91"/>
                  </a:lnTo>
                  <a:lnTo>
                    <a:pt x="49" y="92"/>
                  </a:lnTo>
                  <a:lnTo>
                    <a:pt x="44" y="93"/>
                  </a:lnTo>
                  <a:lnTo>
                    <a:pt x="38" y="93"/>
                  </a:lnTo>
                  <a:lnTo>
                    <a:pt x="32" y="93"/>
                  </a:lnTo>
                  <a:lnTo>
                    <a:pt x="26" y="92"/>
                  </a:lnTo>
                  <a:lnTo>
                    <a:pt x="6" y="82"/>
                  </a:lnTo>
                  <a:lnTo>
                    <a:pt x="7" y="82"/>
                  </a:lnTo>
                  <a:lnTo>
                    <a:pt x="0" y="66"/>
                  </a:lnTo>
                  <a:lnTo>
                    <a:pt x="1" y="49"/>
                  </a:lnTo>
                  <a:lnTo>
                    <a:pt x="6" y="31"/>
                  </a:lnTo>
                  <a:lnTo>
                    <a:pt x="10" y="13"/>
                  </a:lnTo>
                  <a:lnTo>
                    <a:pt x="16" y="10"/>
                  </a:lnTo>
                  <a:lnTo>
                    <a:pt x="20" y="6"/>
                  </a:lnTo>
                  <a:lnTo>
                    <a:pt x="24" y="2"/>
                  </a:lnTo>
                  <a:lnTo>
                    <a:pt x="30" y="0"/>
                  </a:lnTo>
                  <a:lnTo>
                    <a:pt x="39" y="1"/>
                  </a:lnTo>
                  <a:lnTo>
                    <a:pt x="46" y="4"/>
                  </a:lnTo>
                  <a:lnTo>
                    <a:pt x="52" y="7"/>
                  </a:lnTo>
                  <a:lnTo>
                    <a:pt x="56" y="12"/>
                  </a:lnTo>
                  <a:lnTo>
                    <a:pt x="61" y="16"/>
                  </a:lnTo>
                  <a:lnTo>
                    <a:pt x="64" y="22"/>
                  </a:lnTo>
                  <a:lnTo>
                    <a:pt x="68" y="28"/>
                  </a:lnTo>
                  <a:lnTo>
                    <a:pt x="7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5" name="Freeform 94">
              <a:extLst>
                <a:ext uri="{FF2B5EF4-FFF2-40B4-BE49-F238E27FC236}">
                  <a16:creationId xmlns:a16="http://schemas.microsoft.com/office/drawing/2014/main" id="{D0AB5887-F5F8-48DF-A06F-D874CECF6C4F}"/>
                </a:ext>
              </a:extLst>
            </p:cNvPr>
            <p:cNvSpPr>
              <a:spLocks/>
            </p:cNvSpPr>
            <p:nvPr/>
          </p:nvSpPr>
          <p:spPr bwMode="auto">
            <a:xfrm>
              <a:off x="5846" y="2057"/>
              <a:ext cx="26" cy="31"/>
            </a:xfrm>
            <a:custGeom>
              <a:avLst/>
              <a:gdLst>
                <a:gd name="T0" fmla="*/ 48 w 50"/>
                <a:gd name="T1" fmla="*/ 24 h 63"/>
                <a:gd name="T2" fmla="*/ 50 w 50"/>
                <a:gd name="T3" fmla="*/ 32 h 63"/>
                <a:gd name="T4" fmla="*/ 50 w 50"/>
                <a:gd name="T5" fmla="*/ 40 h 63"/>
                <a:gd name="T6" fmla="*/ 48 w 50"/>
                <a:gd name="T7" fmla="*/ 47 h 63"/>
                <a:gd name="T8" fmla="*/ 45 w 50"/>
                <a:gd name="T9" fmla="*/ 55 h 63"/>
                <a:gd name="T10" fmla="*/ 41 w 50"/>
                <a:gd name="T11" fmla="*/ 59 h 63"/>
                <a:gd name="T12" fmla="*/ 38 w 50"/>
                <a:gd name="T13" fmla="*/ 61 h 63"/>
                <a:gd name="T14" fmla="*/ 33 w 50"/>
                <a:gd name="T15" fmla="*/ 62 h 63"/>
                <a:gd name="T16" fmla="*/ 28 w 50"/>
                <a:gd name="T17" fmla="*/ 63 h 63"/>
                <a:gd name="T18" fmla="*/ 24 w 50"/>
                <a:gd name="T19" fmla="*/ 63 h 63"/>
                <a:gd name="T20" fmla="*/ 19 w 50"/>
                <a:gd name="T21" fmla="*/ 63 h 63"/>
                <a:gd name="T22" fmla="*/ 15 w 50"/>
                <a:gd name="T23" fmla="*/ 62 h 63"/>
                <a:gd name="T24" fmla="*/ 10 w 50"/>
                <a:gd name="T25" fmla="*/ 62 h 63"/>
                <a:gd name="T26" fmla="*/ 3 w 50"/>
                <a:gd name="T27" fmla="*/ 59 h 63"/>
                <a:gd name="T28" fmla="*/ 1 w 50"/>
                <a:gd name="T29" fmla="*/ 51 h 63"/>
                <a:gd name="T30" fmla="*/ 1 w 50"/>
                <a:gd name="T31" fmla="*/ 42 h 63"/>
                <a:gd name="T32" fmla="*/ 0 w 50"/>
                <a:gd name="T33" fmla="*/ 36 h 63"/>
                <a:gd name="T34" fmla="*/ 2 w 50"/>
                <a:gd name="T35" fmla="*/ 30 h 63"/>
                <a:gd name="T36" fmla="*/ 5 w 50"/>
                <a:gd name="T37" fmla="*/ 23 h 63"/>
                <a:gd name="T38" fmla="*/ 7 w 50"/>
                <a:gd name="T39" fmla="*/ 17 h 63"/>
                <a:gd name="T40" fmla="*/ 7 w 50"/>
                <a:gd name="T41" fmla="*/ 12 h 63"/>
                <a:gd name="T42" fmla="*/ 9 w 50"/>
                <a:gd name="T43" fmla="*/ 8 h 63"/>
                <a:gd name="T44" fmla="*/ 11 w 50"/>
                <a:gd name="T45" fmla="*/ 6 h 63"/>
                <a:gd name="T46" fmla="*/ 15 w 50"/>
                <a:gd name="T47" fmla="*/ 4 h 63"/>
                <a:gd name="T48" fmla="*/ 17 w 50"/>
                <a:gd name="T49" fmla="*/ 1 h 63"/>
                <a:gd name="T50" fmla="*/ 28 w 50"/>
                <a:gd name="T51" fmla="*/ 0 h 63"/>
                <a:gd name="T52" fmla="*/ 36 w 50"/>
                <a:gd name="T53" fmla="*/ 7 h 63"/>
                <a:gd name="T54" fmla="*/ 42 w 50"/>
                <a:gd name="T55" fmla="*/ 16 h 63"/>
                <a:gd name="T56" fmla="*/ 48 w 50"/>
                <a:gd name="T57" fmla="*/ 24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63"/>
                <a:gd name="T89" fmla="*/ 50 w 5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63">
                  <a:moveTo>
                    <a:pt x="48" y="24"/>
                  </a:moveTo>
                  <a:lnTo>
                    <a:pt x="50" y="32"/>
                  </a:lnTo>
                  <a:lnTo>
                    <a:pt x="50" y="40"/>
                  </a:lnTo>
                  <a:lnTo>
                    <a:pt x="48" y="47"/>
                  </a:lnTo>
                  <a:lnTo>
                    <a:pt x="45" y="55"/>
                  </a:lnTo>
                  <a:lnTo>
                    <a:pt x="41" y="59"/>
                  </a:lnTo>
                  <a:lnTo>
                    <a:pt x="38" y="61"/>
                  </a:lnTo>
                  <a:lnTo>
                    <a:pt x="33" y="62"/>
                  </a:lnTo>
                  <a:lnTo>
                    <a:pt x="28" y="63"/>
                  </a:lnTo>
                  <a:lnTo>
                    <a:pt x="24" y="63"/>
                  </a:lnTo>
                  <a:lnTo>
                    <a:pt x="19" y="63"/>
                  </a:lnTo>
                  <a:lnTo>
                    <a:pt x="15" y="62"/>
                  </a:lnTo>
                  <a:lnTo>
                    <a:pt x="10" y="62"/>
                  </a:lnTo>
                  <a:lnTo>
                    <a:pt x="3" y="59"/>
                  </a:lnTo>
                  <a:lnTo>
                    <a:pt x="1" y="51"/>
                  </a:lnTo>
                  <a:lnTo>
                    <a:pt x="1" y="42"/>
                  </a:lnTo>
                  <a:lnTo>
                    <a:pt x="0" y="36"/>
                  </a:lnTo>
                  <a:lnTo>
                    <a:pt x="2" y="30"/>
                  </a:lnTo>
                  <a:lnTo>
                    <a:pt x="5" y="23"/>
                  </a:lnTo>
                  <a:lnTo>
                    <a:pt x="7" y="17"/>
                  </a:lnTo>
                  <a:lnTo>
                    <a:pt x="7" y="12"/>
                  </a:lnTo>
                  <a:lnTo>
                    <a:pt x="9" y="8"/>
                  </a:lnTo>
                  <a:lnTo>
                    <a:pt x="11" y="6"/>
                  </a:lnTo>
                  <a:lnTo>
                    <a:pt x="15" y="4"/>
                  </a:lnTo>
                  <a:lnTo>
                    <a:pt x="17" y="1"/>
                  </a:lnTo>
                  <a:lnTo>
                    <a:pt x="28" y="0"/>
                  </a:lnTo>
                  <a:lnTo>
                    <a:pt x="36" y="7"/>
                  </a:lnTo>
                  <a:lnTo>
                    <a:pt x="42" y="16"/>
                  </a:lnTo>
                  <a:lnTo>
                    <a:pt x="4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6" name="Freeform 95">
              <a:extLst>
                <a:ext uri="{FF2B5EF4-FFF2-40B4-BE49-F238E27FC236}">
                  <a16:creationId xmlns:a16="http://schemas.microsoft.com/office/drawing/2014/main" id="{A65E1B03-4E60-4C9E-8705-1042B1C54DF1}"/>
                </a:ext>
              </a:extLst>
            </p:cNvPr>
            <p:cNvSpPr>
              <a:spLocks/>
            </p:cNvSpPr>
            <p:nvPr/>
          </p:nvSpPr>
          <p:spPr bwMode="auto">
            <a:xfrm>
              <a:off x="5471" y="2081"/>
              <a:ext cx="3" cy="22"/>
            </a:xfrm>
            <a:custGeom>
              <a:avLst/>
              <a:gdLst>
                <a:gd name="T0" fmla="*/ 2 w 6"/>
                <a:gd name="T1" fmla="*/ 43 h 43"/>
                <a:gd name="T2" fmla="*/ 1 w 6"/>
                <a:gd name="T3" fmla="*/ 32 h 43"/>
                <a:gd name="T4" fmla="*/ 0 w 6"/>
                <a:gd name="T5" fmla="*/ 19 h 43"/>
                <a:gd name="T6" fmla="*/ 0 w 6"/>
                <a:gd name="T7" fmla="*/ 9 h 43"/>
                <a:gd name="T8" fmla="*/ 6 w 6"/>
                <a:gd name="T9" fmla="*/ 0 h 43"/>
                <a:gd name="T10" fmla="*/ 6 w 6"/>
                <a:gd name="T11" fmla="*/ 11 h 43"/>
                <a:gd name="T12" fmla="*/ 4 w 6"/>
                <a:gd name="T13" fmla="*/ 23 h 43"/>
                <a:gd name="T14" fmla="*/ 3 w 6"/>
                <a:gd name="T15" fmla="*/ 34 h 43"/>
                <a:gd name="T16" fmla="*/ 2 w 6"/>
                <a:gd name="T17" fmla="*/ 43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43"/>
                <a:gd name="T29" fmla="*/ 6 w 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43">
                  <a:moveTo>
                    <a:pt x="2" y="43"/>
                  </a:moveTo>
                  <a:lnTo>
                    <a:pt x="1" y="32"/>
                  </a:lnTo>
                  <a:lnTo>
                    <a:pt x="0" y="19"/>
                  </a:lnTo>
                  <a:lnTo>
                    <a:pt x="0" y="9"/>
                  </a:lnTo>
                  <a:lnTo>
                    <a:pt x="6" y="0"/>
                  </a:lnTo>
                  <a:lnTo>
                    <a:pt x="6" y="11"/>
                  </a:lnTo>
                  <a:lnTo>
                    <a:pt x="4" y="23"/>
                  </a:lnTo>
                  <a:lnTo>
                    <a:pt x="3" y="34"/>
                  </a:lnTo>
                  <a:lnTo>
                    <a:pt x="2"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7" name="Freeform 96">
              <a:extLst>
                <a:ext uri="{FF2B5EF4-FFF2-40B4-BE49-F238E27FC236}">
                  <a16:creationId xmlns:a16="http://schemas.microsoft.com/office/drawing/2014/main" id="{DEEB7CA1-862F-4ACB-908E-6105782DA093}"/>
                </a:ext>
              </a:extLst>
            </p:cNvPr>
            <p:cNvSpPr>
              <a:spLocks/>
            </p:cNvSpPr>
            <p:nvPr/>
          </p:nvSpPr>
          <p:spPr bwMode="auto">
            <a:xfrm>
              <a:off x="5812" y="2106"/>
              <a:ext cx="39" cy="42"/>
            </a:xfrm>
            <a:custGeom>
              <a:avLst/>
              <a:gdLst>
                <a:gd name="T0" fmla="*/ 78 w 79"/>
                <a:gd name="T1" fmla="*/ 32 h 85"/>
                <a:gd name="T2" fmla="*/ 77 w 79"/>
                <a:gd name="T3" fmla="*/ 32 h 85"/>
                <a:gd name="T4" fmla="*/ 79 w 79"/>
                <a:gd name="T5" fmla="*/ 44 h 85"/>
                <a:gd name="T6" fmla="*/ 75 w 79"/>
                <a:gd name="T7" fmla="*/ 53 h 85"/>
                <a:gd name="T8" fmla="*/ 71 w 79"/>
                <a:gd name="T9" fmla="*/ 62 h 85"/>
                <a:gd name="T10" fmla="*/ 66 w 79"/>
                <a:gd name="T11" fmla="*/ 71 h 85"/>
                <a:gd name="T12" fmla="*/ 62 w 79"/>
                <a:gd name="T13" fmla="*/ 75 h 85"/>
                <a:gd name="T14" fmla="*/ 56 w 79"/>
                <a:gd name="T15" fmla="*/ 77 h 85"/>
                <a:gd name="T16" fmla="*/ 51 w 79"/>
                <a:gd name="T17" fmla="*/ 81 h 85"/>
                <a:gd name="T18" fmla="*/ 45 w 79"/>
                <a:gd name="T19" fmla="*/ 83 h 85"/>
                <a:gd name="T20" fmla="*/ 40 w 79"/>
                <a:gd name="T21" fmla="*/ 84 h 85"/>
                <a:gd name="T22" fmla="*/ 34 w 79"/>
                <a:gd name="T23" fmla="*/ 85 h 85"/>
                <a:gd name="T24" fmla="*/ 28 w 79"/>
                <a:gd name="T25" fmla="*/ 85 h 85"/>
                <a:gd name="T26" fmla="*/ 22 w 79"/>
                <a:gd name="T27" fmla="*/ 83 h 85"/>
                <a:gd name="T28" fmla="*/ 10 w 79"/>
                <a:gd name="T29" fmla="*/ 74 h 85"/>
                <a:gd name="T30" fmla="*/ 12 w 79"/>
                <a:gd name="T31" fmla="*/ 75 h 85"/>
                <a:gd name="T32" fmla="*/ 13 w 79"/>
                <a:gd name="T33" fmla="*/ 74 h 85"/>
                <a:gd name="T34" fmla="*/ 7 w 79"/>
                <a:gd name="T35" fmla="*/ 66 h 85"/>
                <a:gd name="T36" fmla="*/ 3 w 79"/>
                <a:gd name="T37" fmla="*/ 57 h 85"/>
                <a:gd name="T38" fmla="*/ 0 w 79"/>
                <a:gd name="T39" fmla="*/ 45 h 85"/>
                <a:gd name="T40" fmla="*/ 2 w 79"/>
                <a:gd name="T41" fmla="*/ 32 h 85"/>
                <a:gd name="T42" fmla="*/ 5 w 79"/>
                <a:gd name="T43" fmla="*/ 32 h 85"/>
                <a:gd name="T44" fmla="*/ 6 w 79"/>
                <a:gd name="T45" fmla="*/ 24 h 85"/>
                <a:gd name="T46" fmla="*/ 7 w 79"/>
                <a:gd name="T47" fmla="*/ 17 h 85"/>
                <a:gd name="T48" fmla="*/ 10 w 79"/>
                <a:gd name="T49" fmla="*/ 13 h 85"/>
                <a:gd name="T50" fmla="*/ 14 w 79"/>
                <a:gd name="T51" fmla="*/ 6 h 85"/>
                <a:gd name="T52" fmla="*/ 19 w 79"/>
                <a:gd name="T53" fmla="*/ 4 h 85"/>
                <a:gd name="T54" fmla="*/ 24 w 79"/>
                <a:gd name="T55" fmla="*/ 1 h 85"/>
                <a:gd name="T56" fmla="*/ 28 w 79"/>
                <a:gd name="T57" fmla="*/ 0 h 85"/>
                <a:gd name="T58" fmla="*/ 33 w 79"/>
                <a:gd name="T59" fmla="*/ 0 h 85"/>
                <a:gd name="T60" fmla="*/ 37 w 79"/>
                <a:gd name="T61" fmla="*/ 0 h 85"/>
                <a:gd name="T62" fmla="*/ 41 w 79"/>
                <a:gd name="T63" fmla="*/ 1 h 85"/>
                <a:gd name="T64" fmla="*/ 45 w 79"/>
                <a:gd name="T65" fmla="*/ 2 h 85"/>
                <a:gd name="T66" fmla="*/ 50 w 79"/>
                <a:gd name="T67" fmla="*/ 5 h 85"/>
                <a:gd name="T68" fmla="*/ 58 w 79"/>
                <a:gd name="T69" fmla="*/ 10 h 85"/>
                <a:gd name="T70" fmla="*/ 66 w 79"/>
                <a:gd name="T71" fmla="*/ 16 h 85"/>
                <a:gd name="T72" fmla="*/ 73 w 79"/>
                <a:gd name="T73" fmla="*/ 24 h 85"/>
                <a:gd name="T74" fmla="*/ 78 w 79"/>
                <a:gd name="T75" fmla="*/ 32 h 8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85"/>
                <a:gd name="T116" fmla="*/ 79 w 79"/>
                <a:gd name="T117" fmla="*/ 85 h 8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85">
                  <a:moveTo>
                    <a:pt x="78" y="32"/>
                  </a:moveTo>
                  <a:lnTo>
                    <a:pt x="77" y="32"/>
                  </a:lnTo>
                  <a:lnTo>
                    <a:pt x="79" y="44"/>
                  </a:lnTo>
                  <a:lnTo>
                    <a:pt x="75" y="53"/>
                  </a:lnTo>
                  <a:lnTo>
                    <a:pt x="71" y="62"/>
                  </a:lnTo>
                  <a:lnTo>
                    <a:pt x="66" y="71"/>
                  </a:lnTo>
                  <a:lnTo>
                    <a:pt x="62" y="75"/>
                  </a:lnTo>
                  <a:lnTo>
                    <a:pt x="56" y="77"/>
                  </a:lnTo>
                  <a:lnTo>
                    <a:pt x="51" y="81"/>
                  </a:lnTo>
                  <a:lnTo>
                    <a:pt x="45" y="83"/>
                  </a:lnTo>
                  <a:lnTo>
                    <a:pt x="40" y="84"/>
                  </a:lnTo>
                  <a:lnTo>
                    <a:pt x="34" y="85"/>
                  </a:lnTo>
                  <a:lnTo>
                    <a:pt x="28" y="85"/>
                  </a:lnTo>
                  <a:lnTo>
                    <a:pt x="22" y="83"/>
                  </a:lnTo>
                  <a:lnTo>
                    <a:pt x="10" y="74"/>
                  </a:lnTo>
                  <a:lnTo>
                    <a:pt x="12" y="75"/>
                  </a:lnTo>
                  <a:lnTo>
                    <a:pt x="13" y="74"/>
                  </a:lnTo>
                  <a:lnTo>
                    <a:pt x="7" y="66"/>
                  </a:lnTo>
                  <a:lnTo>
                    <a:pt x="3" y="57"/>
                  </a:lnTo>
                  <a:lnTo>
                    <a:pt x="0" y="45"/>
                  </a:lnTo>
                  <a:lnTo>
                    <a:pt x="2" y="32"/>
                  </a:lnTo>
                  <a:lnTo>
                    <a:pt x="5" y="32"/>
                  </a:lnTo>
                  <a:lnTo>
                    <a:pt x="6" y="24"/>
                  </a:lnTo>
                  <a:lnTo>
                    <a:pt x="7" y="17"/>
                  </a:lnTo>
                  <a:lnTo>
                    <a:pt x="10" y="13"/>
                  </a:lnTo>
                  <a:lnTo>
                    <a:pt x="14" y="6"/>
                  </a:lnTo>
                  <a:lnTo>
                    <a:pt x="19" y="4"/>
                  </a:lnTo>
                  <a:lnTo>
                    <a:pt x="24" y="1"/>
                  </a:lnTo>
                  <a:lnTo>
                    <a:pt x="28" y="0"/>
                  </a:lnTo>
                  <a:lnTo>
                    <a:pt x="33" y="0"/>
                  </a:lnTo>
                  <a:lnTo>
                    <a:pt x="37" y="0"/>
                  </a:lnTo>
                  <a:lnTo>
                    <a:pt x="41" y="1"/>
                  </a:lnTo>
                  <a:lnTo>
                    <a:pt x="45" y="2"/>
                  </a:lnTo>
                  <a:lnTo>
                    <a:pt x="50" y="5"/>
                  </a:lnTo>
                  <a:lnTo>
                    <a:pt x="58" y="10"/>
                  </a:lnTo>
                  <a:lnTo>
                    <a:pt x="66" y="16"/>
                  </a:lnTo>
                  <a:lnTo>
                    <a:pt x="73" y="24"/>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8" name="Freeform 97">
              <a:extLst>
                <a:ext uri="{FF2B5EF4-FFF2-40B4-BE49-F238E27FC236}">
                  <a16:creationId xmlns:a16="http://schemas.microsoft.com/office/drawing/2014/main" id="{412D4C9B-FAC0-4B71-9961-E1AA72B943F8}"/>
                </a:ext>
              </a:extLst>
            </p:cNvPr>
            <p:cNvSpPr>
              <a:spLocks/>
            </p:cNvSpPr>
            <p:nvPr/>
          </p:nvSpPr>
          <p:spPr bwMode="auto">
            <a:xfrm>
              <a:off x="5818" y="2112"/>
              <a:ext cx="26" cy="29"/>
            </a:xfrm>
            <a:custGeom>
              <a:avLst/>
              <a:gdLst>
                <a:gd name="T0" fmla="*/ 51 w 52"/>
                <a:gd name="T1" fmla="*/ 19 h 57"/>
                <a:gd name="T2" fmla="*/ 52 w 52"/>
                <a:gd name="T3" fmla="*/ 31 h 57"/>
                <a:gd name="T4" fmla="*/ 49 w 52"/>
                <a:gd name="T5" fmla="*/ 39 h 57"/>
                <a:gd name="T6" fmla="*/ 43 w 52"/>
                <a:gd name="T7" fmla="*/ 46 h 57"/>
                <a:gd name="T8" fmla="*/ 35 w 52"/>
                <a:gd name="T9" fmla="*/ 53 h 57"/>
                <a:gd name="T10" fmla="*/ 30 w 52"/>
                <a:gd name="T11" fmla="*/ 57 h 57"/>
                <a:gd name="T12" fmla="*/ 23 w 52"/>
                <a:gd name="T13" fmla="*/ 57 h 57"/>
                <a:gd name="T14" fmla="*/ 15 w 52"/>
                <a:gd name="T15" fmla="*/ 56 h 57"/>
                <a:gd name="T16" fmla="*/ 7 w 52"/>
                <a:gd name="T17" fmla="*/ 54 h 57"/>
                <a:gd name="T18" fmla="*/ 2 w 52"/>
                <a:gd name="T19" fmla="*/ 45 h 57"/>
                <a:gd name="T20" fmla="*/ 0 w 52"/>
                <a:gd name="T21" fmla="*/ 36 h 57"/>
                <a:gd name="T22" fmla="*/ 1 w 52"/>
                <a:gd name="T23" fmla="*/ 28 h 57"/>
                <a:gd name="T24" fmla="*/ 6 w 52"/>
                <a:gd name="T25" fmla="*/ 17 h 57"/>
                <a:gd name="T26" fmla="*/ 2 w 52"/>
                <a:gd name="T27" fmla="*/ 14 h 57"/>
                <a:gd name="T28" fmla="*/ 6 w 52"/>
                <a:gd name="T29" fmla="*/ 6 h 57"/>
                <a:gd name="T30" fmla="*/ 12 w 52"/>
                <a:gd name="T31" fmla="*/ 1 h 57"/>
                <a:gd name="T32" fmla="*/ 20 w 52"/>
                <a:gd name="T33" fmla="*/ 0 h 57"/>
                <a:gd name="T34" fmla="*/ 28 w 52"/>
                <a:gd name="T35" fmla="*/ 1 h 57"/>
                <a:gd name="T36" fmla="*/ 36 w 52"/>
                <a:gd name="T37" fmla="*/ 4 h 57"/>
                <a:gd name="T38" fmla="*/ 43 w 52"/>
                <a:gd name="T39" fmla="*/ 9 h 57"/>
                <a:gd name="T40" fmla="*/ 49 w 52"/>
                <a:gd name="T41" fmla="*/ 15 h 57"/>
                <a:gd name="T42" fmla="*/ 51 w 52"/>
                <a:gd name="T43" fmla="*/ 19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57"/>
                <a:gd name="T68" fmla="*/ 52 w 52"/>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57">
                  <a:moveTo>
                    <a:pt x="51" y="19"/>
                  </a:moveTo>
                  <a:lnTo>
                    <a:pt x="52" y="31"/>
                  </a:lnTo>
                  <a:lnTo>
                    <a:pt x="49" y="39"/>
                  </a:lnTo>
                  <a:lnTo>
                    <a:pt x="43" y="46"/>
                  </a:lnTo>
                  <a:lnTo>
                    <a:pt x="35" y="53"/>
                  </a:lnTo>
                  <a:lnTo>
                    <a:pt x="30" y="57"/>
                  </a:lnTo>
                  <a:lnTo>
                    <a:pt x="23" y="57"/>
                  </a:lnTo>
                  <a:lnTo>
                    <a:pt x="15" y="56"/>
                  </a:lnTo>
                  <a:lnTo>
                    <a:pt x="7" y="54"/>
                  </a:lnTo>
                  <a:lnTo>
                    <a:pt x="2" y="45"/>
                  </a:lnTo>
                  <a:lnTo>
                    <a:pt x="0" y="36"/>
                  </a:lnTo>
                  <a:lnTo>
                    <a:pt x="1" y="28"/>
                  </a:lnTo>
                  <a:lnTo>
                    <a:pt x="6" y="17"/>
                  </a:lnTo>
                  <a:lnTo>
                    <a:pt x="2" y="14"/>
                  </a:lnTo>
                  <a:lnTo>
                    <a:pt x="6" y="6"/>
                  </a:lnTo>
                  <a:lnTo>
                    <a:pt x="12" y="1"/>
                  </a:lnTo>
                  <a:lnTo>
                    <a:pt x="20" y="0"/>
                  </a:lnTo>
                  <a:lnTo>
                    <a:pt x="28" y="1"/>
                  </a:lnTo>
                  <a:lnTo>
                    <a:pt x="36" y="4"/>
                  </a:lnTo>
                  <a:lnTo>
                    <a:pt x="43" y="9"/>
                  </a:lnTo>
                  <a:lnTo>
                    <a:pt x="49" y="15"/>
                  </a:lnTo>
                  <a:lnTo>
                    <a:pt x="5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79" name="Freeform 98">
              <a:extLst>
                <a:ext uri="{FF2B5EF4-FFF2-40B4-BE49-F238E27FC236}">
                  <a16:creationId xmlns:a16="http://schemas.microsoft.com/office/drawing/2014/main" id="{3D0C0866-AC19-4348-A2F3-6B8B4E925818}"/>
                </a:ext>
              </a:extLst>
            </p:cNvPr>
            <p:cNvSpPr>
              <a:spLocks/>
            </p:cNvSpPr>
            <p:nvPr/>
          </p:nvSpPr>
          <p:spPr bwMode="auto">
            <a:xfrm>
              <a:off x="5472" y="2136"/>
              <a:ext cx="33" cy="31"/>
            </a:xfrm>
            <a:custGeom>
              <a:avLst/>
              <a:gdLst>
                <a:gd name="T0" fmla="*/ 66 w 66"/>
                <a:gd name="T1" fmla="*/ 29 h 62"/>
                <a:gd name="T2" fmla="*/ 61 w 66"/>
                <a:gd name="T3" fmla="*/ 38 h 62"/>
                <a:gd name="T4" fmla="*/ 59 w 66"/>
                <a:gd name="T5" fmla="*/ 47 h 62"/>
                <a:gd name="T6" fmla="*/ 54 w 66"/>
                <a:gd name="T7" fmla="*/ 55 h 62"/>
                <a:gd name="T8" fmla="*/ 47 w 66"/>
                <a:gd name="T9" fmla="*/ 62 h 62"/>
                <a:gd name="T10" fmla="*/ 43 w 66"/>
                <a:gd name="T11" fmla="*/ 59 h 62"/>
                <a:gd name="T12" fmla="*/ 39 w 66"/>
                <a:gd name="T13" fmla="*/ 54 h 62"/>
                <a:gd name="T14" fmla="*/ 36 w 66"/>
                <a:gd name="T15" fmla="*/ 50 h 62"/>
                <a:gd name="T16" fmla="*/ 32 w 66"/>
                <a:gd name="T17" fmla="*/ 44 h 62"/>
                <a:gd name="T18" fmla="*/ 28 w 66"/>
                <a:gd name="T19" fmla="*/ 39 h 62"/>
                <a:gd name="T20" fmla="*/ 23 w 66"/>
                <a:gd name="T21" fmla="*/ 34 h 62"/>
                <a:gd name="T22" fmla="*/ 18 w 66"/>
                <a:gd name="T23" fmla="*/ 29 h 62"/>
                <a:gd name="T24" fmla="*/ 13 w 66"/>
                <a:gd name="T25" fmla="*/ 25 h 62"/>
                <a:gd name="T26" fmla="*/ 9 w 66"/>
                <a:gd name="T27" fmla="*/ 22 h 62"/>
                <a:gd name="T28" fmla="*/ 5 w 66"/>
                <a:gd name="T29" fmla="*/ 17 h 62"/>
                <a:gd name="T30" fmla="*/ 1 w 66"/>
                <a:gd name="T31" fmla="*/ 12 h 62"/>
                <a:gd name="T32" fmla="*/ 0 w 66"/>
                <a:gd name="T33" fmla="*/ 7 h 62"/>
                <a:gd name="T34" fmla="*/ 1 w 66"/>
                <a:gd name="T35" fmla="*/ 0 h 62"/>
                <a:gd name="T36" fmla="*/ 9 w 66"/>
                <a:gd name="T37" fmla="*/ 5 h 62"/>
                <a:gd name="T38" fmla="*/ 16 w 66"/>
                <a:gd name="T39" fmla="*/ 8 h 62"/>
                <a:gd name="T40" fmla="*/ 24 w 66"/>
                <a:gd name="T41" fmla="*/ 13 h 62"/>
                <a:gd name="T42" fmla="*/ 32 w 66"/>
                <a:gd name="T43" fmla="*/ 16 h 62"/>
                <a:gd name="T44" fmla="*/ 40 w 66"/>
                <a:gd name="T45" fmla="*/ 20 h 62"/>
                <a:gd name="T46" fmla="*/ 49 w 66"/>
                <a:gd name="T47" fmla="*/ 23 h 62"/>
                <a:gd name="T48" fmla="*/ 57 w 66"/>
                <a:gd name="T49" fmla="*/ 27 h 62"/>
                <a:gd name="T50" fmla="*/ 66 w 66"/>
                <a:gd name="T51" fmla="*/ 29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2"/>
                <a:gd name="T80" fmla="*/ 66 w 66"/>
                <a:gd name="T81" fmla="*/ 62 h 6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2">
                  <a:moveTo>
                    <a:pt x="66" y="29"/>
                  </a:moveTo>
                  <a:lnTo>
                    <a:pt x="61" y="38"/>
                  </a:lnTo>
                  <a:lnTo>
                    <a:pt x="59" y="47"/>
                  </a:lnTo>
                  <a:lnTo>
                    <a:pt x="54" y="55"/>
                  </a:lnTo>
                  <a:lnTo>
                    <a:pt x="47" y="62"/>
                  </a:lnTo>
                  <a:lnTo>
                    <a:pt x="43" y="59"/>
                  </a:lnTo>
                  <a:lnTo>
                    <a:pt x="39" y="54"/>
                  </a:lnTo>
                  <a:lnTo>
                    <a:pt x="36" y="50"/>
                  </a:lnTo>
                  <a:lnTo>
                    <a:pt x="32" y="44"/>
                  </a:lnTo>
                  <a:lnTo>
                    <a:pt x="28" y="39"/>
                  </a:lnTo>
                  <a:lnTo>
                    <a:pt x="23" y="34"/>
                  </a:lnTo>
                  <a:lnTo>
                    <a:pt x="18" y="29"/>
                  </a:lnTo>
                  <a:lnTo>
                    <a:pt x="13" y="25"/>
                  </a:lnTo>
                  <a:lnTo>
                    <a:pt x="9" y="22"/>
                  </a:lnTo>
                  <a:lnTo>
                    <a:pt x="5" y="17"/>
                  </a:lnTo>
                  <a:lnTo>
                    <a:pt x="1" y="12"/>
                  </a:lnTo>
                  <a:lnTo>
                    <a:pt x="0" y="7"/>
                  </a:lnTo>
                  <a:lnTo>
                    <a:pt x="1" y="0"/>
                  </a:lnTo>
                  <a:lnTo>
                    <a:pt x="9" y="5"/>
                  </a:lnTo>
                  <a:lnTo>
                    <a:pt x="16" y="8"/>
                  </a:lnTo>
                  <a:lnTo>
                    <a:pt x="24" y="13"/>
                  </a:lnTo>
                  <a:lnTo>
                    <a:pt x="32" y="16"/>
                  </a:lnTo>
                  <a:lnTo>
                    <a:pt x="40" y="20"/>
                  </a:lnTo>
                  <a:lnTo>
                    <a:pt x="49" y="23"/>
                  </a:lnTo>
                  <a:lnTo>
                    <a:pt x="57" y="27"/>
                  </a:lnTo>
                  <a:lnTo>
                    <a:pt x="66" y="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0" name="Freeform 99">
              <a:extLst>
                <a:ext uri="{FF2B5EF4-FFF2-40B4-BE49-F238E27FC236}">
                  <a16:creationId xmlns:a16="http://schemas.microsoft.com/office/drawing/2014/main" id="{0909F68B-190E-470D-AC15-F653325A37D8}"/>
                </a:ext>
              </a:extLst>
            </p:cNvPr>
            <p:cNvSpPr>
              <a:spLocks/>
            </p:cNvSpPr>
            <p:nvPr/>
          </p:nvSpPr>
          <p:spPr bwMode="auto">
            <a:xfrm>
              <a:off x="5205" y="2153"/>
              <a:ext cx="33" cy="28"/>
            </a:xfrm>
            <a:custGeom>
              <a:avLst/>
              <a:gdLst>
                <a:gd name="T0" fmla="*/ 66 w 66"/>
                <a:gd name="T1" fmla="*/ 53 h 56"/>
                <a:gd name="T2" fmla="*/ 61 w 66"/>
                <a:gd name="T3" fmla="*/ 56 h 56"/>
                <a:gd name="T4" fmla="*/ 53 w 66"/>
                <a:gd name="T5" fmla="*/ 51 h 56"/>
                <a:gd name="T6" fmla="*/ 47 w 66"/>
                <a:gd name="T7" fmla="*/ 47 h 56"/>
                <a:gd name="T8" fmla="*/ 40 w 66"/>
                <a:gd name="T9" fmla="*/ 42 h 56"/>
                <a:gd name="T10" fmla="*/ 33 w 66"/>
                <a:gd name="T11" fmla="*/ 38 h 56"/>
                <a:gd name="T12" fmla="*/ 26 w 66"/>
                <a:gd name="T13" fmla="*/ 33 h 56"/>
                <a:gd name="T14" fmla="*/ 19 w 66"/>
                <a:gd name="T15" fmla="*/ 29 h 56"/>
                <a:gd name="T16" fmla="*/ 11 w 66"/>
                <a:gd name="T17" fmla="*/ 25 h 56"/>
                <a:gd name="T18" fmla="*/ 2 w 66"/>
                <a:gd name="T19" fmla="*/ 20 h 56"/>
                <a:gd name="T20" fmla="*/ 0 w 66"/>
                <a:gd name="T21" fmla="*/ 15 h 56"/>
                <a:gd name="T22" fmla="*/ 3 w 66"/>
                <a:gd name="T23" fmla="*/ 9 h 56"/>
                <a:gd name="T24" fmla="*/ 6 w 66"/>
                <a:gd name="T25" fmla="*/ 4 h 56"/>
                <a:gd name="T26" fmla="*/ 11 w 66"/>
                <a:gd name="T27" fmla="*/ 0 h 56"/>
                <a:gd name="T28" fmla="*/ 17 w 66"/>
                <a:gd name="T29" fmla="*/ 8 h 56"/>
                <a:gd name="T30" fmla="*/ 22 w 66"/>
                <a:gd name="T31" fmla="*/ 16 h 56"/>
                <a:gd name="T32" fmla="*/ 29 w 66"/>
                <a:gd name="T33" fmla="*/ 24 h 56"/>
                <a:gd name="T34" fmla="*/ 35 w 66"/>
                <a:gd name="T35" fmla="*/ 31 h 56"/>
                <a:gd name="T36" fmla="*/ 42 w 66"/>
                <a:gd name="T37" fmla="*/ 38 h 56"/>
                <a:gd name="T38" fmla="*/ 50 w 66"/>
                <a:gd name="T39" fmla="*/ 43 h 56"/>
                <a:gd name="T40" fmla="*/ 57 w 66"/>
                <a:gd name="T41" fmla="*/ 49 h 56"/>
                <a:gd name="T42" fmla="*/ 66 w 66"/>
                <a:gd name="T43" fmla="*/ 53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56"/>
                <a:gd name="T68" fmla="*/ 66 w 66"/>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56">
                  <a:moveTo>
                    <a:pt x="66" y="53"/>
                  </a:moveTo>
                  <a:lnTo>
                    <a:pt x="61" y="56"/>
                  </a:lnTo>
                  <a:lnTo>
                    <a:pt x="53" y="51"/>
                  </a:lnTo>
                  <a:lnTo>
                    <a:pt x="47" y="47"/>
                  </a:lnTo>
                  <a:lnTo>
                    <a:pt x="40" y="42"/>
                  </a:lnTo>
                  <a:lnTo>
                    <a:pt x="33" y="38"/>
                  </a:lnTo>
                  <a:lnTo>
                    <a:pt x="26" y="33"/>
                  </a:lnTo>
                  <a:lnTo>
                    <a:pt x="19" y="29"/>
                  </a:lnTo>
                  <a:lnTo>
                    <a:pt x="11" y="25"/>
                  </a:lnTo>
                  <a:lnTo>
                    <a:pt x="2" y="20"/>
                  </a:lnTo>
                  <a:lnTo>
                    <a:pt x="0" y="15"/>
                  </a:lnTo>
                  <a:lnTo>
                    <a:pt x="3" y="9"/>
                  </a:lnTo>
                  <a:lnTo>
                    <a:pt x="6" y="4"/>
                  </a:lnTo>
                  <a:lnTo>
                    <a:pt x="11" y="0"/>
                  </a:lnTo>
                  <a:lnTo>
                    <a:pt x="17" y="8"/>
                  </a:lnTo>
                  <a:lnTo>
                    <a:pt x="22" y="16"/>
                  </a:lnTo>
                  <a:lnTo>
                    <a:pt x="29" y="24"/>
                  </a:lnTo>
                  <a:lnTo>
                    <a:pt x="35" y="31"/>
                  </a:lnTo>
                  <a:lnTo>
                    <a:pt x="42" y="38"/>
                  </a:lnTo>
                  <a:lnTo>
                    <a:pt x="50" y="43"/>
                  </a:lnTo>
                  <a:lnTo>
                    <a:pt x="57" y="49"/>
                  </a:lnTo>
                  <a:lnTo>
                    <a:pt x="6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1" name="Freeform 100">
              <a:extLst>
                <a:ext uri="{FF2B5EF4-FFF2-40B4-BE49-F238E27FC236}">
                  <a16:creationId xmlns:a16="http://schemas.microsoft.com/office/drawing/2014/main" id="{3BC5AE62-929F-4AED-8EB8-9B4C7FC8A2D5}"/>
                </a:ext>
              </a:extLst>
            </p:cNvPr>
            <p:cNvSpPr>
              <a:spLocks/>
            </p:cNvSpPr>
            <p:nvPr/>
          </p:nvSpPr>
          <p:spPr bwMode="auto">
            <a:xfrm>
              <a:off x="5384" y="2154"/>
              <a:ext cx="1" cy="3"/>
            </a:xfrm>
            <a:custGeom>
              <a:avLst/>
              <a:gdLst>
                <a:gd name="T0" fmla="*/ 0 w 2"/>
                <a:gd name="T1" fmla="*/ 4 h 6"/>
                <a:gd name="T2" fmla="*/ 2 w 2"/>
                <a:gd name="T3" fmla="*/ 0 h 6"/>
                <a:gd name="T4" fmla="*/ 2 w 2"/>
                <a:gd name="T5" fmla="*/ 6 h 6"/>
                <a:gd name="T6" fmla="*/ 0 w 2"/>
                <a:gd name="T7" fmla="*/ 4 h 6"/>
                <a:gd name="T8" fmla="*/ 0 60000 65536"/>
                <a:gd name="T9" fmla="*/ 0 60000 65536"/>
                <a:gd name="T10" fmla="*/ 0 60000 65536"/>
                <a:gd name="T11" fmla="*/ 0 60000 65536"/>
                <a:gd name="T12" fmla="*/ 0 w 2"/>
                <a:gd name="T13" fmla="*/ 0 h 6"/>
                <a:gd name="T14" fmla="*/ 2 w 2"/>
                <a:gd name="T15" fmla="*/ 6 h 6"/>
              </a:gdLst>
              <a:ahLst/>
              <a:cxnLst>
                <a:cxn ang="T8">
                  <a:pos x="T0" y="T1"/>
                </a:cxn>
                <a:cxn ang="T9">
                  <a:pos x="T2" y="T3"/>
                </a:cxn>
                <a:cxn ang="T10">
                  <a:pos x="T4" y="T5"/>
                </a:cxn>
                <a:cxn ang="T11">
                  <a:pos x="T6" y="T7"/>
                </a:cxn>
              </a:cxnLst>
              <a:rect l="T12" t="T13" r="T14" b="T15"/>
              <a:pathLst>
                <a:path w="2" h="6">
                  <a:moveTo>
                    <a:pt x="0" y="4"/>
                  </a:moveTo>
                  <a:lnTo>
                    <a:pt x="2" y="0"/>
                  </a:lnTo>
                  <a:lnTo>
                    <a:pt x="2" y="6"/>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2" name="Freeform 101">
              <a:extLst>
                <a:ext uri="{FF2B5EF4-FFF2-40B4-BE49-F238E27FC236}">
                  <a16:creationId xmlns:a16="http://schemas.microsoft.com/office/drawing/2014/main" id="{EA3A51F3-03CB-4BC6-A0EB-668C990EE300}"/>
                </a:ext>
              </a:extLst>
            </p:cNvPr>
            <p:cNvSpPr>
              <a:spLocks/>
            </p:cNvSpPr>
            <p:nvPr/>
          </p:nvSpPr>
          <p:spPr bwMode="auto">
            <a:xfrm>
              <a:off x="5326" y="2164"/>
              <a:ext cx="198" cy="213"/>
            </a:xfrm>
            <a:custGeom>
              <a:avLst/>
              <a:gdLst>
                <a:gd name="T0" fmla="*/ 362 w 396"/>
                <a:gd name="T1" fmla="*/ 136 h 428"/>
                <a:gd name="T2" fmla="*/ 377 w 396"/>
                <a:gd name="T3" fmla="*/ 196 h 428"/>
                <a:gd name="T4" fmla="*/ 393 w 396"/>
                <a:gd name="T5" fmla="*/ 256 h 428"/>
                <a:gd name="T6" fmla="*/ 391 w 396"/>
                <a:gd name="T7" fmla="*/ 274 h 428"/>
                <a:gd name="T8" fmla="*/ 381 w 396"/>
                <a:gd name="T9" fmla="*/ 283 h 428"/>
                <a:gd name="T10" fmla="*/ 376 w 396"/>
                <a:gd name="T11" fmla="*/ 300 h 428"/>
                <a:gd name="T12" fmla="*/ 356 w 396"/>
                <a:gd name="T13" fmla="*/ 299 h 428"/>
                <a:gd name="T14" fmla="*/ 337 w 396"/>
                <a:gd name="T15" fmla="*/ 290 h 428"/>
                <a:gd name="T16" fmla="*/ 314 w 396"/>
                <a:gd name="T17" fmla="*/ 272 h 428"/>
                <a:gd name="T18" fmla="*/ 290 w 396"/>
                <a:gd name="T19" fmla="*/ 252 h 428"/>
                <a:gd name="T20" fmla="*/ 272 w 396"/>
                <a:gd name="T21" fmla="*/ 222 h 428"/>
                <a:gd name="T22" fmla="*/ 263 w 396"/>
                <a:gd name="T23" fmla="*/ 225 h 428"/>
                <a:gd name="T24" fmla="*/ 272 w 396"/>
                <a:gd name="T25" fmla="*/ 248 h 428"/>
                <a:gd name="T26" fmla="*/ 313 w 396"/>
                <a:gd name="T27" fmla="*/ 290 h 428"/>
                <a:gd name="T28" fmla="*/ 317 w 396"/>
                <a:gd name="T29" fmla="*/ 346 h 428"/>
                <a:gd name="T30" fmla="*/ 310 w 396"/>
                <a:gd name="T31" fmla="*/ 398 h 428"/>
                <a:gd name="T32" fmla="*/ 276 w 396"/>
                <a:gd name="T33" fmla="*/ 428 h 428"/>
                <a:gd name="T34" fmla="*/ 238 w 396"/>
                <a:gd name="T35" fmla="*/ 423 h 428"/>
                <a:gd name="T36" fmla="*/ 206 w 396"/>
                <a:gd name="T37" fmla="*/ 405 h 428"/>
                <a:gd name="T38" fmla="*/ 178 w 396"/>
                <a:gd name="T39" fmla="*/ 374 h 428"/>
                <a:gd name="T40" fmla="*/ 150 w 396"/>
                <a:gd name="T41" fmla="*/ 339 h 428"/>
                <a:gd name="T42" fmla="*/ 132 w 396"/>
                <a:gd name="T43" fmla="*/ 298 h 428"/>
                <a:gd name="T44" fmla="*/ 123 w 396"/>
                <a:gd name="T45" fmla="*/ 335 h 428"/>
                <a:gd name="T46" fmla="*/ 117 w 396"/>
                <a:gd name="T47" fmla="*/ 384 h 428"/>
                <a:gd name="T48" fmla="*/ 88 w 396"/>
                <a:gd name="T49" fmla="*/ 416 h 428"/>
                <a:gd name="T50" fmla="*/ 55 w 396"/>
                <a:gd name="T51" fmla="*/ 407 h 428"/>
                <a:gd name="T52" fmla="*/ 38 w 396"/>
                <a:gd name="T53" fmla="*/ 375 h 428"/>
                <a:gd name="T54" fmla="*/ 22 w 396"/>
                <a:gd name="T55" fmla="*/ 347 h 428"/>
                <a:gd name="T56" fmla="*/ 10 w 396"/>
                <a:gd name="T57" fmla="*/ 315 h 428"/>
                <a:gd name="T58" fmla="*/ 3 w 396"/>
                <a:gd name="T59" fmla="*/ 280 h 428"/>
                <a:gd name="T60" fmla="*/ 2 w 396"/>
                <a:gd name="T61" fmla="*/ 209 h 428"/>
                <a:gd name="T62" fmla="*/ 3 w 396"/>
                <a:gd name="T63" fmla="*/ 166 h 428"/>
                <a:gd name="T64" fmla="*/ 18 w 396"/>
                <a:gd name="T65" fmla="*/ 98 h 428"/>
                <a:gd name="T66" fmla="*/ 55 w 396"/>
                <a:gd name="T67" fmla="*/ 44 h 428"/>
                <a:gd name="T68" fmla="*/ 79 w 396"/>
                <a:gd name="T69" fmla="*/ 35 h 428"/>
                <a:gd name="T70" fmla="*/ 96 w 396"/>
                <a:gd name="T71" fmla="*/ 20 h 428"/>
                <a:gd name="T72" fmla="*/ 115 w 396"/>
                <a:gd name="T73" fmla="*/ 11 h 428"/>
                <a:gd name="T74" fmla="*/ 129 w 396"/>
                <a:gd name="T75" fmla="*/ 11 h 428"/>
                <a:gd name="T76" fmla="*/ 141 w 396"/>
                <a:gd name="T77" fmla="*/ 5 h 428"/>
                <a:gd name="T78" fmla="*/ 172 w 396"/>
                <a:gd name="T79" fmla="*/ 6 h 428"/>
                <a:gd name="T80" fmla="*/ 215 w 396"/>
                <a:gd name="T81" fmla="*/ 17 h 428"/>
                <a:gd name="T82" fmla="*/ 256 w 396"/>
                <a:gd name="T83" fmla="*/ 32 h 428"/>
                <a:gd name="T84" fmla="*/ 293 w 396"/>
                <a:gd name="T85" fmla="*/ 52 h 428"/>
                <a:gd name="T86" fmla="*/ 326 w 396"/>
                <a:gd name="T87" fmla="*/ 79 h 4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6"/>
                <a:gd name="T133" fmla="*/ 0 h 428"/>
                <a:gd name="T134" fmla="*/ 396 w 396"/>
                <a:gd name="T135" fmla="*/ 428 h 4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6" h="428">
                  <a:moveTo>
                    <a:pt x="344" y="101"/>
                  </a:moveTo>
                  <a:lnTo>
                    <a:pt x="355" y="119"/>
                  </a:lnTo>
                  <a:lnTo>
                    <a:pt x="362" y="136"/>
                  </a:lnTo>
                  <a:lnTo>
                    <a:pt x="367" y="155"/>
                  </a:lnTo>
                  <a:lnTo>
                    <a:pt x="370" y="178"/>
                  </a:lnTo>
                  <a:lnTo>
                    <a:pt x="377" y="196"/>
                  </a:lnTo>
                  <a:lnTo>
                    <a:pt x="383" y="217"/>
                  </a:lnTo>
                  <a:lnTo>
                    <a:pt x="389" y="237"/>
                  </a:lnTo>
                  <a:lnTo>
                    <a:pt x="393" y="256"/>
                  </a:lnTo>
                  <a:lnTo>
                    <a:pt x="396" y="264"/>
                  </a:lnTo>
                  <a:lnTo>
                    <a:pt x="394" y="269"/>
                  </a:lnTo>
                  <a:lnTo>
                    <a:pt x="391" y="274"/>
                  </a:lnTo>
                  <a:lnTo>
                    <a:pt x="388" y="276"/>
                  </a:lnTo>
                  <a:lnTo>
                    <a:pt x="383" y="279"/>
                  </a:lnTo>
                  <a:lnTo>
                    <a:pt x="381" y="283"/>
                  </a:lnTo>
                  <a:lnTo>
                    <a:pt x="379" y="289"/>
                  </a:lnTo>
                  <a:lnTo>
                    <a:pt x="383" y="295"/>
                  </a:lnTo>
                  <a:lnTo>
                    <a:pt x="376" y="300"/>
                  </a:lnTo>
                  <a:lnTo>
                    <a:pt x="369" y="301"/>
                  </a:lnTo>
                  <a:lnTo>
                    <a:pt x="362" y="301"/>
                  </a:lnTo>
                  <a:lnTo>
                    <a:pt x="356" y="299"/>
                  </a:lnTo>
                  <a:lnTo>
                    <a:pt x="349" y="297"/>
                  </a:lnTo>
                  <a:lnTo>
                    <a:pt x="344" y="293"/>
                  </a:lnTo>
                  <a:lnTo>
                    <a:pt x="337" y="290"/>
                  </a:lnTo>
                  <a:lnTo>
                    <a:pt x="331" y="287"/>
                  </a:lnTo>
                  <a:lnTo>
                    <a:pt x="322" y="280"/>
                  </a:lnTo>
                  <a:lnTo>
                    <a:pt x="314" y="272"/>
                  </a:lnTo>
                  <a:lnTo>
                    <a:pt x="305" y="265"/>
                  </a:lnTo>
                  <a:lnTo>
                    <a:pt x="297" y="259"/>
                  </a:lnTo>
                  <a:lnTo>
                    <a:pt x="290" y="252"/>
                  </a:lnTo>
                  <a:lnTo>
                    <a:pt x="283" y="242"/>
                  </a:lnTo>
                  <a:lnTo>
                    <a:pt x="277" y="233"/>
                  </a:lnTo>
                  <a:lnTo>
                    <a:pt x="272" y="222"/>
                  </a:lnTo>
                  <a:lnTo>
                    <a:pt x="268" y="221"/>
                  </a:lnTo>
                  <a:lnTo>
                    <a:pt x="265" y="223"/>
                  </a:lnTo>
                  <a:lnTo>
                    <a:pt x="263" y="225"/>
                  </a:lnTo>
                  <a:lnTo>
                    <a:pt x="260" y="227"/>
                  </a:lnTo>
                  <a:lnTo>
                    <a:pt x="267" y="238"/>
                  </a:lnTo>
                  <a:lnTo>
                    <a:pt x="272" y="248"/>
                  </a:lnTo>
                  <a:lnTo>
                    <a:pt x="279" y="259"/>
                  </a:lnTo>
                  <a:lnTo>
                    <a:pt x="286" y="268"/>
                  </a:lnTo>
                  <a:lnTo>
                    <a:pt x="313" y="290"/>
                  </a:lnTo>
                  <a:lnTo>
                    <a:pt x="315" y="308"/>
                  </a:lnTo>
                  <a:lnTo>
                    <a:pt x="316" y="327"/>
                  </a:lnTo>
                  <a:lnTo>
                    <a:pt x="317" y="346"/>
                  </a:lnTo>
                  <a:lnTo>
                    <a:pt x="317" y="365"/>
                  </a:lnTo>
                  <a:lnTo>
                    <a:pt x="315" y="382"/>
                  </a:lnTo>
                  <a:lnTo>
                    <a:pt x="310" y="398"/>
                  </a:lnTo>
                  <a:lnTo>
                    <a:pt x="301" y="413"/>
                  </a:lnTo>
                  <a:lnTo>
                    <a:pt x="290" y="424"/>
                  </a:lnTo>
                  <a:lnTo>
                    <a:pt x="276" y="428"/>
                  </a:lnTo>
                  <a:lnTo>
                    <a:pt x="263" y="428"/>
                  </a:lnTo>
                  <a:lnTo>
                    <a:pt x="250" y="427"/>
                  </a:lnTo>
                  <a:lnTo>
                    <a:pt x="238" y="423"/>
                  </a:lnTo>
                  <a:lnTo>
                    <a:pt x="226" y="419"/>
                  </a:lnTo>
                  <a:lnTo>
                    <a:pt x="216" y="413"/>
                  </a:lnTo>
                  <a:lnTo>
                    <a:pt x="206" y="405"/>
                  </a:lnTo>
                  <a:lnTo>
                    <a:pt x="197" y="397"/>
                  </a:lnTo>
                  <a:lnTo>
                    <a:pt x="188" y="385"/>
                  </a:lnTo>
                  <a:lnTo>
                    <a:pt x="178" y="374"/>
                  </a:lnTo>
                  <a:lnTo>
                    <a:pt x="169" y="362"/>
                  </a:lnTo>
                  <a:lnTo>
                    <a:pt x="159" y="351"/>
                  </a:lnTo>
                  <a:lnTo>
                    <a:pt x="150" y="339"/>
                  </a:lnTo>
                  <a:lnTo>
                    <a:pt x="142" y="327"/>
                  </a:lnTo>
                  <a:lnTo>
                    <a:pt x="136" y="313"/>
                  </a:lnTo>
                  <a:lnTo>
                    <a:pt x="132" y="298"/>
                  </a:lnTo>
                  <a:lnTo>
                    <a:pt x="124" y="300"/>
                  </a:lnTo>
                  <a:lnTo>
                    <a:pt x="124" y="316"/>
                  </a:lnTo>
                  <a:lnTo>
                    <a:pt x="123" y="335"/>
                  </a:lnTo>
                  <a:lnTo>
                    <a:pt x="123" y="352"/>
                  </a:lnTo>
                  <a:lnTo>
                    <a:pt x="120" y="368"/>
                  </a:lnTo>
                  <a:lnTo>
                    <a:pt x="117" y="384"/>
                  </a:lnTo>
                  <a:lnTo>
                    <a:pt x="111" y="398"/>
                  </a:lnTo>
                  <a:lnTo>
                    <a:pt x="102" y="408"/>
                  </a:lnTo>
                  <a:lnTo>
                    <a:pt x="88" y="416"/>
                  </a:lnTo>
                  <a:lnTo>
                    <a:pt x="74" y="418"/>
                  </a:lnTo>
                  <a:lnTo>
                    <a:pt x="63" y="414"/>
                  </a:lnTo>
                  <a:lnTo>
                    <a:pt x="55" y="407"/>
                  </a:lnTo>
                  <a:lnTo>
                    <a:pt x="48" y="398"/>
                  </a:lnTo>
                  <a:lnTo>
                    <a:pt x="43" y="386"/>
                  </a:lnTo>
                  <a:lnTo>
                    <a:pt x="38" y="375"/>
                  </a:lnTo>
                  <a:lnTo>
                    <a:pt x="34" y="365"/>
                  </a:lnTo>
                  <a:lnTo>
                    <a:pt x="28" y="355"/>
                  </a:lnTo>
                  <a:lnTo>
                    <a:pt x="22" y="347"/>
                  </a:lnTo>
                  <a:lnTo>
                    <a:pt x="19" y="336"/>
                  </a:lnTo>
                  <a:lnTo>
                    <a:pt x="15" y="325"/>
                  </a:lnTo>
                  <a:lnTo>
                    <a:pt x="10" y="315"/>
                  </a:lnTo>
                  <a:lnTo>
                    <a:pt x="12" y="313"/>
                  </a:lnTo>
                  <a:lnTo>
                    <a:pt x="5" y="298"/>
                  </a:lnTo>
                  <a:lnTo>
                    <a:pt x="3" y="280"/>
                  </a:lnTo>
                  <a:lnTo>
                    <a:pt x="2" y="261"/>
                  </a:lnTo>
                  <a:lnTo>
                    <a:pt x="0" y="241"/>
                  </a:lnTo>
                  <a:lnTo>
                    <a:pt x="2" y="209"/>
                  </a:lnTo>
                  <a:lnTo>
                    <a:pt x="3" y="209"/>
                  </a:lnTo>
                  <a:lnTo>
                    <a:pt x="2" y="188"/>
                  </a:lnTo>
                  <a:lnTo>
                    <a:pt x="3" y="166"/>
                  </a:lnTo>
                  <a:lnTo>
                    <a:pt x="5" y="143"/>
                  </a:lnTo>
                  <a:lnTo>
                    <a:pt x="10" y="121"/>
                  </a:lnTo>
                  <a:lnTo>
                    <a:pt x="18" y="98"/>
                  </a:lnTo>
                  <a:lnTo>
                    <a:pt x="27" y="79"/>
                  </a:lnTo>
                  <a:lnTo>
                    <a:pt x="40" y="59"/>
                  </a:lnTo>
                  <a:lnTo>
                    <a:pt x="55" y="44"/>
                  </a:lnTo>
                  <a:lnTo>
                    <a:pt x="64" y="43"/>
                  </a:lnTo>
                  <a:lnTo>
                    <a:pt x="72" y="40"/>
                  </a:lnTo>
                  <a:lnTo>
                    <a:pt x="79" y="35"/>
                  </a:lnTo>
                  <a:lnTo>
                    <a:pt x="85" y="30"/>
                  </a:lnTo>
                  <a:lnTo>
                    <a:pt x="90" y="26"/>
                  </a:lnTo>
                  <a:lnTo>
                    <a:pt x="96" y="20"/>
                  </a:lnTo>
                  <a:lnTo>
                    <a:pt x="103" y="15"/>
                  </a:lnTo>
                  <a:lnTo>
                    <a:pt x="110" y="11"/>
                  </a:lnTo>
                  <a:lnTo>
                    <a:pt x="115" y="11"/>
                  </a:lnTo>
                  <a:lnTo>
                    <a:pt x="119" y="11"/>
                  </a:lnTo>
                  <a:lnTo>
                    <a:pt x="124" y="11"/>
                  </a:lnTo>
                  <a:lnTo>
                    <a:pt x="129" y="11"/>
                  </a:lnTo>
                  <a:lnTo>
                    <a:pt x="133" y="10"/>
                  </a:lnTo>
                  <a:lnTo>
                    <a:pt x="138" y="7"/>
                  </a:lnTo>
                  <a:lnTo>
                    <a:pt x="141" y="5"/>
                  </a:lnTo>
                  <a:lnTo>
                    <a:pt x="144" y="0"/>
                  </a:lnTo>
                  <a:lnTo>
                    <a:pt x="158" y="3"/>
                  </a:lnTo>
                  <a:lnTo>
                    <a:pt x="172" y="6"/>
                  </a:lnTo>
                  <a:lnTo>
                    <a:pt x="187" y="10"/>
                  </a:lnTo>
                  <a:lnTo>
                    <a:pt x="201" y="13"/>
                  </a:lnTo>
                  <a:lnTo>
                    <a:pt x="215" y="17"/>
                  </a:lnTo>
                  <a:lnTo>
                    <a:pt x="229" y="21"/>
                  </a:lnTo>
                  <a:lnTo>
                    <a:pt x="242" y="27"/>
                  </a:lnTo>
                  <a:lnTo>
                    <a:pt x="256" y="32"/>
                  </a:lnTo>
                  <a:lnTo>
                    <a:pt x="269" y="38"/>
                  </a:lnTo>
                  <a:lnTo>
                    <a:pt x="282" y="44"/>
                  </a:lnTo>
                  <a:lnTo>
                    <a:pt x="293" y="52"/>
                  </a:lnTo>
                  <a:lnTo>
                    <a:pt x="305" y="60"/>
                  </a:lnTo>
                  <a:lnTo>
                    <a:pt x="316" y="70"/>
                  </a:lnTo>
                  <a:lnTo>
                    <a:pt x="326" y="79"/>
                  </a:lnTo>
                  <a:lnTo>
                    <a:pt x="336" y="89"/>
                  </a:lnTo>
                  <a:lnTo>
                    <a:pt x="344" y="101"/>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3" name="Freeform 102">
              <a:extLst>
                <a:ext uri="{FF2B5EF4-FFF2-40B4-BE49-F238E27FC236}">
                  <a16:creationId xmlns:a16="http://schemas.microsoft.com/office/drawing/2014/main" id="{F1798361-420D-4A63-BF19-6CCEEAFDE10B}"/>
                </a:ext>
              </a:extLst>
            </p:cNvPr>
            <p:cNvSpPr>
              <a:spLocks/>
            </p:cNvSpPr>
            <p:nvPr/>
          </p:nvSpPr>
          <p:spPr bwMode="auto">
            <a:xfrm>
              <a:off x="5352" y="2165"/>
              <a:ext cx="6" cy="5"/>
            </a:xfrm>
            <a:custGeom>
              <a:avLst/>
              <a:gdLst>
                <a:gd name="T0" fmla="*/ 12 w 12"/>
                <a:gd name="T1" fmla="*/ 3 h 9"/>
                <a:gd name="T2" fmla="*/ 4 w 12"/>
                <a:gd name="T3" fmla="*/ 9 h 9"/>
                <a:gd name="T4" fmla="*/ 0 w 12"/>
                <a:gd name="T5" fmla="*/ 0 h 9"/>
                <a:gd name="T6" fmla="*/ 4 w 12"/>
                <a:gd name="T7" fmla="*/ 0 h 9"/>
                <a:gd name="T8" fmla="*/ 7 w 12"/>
                <a:gd name="T9" fmla="*/ 0 h 9"/>
                <a:gd name="T10" fmla="*/ 10 w 12"/>
                <a:gd name="T11" fmla="*/ 1 h 9"/>
                <a:gd name="T12" fmla="*/ 12 w 12"/>
                <a:gd name="T13" fmla="*/ 3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3"/>
                  </a:moveTo>
                  <a:lnTo>
                    <a:pt x="4" y="9"/>
                  </a:lnTo>
                  <a:lnTo>
                    <a:pt x="0" y="0"/>
                  </a:lnTo>
                  <a:lnTo>
                    <a:pt x="4" y="0"/>
                  </a:lnTo>
                  <a:lnTo>
                    <a:pt x="7" y="0"/>
                  </a:lnTo>
                  <a:lnTo>
                    <a:pt x="10" y="1"/>
                  </a:lnTo>
                  <a:lnTo>
                    <a:pt x="1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4" name="Freeform 103">
              <a:extLst>
                <a:ext uri="{FF2B5EF4-FFF2-40B4-BE49-F238E27FC236}">
                  <a16:creationId xmlns:a16="http://schemas.microsoft.com/office/drawing/2014/main" id="{C1F9C05F-7579-4414-982C-0B92AAFBBA45}"/>
                </a:ext>
              </a:extLst>
            </p:cNvPr>
            <p:cNvSpPr>
              <a:spLocks/>
            </p:cNvSpPr>
            <p:nvPr/>
          </p:nvSpPr>
          <p:spPr bwMode="auto">
            <a:xfrm>
              <a:off x="5114" y="2170"/>
              <a:ext cx="106" cy="35"/>
            </a:xfrm>
            <a:custGeom>
              <a:avLst/>
              <a:gdLst>
                <a:gd name="T0" fmla="*/ 212 w 212"/>
                <a:gd name="T1" fmla="*/ 46 h 69"/>
                <a:gd name="T2" fmla="*/ 198 w 212"/>
                <a:gd name="T3" fmla="*/ 51 h 69"/>
                <a:gd name="T4" fmla="*/ 184 w 212"/>
                <a:gd name="T5" fmla="*/ 54 h 69"/>
                <a:gd name="T6" fmla="*/ 170 w 212"/>
                <a:gd name="T7" fmla="*/ 59 h 69"/>
                <a:gd name="T8" fmla="*/ 156 w 212"/>
                <a:gd name="T9" fmla="*/ 61 h 69"/>
                <a:gd name="T10" fmla="*/ 142 w 212"/>
                <a:gd name="T11" fmla="*/ 65 h 69"/>
                <a:gd name="T12" fmla="*/ 129 w 212"/>
                <a:gd name="T13" fmla="*/ 67 h 69"/>
                <a:gd name="T14" fmla="*/ 115 w 212"/>
                <a:gd name="T15" fmla="*/ 68 h 69"/>
                <a:gd name="T16" fmla="*/ 102 w 212"/>
                <a:gd name="T17" fmla="*/ 69 h 69"/>
                <a:gd name="T18" fmla="*/ 88 w 212"/>
                <a:gd name="T19" fmla="*/ 69 h 69"/>
                <a:gd name="T20" fmla="*/ 74 w 212"/>
                <a:gd name="T21" fmla="*/ 68 h 69"/>
                <a:gd name="T22" fmla="*/ 62 w 212"/>
                <a:gd name="T23" fmla="*/ 66 h 69"/>
                <a:gd name="T24" fmla="*/ 49 w 212"/>
                <a:gd name="T25" fmla="*/ 62 h 69"/>
                <a:gd name="T26" fmla="*/ 36 w 212"/>
                <a:gd name="T27" fmla="*/ 58 h 69"/>
                <a:gd name="T28" fmla="*/ 25 w 212"/>
                <a:gd name="T29" fmla="*/ 51 h 69"/>
                <a:gd name="T30" fmla="*/ 13 w 212"/>
                <a:gd name="T31" fmla="*/ 43 h 69"/>
                <a:gd name="T32" fmla="*/ 2 w 212"/>
                <a:gd name="T33" fmla="*/ 34 h 69"/>
                <a:gd name="T34" fmla="*/ 1 w 212"/>
                <a:gd name="T35" fmla="*/ 29 h 69"/>
                <a:gd name="T36" fmla="*/ 0 w 212"/>
                <a:gd name="T37" fmla="*/ 24 h 69"/>
                <a:gd name="T38" fmla="*/ 0 w 212"/>
                <a:gd name="T39" fmla="*/ 17 h 69"/>
                <a:gd name="T40" fmla="*/ 0 w 212"/>
                <a:gd name="T41" fmla="*/ 12 h 69"/>
                <a:gd name="T42" fmla="*/ 17 w 212"/>
                <a:gd name="T43" fmla="*/ 0 h 69"/>
                <a:gd name="T44" fmla="*/ 28 w 212"/>
                <a:gd name="T45" fmla="*/ 6 h 69"/>
                <a:gd name="T46" fmla="*/ 40 w 212"/>
                <a:gd name="T47" fmla="*/ 10 h 69"/>
                <a:gd name="T48" fmla="*/ 51 w 212"/>
                <a:gd name="T49" fmla="*/ 15 h 69"/>
                <a:gd name="T50" fmla="*/ 63 w 212"/>
                <a:gd name="T51" fmla="*/ 21 h 69"/>
                <a:gd name="T52" fmla="*/ 76 w 212"/>
                <a:gd name="T53" fmla="*/ 25 h 69"/>
                <a:gd name="T54" fmla="*/ 87 w 212"/>
                <a:gd name="T55" fmla="*/ 29 h 69"/>
                <a:gd name="T56" fmla="*/ 100 w 212"/>
                <a:gd name="T57" fmla="*/ 34 h 69"/>
                <a:gd name="T58" fmla="*/ 112 w 212"/>
                <a:gd name="T59" fmla="*/ 37 h 69"/>
                <a:gd name="T60" fmla="*/ 124 w 212"/>
                <a:gd name="T61" fmla="*/ 39 h 69"/>
                <a:gd name="T62" fmla="*/ 137 w 212"/>
                <a:gd name="T63" fmla="*/ 43 h 69"/>
                <a:gd name="T64" fmla="*/ 149 w 212"/>
                <a:gd name="T65" fmla="*/ 44 h 69"/>
                <a:gd name="T66" fmla="*/ 162 w 212"/>
                <a:gd name="T67" fmla="*/ 46 h 69"/>
                <a:gd name="T68" fmla="*/ 175 w 212"/>
                <a:gd name="T69" fmla="*/ 47 h 69"/>
                <a:gd name="T70" fmla="*/ 187 w 212"/>
                <a:gd name="T71" fmla="*/ 47 h 69"/>
                <a:gd name="T72" fmla="*/ 199 w 212"/>
                <a:gd name="T73" fmla="*/ 47 h 69"/>
                <a:gd name="T74" fmla="*/ 212 w 212"/>
                <a:gd name="T75" fmla="*/ 46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69"/>
                <a:gd name="T116" fmla="*/ 212 w 21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69">
                  <a:moveTo>
                    <a:pt x="212" y="46"/>
                  </a:moveTo>
                  <a:lnTo>
                    <a:pt x="198" y="51"/>
                  </a:lnTo>
                  <a:lnTo>
                    <a:pt x="184" y="54"/>
                  </a:lnTo>
                  <a:lnTo>
                    <a:pt x="170" y="59"/>
                  </a:lnTo>
                  <a:lnTo>
                    <a:pt x="156" y="61"/>
                  </a:lnTo>
                  <a:lnTo>
                    <a:pt x="142" y="65"/>
                  </a:lnTo>
                  <a:lnTo>
                    <a:pt x="129" y="67"/>
                  </a:lnTo>
                  <a:lnTo>
                    <a:pt x="115" y="68"/>
                  </a:lnTo>
                  <a:lnTo>
                    <a:pt x="102" y="69"/>
                  </a:lnTo>
                  <a:lnTo>
                    <a:pt x="88" y="69"/>
                  </a:lnTo>
                  <a:lnTo>
                    <a:pt x="74" y="68"/>
                  </a:lnTo>
                  <a:lnTo>
                    <a:pt x="62" y="66"/>
                  </a:lnTo>
                  <a:lnTo>
                    <a:pt x="49" y="62"/>
                  </a:lnTo>
                  <a:lnTo>
                    <a:pt x="36" y="58"/>
                  </a:lnTo>
                  <a:lnTo>
                    <a:pt x="25" y="51"/>
                  </a:lnTo>
                  <a:lnTo>
                    <a:pt x="13" y="43"/>
                  </a:lnTo>
                  <a:lnTo>
                    <a:pt x="2" y="34"/>
                  </a:lnTo>
                  <a:lnTo>
                    <a:pt x="1" y="29"/>
                  </a:lnTo>
                  <a:lnTo>
                    <a:pt x="0" y="24"/>
                  </a:lnTo>
                  <a:lnTo>
                    <a:pt x="0" y="17"/>
                  </a:lnTo>
                  <a:lnTo>
                    <a:pt x="0" y="12"/>
                  </a:lnTo>
                  <a:lnTo>
                    <a:pt x="17" y="0"/>
                  </a:lnTo>
                  <a:lnTo>
                    <a:pt x="28" y="6"/>
                  </a:lnTo>
                  <a:lnTo>
                    <a:pt x="40" y="10"/>
                  </a:lnTo>
                  <a:lnTo>
                    <a:pt x="51" y="15"/>
                  </a:lnTo>
                  <a:lnTo>
                    <a:pt x="63" y="21"/>
                  </a:lnTo>
                  <a:lnTo>
                    <a:pt x="76" y="25"/>
                  </a:lnTo>
                  <a:lnTo>
                    <a:pt x="87" y="29"/>
                  </a:lnTo>
                  <a:lnTo>
                    <a:pt x="100" y="34"/>
                  </a:lnTo>
                  <a:lnTo>
                    <a:pt x="112" y="37"/>
                  </a:lnTo>
                  <a:lnTo>
                    <a:pt x="124" y="39"/>
                  </a:lnTo>
                  <a:lnTo>
                    <a:pt x="137" y="43"/>
                  </a:lnTo>
                  <a:lnTo>
                    <a:pt x="149" y="44"/>
                  </a:lnTo>
                  <a:lnTo>
                    <a:pt x="162" y="46"/>
                  </a:lnTo>
                  <a:lnTo>
                    <a:pt x="175" y="47"/>
                  </a:lnTo>
                  <a:lnTo>
                    <a:pt x="187" y="47"/>
                  </a:lnTo>
                  <a:lnTo>
                    <a:pt x="199" y="47"/>
                  </a:lnTo>
                  <a:lnTo>
                    <a:pt x="212" y="4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5" name="Freeform 104">
              <a:extLst>
                <a:ext uri="{FF2B5EF4-FFF2-40B4-BE49-F238E27FC236}">
                  <a16:creationId xmlns:a16="http://schemas.microsoft.com/office/drawing/2014/main" id="{8A108D9C-6CA3-48A4-B39C-8A8FE9060AF0}"/>
                </a:ext>
              </a:extLst>
            </p:cNvPr>
            <p:cNvSpPr>
              <a:spLocks/>
            </p:cNvSpPr>
            <p:nvPr/>
          </p:nvSpPr>
          <p:spPr bwMode="auto">
            <a:xfrm>
              <a:off x="5314" y="2174"/>
              <a:ext cx="9" cy="2"/>
            </a:xfrm>
            <a:custGeom>
              <a:avLst/>
              <a:gdLst>
                <a:gd name="T0" fmla="*/ 0 w 19"/>
                <a:gd name="T1" fmla="*/ 0 h 5"/>
                <a:gd name="T2" fmla="*/ 19 w 19"/>
                <a:gd name="T3" fmla="*/ 5 h 5"/>
                <a:gd name="T4" fmla="*/ 0 w 19"/>
                <a:gd name="T5" fmla="*/ 0 h 5"/>
                <a:gd name="T6" fmla="*/ 0 60000 65536"/>
                <a:gd name="T7" fmla="*/ 0 60000 65536"/>
                <a:gd name="T8" fmla="*/ 0 60000 65536"/>
                <a:gd name="T9" fmla="*/ 0 w 19"/>
                <a:gd name="T10" fmla="*/ 0 h 5"/>
                <a:gd name="T11" fmla="*/ 19 w 19"/>
                <a:gd name="T12" fmla="*/ 5 h 5"/>
              </a:gdLst>
              <a:ahLst/>
              <a:cxnLst>
                <a:cxn ang="T6">
                  <a:pos x="T0" y="T1"/>
                </a:cxn>
                <a:cxn ang="T7">
                  <a:pos x="T2" y="T3"/>
                </a:cxn>
                <a:cxn ang="T8">
                  <a:pos x="T4" y="T5"/>
                </a:cxn>
              </a:cxnLst>
              <a:rect l="T9" t="T10" r="T11" b="T12"/>
              <a:pathLst>
                <a:path w="19" h="5">
                  <a:moveTo>
                    <a:pt x="0" y="0"/>
                  </a:moveTo>
                  <a:lnTo>
                    <a:pt x="19"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6" name="Freeform 106">
              <a:extLst>
                <a:ext uri="{FF2B5EF4-FFF2-40B4-BE49-F238E27FC236}">
                  <a16:creationId xmlns:a16="http://schemas.microsoft.com/office/drawing/2014/main" id="{AABBE717-5810-470E-B121-A46422A169D3}"/>
                </a:ext>
              </a:extLst>
            </p:cNvPr>
            <p:cNvSpPr>
              <a:spLocks/>
            </p:cNvSpPr>
            <p:nvPr/>
          </p:nvSpPr>
          <p:spPr bwMode="auto">
            <a:xfrm>
              <a:off x="5288" y="2176"/>
              <a:ext cx="4" cy="1"/>
            </a:xfrm>
            <a:custGeom>
              <a:avLst/>
              <a:gdLst>
                <a:gd name="T0" fmla="*/ 0 w 7"/>
                <a:gd name="T1" fmla="*/ 0 h 1"/>
                <a:gd name="T2" fmla="*/ 7 w 7"/>
                <a:gd name="T3" fmla="*/ 0 h 1"/>
                <a:gd name="T4" fmla="*/ 0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0" y="0"/>
                  </a:moveTo>
                  <a:lnTo>
                    <a:pt x="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7" name="Freeform 107">
              <a:extLst>
                <a:ext uri="{FF2B5EF4-FFF2-40B4-BE49-F238E27FC236}">
                  <a16:creationId xmlns:a16="http://schemas.microsoft.com/office/drawing/2014/main" id="{99391CF7-17C2-4CC4-BE6D-A7C910879763}"/>
                </a:ext>
              </a:extLst>
            </p:cNvPr>
            <p:cNvSpPr>
              <a:spLocks/>
            </p:cNvSpPr>
            <p:nvPr/>
          </p:nvSpPr>
          <p:spPr bwMode="auto">
            <a:xfrm>
              <a:off x="5334" y="2180"/>
              <a:ext cx="7" cy="4"/>
            </a:xfrm>
            <a:custGeom>
              <a:avLst/>
              <a:gdLst>
                <a:gd name="T0" fmla="*/ 13 w 13"/>
                <a:gd name="T1" fmla="*/ 4 h 8"/>
                <a:gd name="T2" fmla="*/ 13 w 13"/>
                <a:gd name="T3" fmla="*/ 8 h 8"/>
                <a:gd name="T4" fmla="*/ 0 w 13"/>
                <a:gd name="T5" fmla="*/ 0 h 8"/>
                <a:gd name="T6" fmla="*/ 3 w 13"/>
                <a:gd name="T7" fmla="*/ 0 h 8"/>
                <a:gd name="T8" fmla="*/ 7 w 13"/>
                <a:gd name="T9" fmla="*/ 1 h 8"/>
                <a:gd name="T10" fmla="*/ 10 w 13"/>
                <a:gd name="T11" fmla="*/ 2 h 8"/>
                <a:gd name="T12" fmla="*/ 13 w 13"/>
                <a:gd name="T13" fmla="*/ 4 h 8"/>
                <a:gd name="T14" fmla="*/ 0 60000 65536"/>
                <a:gd name="T15" fmla="*/ 0 60000 65536"/>
                <a:gd name="T16" fmla="*/ 0 60000 65536"/>
                <a:gd name="T17" fmla="*/ 0 60000 65536"/>
                <a:gd name="T18" fmla="*/ 0 60000 65536"/>
                <a:gd name="T19" fmla="*/ 0 60000 65536"/>
                <a:gd name="T20" fmla="*/ 0 60000 65536"/>
                <a:gd name="T21" fmla="*/ 0 w 13"/>
                <a:gd name="T22" fmla="*/ 0 h 8"/>
                <a:gd name="T23" fmla="*/ 13 w 1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8">
                  <a:moveTo>
                    <a:pt x="13" y="4"/>
                  </a:moveTo>
                  <a:lnTo>
                    <a:pt x="13" y="8"/>
                  </a:lnTo>
                  <a:lnTo>
                    <a:pt x="0" y="0"/>
                  </a:lnTo>
                  <a:lnTo>
                    <a:pt x="3" y="0"/>
                  </a:lnTo>
                  <a:lnTo>
                    <a:pt x="7" y="1"/>
                  </a:lnTo>
                  <a:lnTo>
                    <a:pt x="10" y="2"/>
                  </a:ln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8" name="Freeform 108">
              <a:extLst>
                <a:ext uri="{FF2B5EF4-FFF2-40B4-BE49-F238E27FC236}">
                  <a16:creationId xmlns:a16="http://schemas.microsoft.com/office/drawing/2014/main" id="{A428EB62-C603-42C0-BA71-A31314153313}"/>
                </a:ext>
              </a:extLst>
            </p:cNvPr>
            <p:cNvSpPr>
              <a:spLocks/>
            </p:cNvSpPr>
            <p:nvPr/>
          </p:nvSpPr>
          <p:spPr bwMode="auto">
            <a:xfrm>
              <a:off x="5537" y="2203"/>
              <a:ext cx="369" cy="264"/>
            </a:xfrm>
            <a:custGeom>
              <a:avLst/>
              <a:gdLst>
                <a:gd name="T0" fmla="*/ 730 w 738"/>
                <a:gd name="T1" fmla="*/ 180 h 528"/>
                <a:gd name="T2" fmla="*/ 688 w 738"/>
                <a:gd name="T3" fmla="*/ 267 h 528"/>
                <a:gd name="T4" fmla="*/ 631 w 738"/>
                <a:gd name="T5" fmla="*/ 343 h 528"/>
                <a:gd name="T6" fmla="*/ 594 w 738"/>
                <a:gd name="T7" fmla="*/ 384 h 528"/>
                <a:gd name="T8" fmla="*/ 556 w 738"/>
                <a:gd name="T9" fmla="*/ 422 h 528"/>
                <a:gd name="T10" fmla="*/ 515 w 738"/>
                <a:gd name="T11" fmla="*/ 455 h 528"/>
                <a:gd name="T12" fmla="*/ 470 w 738"/>
                <a:gd name="T13" fmla="*/ 483 h 528"/>
                <a:gd name="T14" fmla="*/ 419 w 738"/>
                <a:gd name="T15" fmla="*/ 506 h 528"/>
                <a:gd name="T16" fmla="*/ 376 w 738"/>
                <a:gd name="T17" fmla="*/ 519 h 528"/>
                <a:gd name="T18" fmla="*/ 335 w 738"/>
                <a:gd name="T19" fmla="*/ 526 h 528"/>
                <a:gd name="T20" fmla="*/ 294 w 738"/>
                <a:gd name="T21" fmla="*/ 528 h 528"/>
                <a:gd name="T22" fmla="*/ 252 w 738"/>
                <a:gd name="T23" fmla="*/ 525 h 528"/>
                <a:gd name="T24" fmla="*/ 213 w 738"/>
                <a:gd name="T25" fmla="*/ 518 h 528"/>
                <a:gd name="T26" fmla="*/ 174 w 738"/>
                <a:gd name="T27" fmla="*/ 510 h 528"/>
                <a:gd name="T28" fmla="*/ 133 w 738"/>
                <a:gd name="T29" fmla="*/ 496 h 528"/>
                <a:gd name="T30" fmla="*/ 95 w 738"/>
                <a:gd name="T31" fmla="*/ 477 h 528"/>
                <a:gd name="T32" fmla="*/ 73 w 738"/>
                <a:gd name="T33" fmla="*/ 438 h 528"/>
                <a:gd name="T34" fmla="*/ 58 w 738"/>
                <a:gd name="T35" fmla="*/ 396 h 528"/>
                <a:gd name="T36" fmla="*/ 55 w 738"/>
                <a:gd name="T37" fmla="*/ 347 h 528"/>
                <a:gd name="T38" fmla="*/ 30 w 738"/>
                <a:gd name="T39" fmla="*/ 304 h 528"/>
                <a:gd name="T40" fmla="*/ 18 w 738"/>
                <a:gd name="T41" fmla="*/ 256 h 528"/>
                <a:gd name="T42" fmla="*/ 10 w 738"/>
                <a:gd name="T43" fmla="*/ 222 h 528"/>
                <a:gd name="T44" fmla="*/ 45 w 738"/>
                <a:gd name="T45" fmla="*/ 222 h 528"/>
                <a:gd name="T46" fmla="*/ 80 w 738"/>
                <a:gd name="T47" fmla="*/ 224 h 528"/>
                <a:gd name="T48" fmla="*/ 116 w 738"/>
                <a:gd name="T49" fmla="*/ 226 h 528"/>
                <a:gd name="T50" fmla="*/ 153 w 738"/>
                <a:gd name="T51" fmla="*/ 224 h 528"/>
                <a:gd name="T52" fmla="*/ 190 w 738"/>
                <a:gd name="T53" fmla="*/ 219 h 528"/>
                <a:gd name="T54" fmla="*/ 243 w 738"/>
                <a:gd name="T55" fmla="*/ 195 h 528"/>
                <a:gd name="T56" fmla="*/ 291 w 738"/>
                <a:gd name="T57" fmla="*/ 167 h 528"/>
                <a:gd name="T58" fmla="*/ 312 w 738"/>
                <a:gd name="T59" fmla="*/ 161 h 528"/>
                <a:gd name="T60" fmla="*/ 302 w 738"/>
                <a:gd name="T61" fmla="*/ 214 h 528"/>
                <a:gd name="T62" fmla="*/ 306 w 738"/>
                <a:gd name="T63" fmla="*/ 226 h 528"/>
                <a:gd name="T64" fmla="*/ 319 w 738"/>
                <a:gd name="T65" fmla="*/ 239 h 528"/>
                <a:gd name="T66" fmla="*/ 342 w 738"/>
                <a:gd name="T67" fmla="*/ 250 h 528"/>
                <a:gd name="T68" fmla="*/ 368 w 738"/>
                <a:gd name="T69" fmla="*/ 252 h 528"/>
                <a:gd name="T70" fmla="*/ 402 w 738"/>
                <a:gd name="T71" fmla="*/ 242 h 528"/>
                <a:gd name="T72" fmla="*/ 422 w 738"/>
                <a:gd name="T73" fmla="*/ 218 h 528"/>
                <a:gd name="T74" fmla="*/ 425 w 738"/>
                <a:gd name="T75" fmla="*/ 181 h 528"/>
                <a:gd name="T76" fmla="*/ 397 w 738"/>
                <a:gd name="T77" fmla="*/ 143 h 528"/>
                <a:gd name="T78" fmla="*/ 370 w 738"/>
                <a:gd name="T79" fmla="*/ 140 h 528"/>
                <a:gd name="T80" fmla="*/ 343 w 738"/>
                <a:gd name="T81" fmla="*/ 144 h 528"/>
                <a:gd name="T82" fmla="*/ 342 w 738"/>
                <a:gd name="T83" fmla="*/ 136 h 528"/>
                <a:gd name="T84" fmla="*/ 382 w 738"/>
                <a:gd name="T85" fmla="*/ 114 h 528"/>
                <a:gd name="T86" fmla="*/ 423 w 738"/>
                <a:gd name="T87" fmla="*/ 92 h 528"/>
                <a:gd name="T88" fmla="*/ 475 w 738"/>
                <a:gd name="T89" fmla="*/ 61 h 528"/>
                <a:gd name="T90" fmla="*/ 532 w 738"/>
                <a:gd name="T91" fmla="*/ 27 h 528"/>
                <a:gd name="T92" fmla="*/ 591 w 738"/>
                <a:gd name="T93" fmla="*/ 0 h 528"/>
                <a:gd name="T94" fmla="*/ 665 w 738"/>
                <a:gd name="T95" fmla="*/ 26 h 528"/>
                <a:gd name="T96" fmla="*/ 718 w 738"/>
                <a:gd name="T97" fmla="*/ 75 h 5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8"/>
                <a:gd name="T148" fmla="*/ 0 h 528"/>
                <a:gd name="T149" fmla="*/ 738 w 738"/>
                <a:gd name="T150" fmla="*/ 528 h 5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8" h="528">
                  <a:moveTo>
                    <a:pt x="738" y="117"/>
                  </a:moveTo>
                  <a:lnTo>
                    <a:pt x="736" y="148"/>
                  </a:lnTo>
                  <a:lnTo>
                    <a:pt x="730" y="180"/>
                  </a:lnTo>
                  <a:lnTo>
                    <a:pt x="719" y="210"/>
                  </a:lnTo>
                  <a:lnTo>
                    <a:pt x="705" y="238"/>
                  </a:lnTo>
                  <a:lnTo>
                    <a:pt x="688" y="267"/>
                  </a:lnTo>
                  <a:lnTo>
                    <a:pt x="669" y="294"/>
                  </a:lnTo>
                  <a:lnTo>
                    <a:pt x="651" y="319"/>
                  </a:lnTo>
                  <a:lnTo>
                    <a:pt x="631" y="343"/>
                  </a:lnTo>
                  <a:lnTo>
                    <a:pt x="620" y="357"/>
                  </a:lnTo>
                  <a:lnTo>
                    <a:pt x="607" y="371"/>
                  </a:lnTo>
                  <a:lnTo>
                    <a:pt x="594" y="384"/>
                  </a:lnTo>
                  <a:lnTo>
                    <a:pt x="583" y="396"/>
                  </a:lnTo>
                  <a:lnTo>
                    <a:pt x="570" y="409"/>
                  </a:lnTo>
                  <a:lnTo>
                    <a:pt x="556" y="422"/>
                  </a:lnTo>
                  <a:lnTo>
                    <a:pt x="544" y="433"/>
                  </a:lnTo>
                  <a:lnTo>
                    <a:pt x="530" y="443"/>
                  </a:lnTo>
                  <a:lnTo>
                    <a:pt x="515" y="455"/>
                  </a:lnTo>
                  <a:lnTo>
                    <a:pt x="501" y="464"/>
                  </a:lnTo>
                  <a:lnTo>
                    <a:pt x="485" y="475"/>
                  </a:lnTo>
                  <a:lnTo>
                    <a:pt x="470" y="483"/>
                  </a:lnTo>
                  <a:lnTo>
                    <a:pt x="454" y="492"/>
                  </a:lnTo>
                  <a:lnTo>
                    <a:pt x="437" y="499"/>
                  </a:lnTo>
                  <a:lnTo>
                    <a:pt x="419" y="506"/>
                  </a:lnTo>
                  <a:lnTo>
                    <a:pt x="401" y="513"/>
                  </a:lnTo>
                  <a:lnTo>
                    <a:pt x="388" y="516"/>
                  </a:lnTo>
                  <a:lnTo>
                    <a:pt x="376" y="519"/>
                  </a:lnTo>
                  <a:lnTo>
                    <a:pt x="363" y="523"/>
                  </a:lnTo>
                  <a:lnTo>
                    <a:pt x="349" y="525"/>
                  </a:lnTo>
                  <a:lnTo>
                    <a:pt x="335" y="526"/>
                  </a:lnTo>
                  <a:lnTo>
                    <a:pt x="321" y="528"/>
                  </a:lnTo>
                  <a:lnTo>
                    <a:pt x="308" y="528"/>
                  </a:lnTo>
                  <a:lnTo>
                    <a:pt x="294" y="528"/>
                  </a:lnTo>
                  <a:lnTo>
                    <a:pt x="280" y="528"/>
                  </a:lnTo>
                  <a:lnTo>
                    <a:pt x="266" y="526"/>
                  </a:lnTo>
                  <a:lnTo>
                    <a:pt x="252" y="525"/>
                  </a:lnTo>
                  <a:lnTo>
                    <a:pt x="240" y="523"/>
                  </a:lnTo>
                  <a:lnTo>
                    <a:pt x="226" y="521"/>
                  </a:lnTo>
                  <a:lnTo>
                    <a:pt x="213" y="518"/>
                  </a:lnTo>
                  <a:lnTo>
                    <a:pt x="200" y="516"/>
                  </a:lnTo>
                  <a:lnTo>
                    <a:pt x="188" y="513"/>
                  </a:lnTo>
                  <a:lnTo>
                    <a:pt x="174" y="510"/>
                  </a:lnTo>
                  <a:lnTo>
                    <a:pt x="160" y="507"/>
                  </a:lnTo>
                  <a:lnTo>
                    <a:pt x="146" y="501"/>
                  </a:lnTo>
                  <a:lnTo>
                    <a:pt x="133" y="496"/>
                  </a:lnTo>
                  <a:lnTo>
                    <a:pt x="120" y="490"/>
                  </a:lnTo>
                  <a:lnTo>
                    <a:pt x="107" y="484"/>
                  </a:lnTo>
                  <a:lnTo>
                    <a:pt x="95" y="477"/>
                  </a:lnTo>
                  <a:lnTo>
                    <a:pt x="83" y="470"/>
                  </a:lnTo>
                  <a:lnTo>
                    <a:pt x="80" y="453"/>
                  </a:lnTo>
                  <a:lnTo>
                    <a:pt x="73" y="438"/>
                  </a:lnTo>
                  <a:lnTo>
                    <a:pt x="63" y="425"/>
                  </a:lnTo>
                  <a:lnTo>
                    <a:pt x="53" y="412"/>
                  </a:lnTo>
                  <a:lnTo>
                    <a:pt x="58" y="396"/>
                  </a:lnTo>
                  <a:lnTo>
                    <a:pt x="59" y="379"/>
                  </a:lnTo>
                  <a:lnTo>
                    <a:pt x="59" y="363"/>
                  </a:lnTo>
                  <a:lnTo>
                    <a:pt x="55" y="347"/>
                  </a:lnTo>
                  <a:lnTo>
                    <a:pt x="50" y="332"/>
                  </a:lnTo>
                  <a:lnTo>
                    <a:pt x="42" y="317"/>
                  </a:lnTo>
                  <a:lnTo>
                    <a:pt x="30" y="304"/>
                  </a:lnTo>
                  <a:lnTo>
                    <a:pt x="17" y="292"/>
                  </a:lnTo>
                  <a:lnTo>
                    <a:pt x="21" y="274"/>
                  </a:lnTo>
                  <a:lnTo>
                    <a:pt x="18" y="256"/>
                  </a:lnTo>
                  <a:lnTo>
                    <a:pt x="10" y="238"/>
                  </a:lnTo>
                  <a:lnTo>
                    <a:pt x="0" y="222"/>
                  </a:lnTo>
                  <a:lnTo>
                    <a:pt x="10" y="222"/>
                  </a:lnTo>
                  <a:lnTo>
                    <a:pt x="22" y="222"/>
                  </a:lnTo>
                  <a:lnTo>
                    <a:pt x="33" y="222"/>
                  </a:lnTo>
                  <a:lnTo>
                    <a:pt x="45" y="222"/>
                  </a:lnTo>
                  <a:lnTo>
                    <a:pt x="57" y="223"/>
                  </a:lnTo>
                  <a:lnTo>
                    <a:pt x="68" y="223"/>
                  </a:lnTo>
                  <a:lnTo>
                    <a:pt x="80" y="224"/>
                  </a:lnTo>
                  <a:lnTo>
                    <a:pt x="92" y="224"/>
                  </a:lnTo>
                  <a:lnTo>
                    <a:pt x="104" y="226"/>
                  </a:lnTo>
                  <a:lnTo>
                    <a:pt x="116" y="226"/>
                  </a:lnTo>
                  <a:lnTo>
                    <a:pt x="129" y="226"/>
                  </a:lnTo>
                  <a:lnTo>
                    <a:pt x="141" y="226"/>
                  </a:lnTo>
                  <a:lnTo>
                    <a:pt x="153" y="224"/>
                  </a:lnTo>
                  <a:lnTo>
                    <a:pt x="166" y="223"/>
                  </a:lnTo>
                  <a:lnTo>
                    <a:pt x="177" y="221"/>
                  </a:lnTo>
                  <a:lnTo>
                    <a:pt x="190" y="219"/>
                  </a:lnTo>
                  <a:lnTo>
                    <a:pt x="209" y="211"/>
                  </a:lnTo>
                  <a:lnTo>
                    <a:pt x="226" y="203"/>
                  </a:lnTo>
                  <a:lnTo>
                    <a:pt x="243" y="195"/>
                  </a:lnTo>
                  <a:lnTo>
                    <a:pt x="259" y="185"/>
                  </a:lnTo>
                  <a:lnTo>
                    <a:pt x="275" y="176"/>
                  </a:lnTo>
                  <a:lnTo>
                    <a:pt x="291" y="167"/>
                  </a:lnTo>
                  <a:lnTo>
                    <a:pt x="309" y="158"/>
                  </a:lnTo>
                  <a:lnTo>
                    <a:pt x="325" y="148"/>
                  </a:lnTo>
                  <a:lnTo>
                    <a:pt x="312" y="161"/>
                  </a:lnTo>
                  <a:lnTo>
                    <a:pt x="305" y="177"/>
                  </a:lnTo>
                  <a:lnTo>
                    <a:pt x="302" y="195"/>
                  </a:lnTo>
                  <a:lnTo>
                    <a:pt x="302" y="214"/>
                  </a:lnTo>
                  <a:lnTo>
                    <a:pt x="305" y="218"/>
                  </a:lnTo>
                  <a:lnTo>
                    <a:pt x="306" y="221"/>
                  </a:lnTo>
                  <a:lnTo>
                    <a:pt x="306" y="226"/>
                  </a:lnTo>
                  <a:lnTo>
                    <a:pt x="308" y="230"/>
                  </a:lnTo>
                  <a:lnTo>
                    <a:pt x="312" y="235"/>
                  </a:lnTo>
                  <a:lnTo>
                    <a:pt x="319" y="239"/>
                  </a:lnTo>
                  <a:lnTo>
                    <a:pt x="326" y="244"/>
                  </a:lnTo>
                  <a:lnTo>
                    <a:pt x="334" y="248"/>
                  </a:lnTo>
                  <a:lnTo>
                    <a:pt x="342" y="250"/>
                  </a:lnTo>
                  <a:lnTo>
                    <a:pt x="351" y="252"/>
                  </a:lnTo>
                  <a:lnTo>
                    <a:pt x="359" y="253"/>
                  </a:lnTo>
                  <a:lnTo>
                    <a:pt x="368" y="252"/>
                  </a:lnTo>
                  <a:lnTo>
                    <a:pt x="381" y="250"/>
                  </a:lnTo>
                  <a:lnTo>
                    <a:pt x="393" y="246"/>
                  </a:lnTo>
                  <a:lnTo>
                    <a:pt x="402" y="242"/>
                  </a:lnTo>
                  <a:lnTo>
                    <a:pt x="410" y="235"/>
                  </a:lnTo>
                  <a:lnTo>
                    <a:pt x="416" y="227"/>
                  </a:lnTo>
                  <a:lnTo>
                    <a:pt x="422" y="218"/>
                  </a:lnTo>
                  <a:lnTo>
                    <a:pt x="426" y="207"/>
                  </a:lnTo>
                  <a:lnTo>
                    <a:pt x="430" y="196"/>
                  </a:lnTo>
                  <a:lnTo>
                    <a:pt x="425" y="181"/>
                  </a:lnTo>
                  <a:lnTo>
                    <a:pt x="418" y="166"/>
                  </a:lnTo>
                  <a:lnTo>
                    <a:pt x="409" y="153"/>
                  </a:lnTo>
                  <a:lnTo>
                    <a:pt x="397" y="143"/>
                  </a:lnTo>
                  <a:lnTo>
                    <a:pt x="388" y="142"/>
                  </a:lnTo>
                  <a:lnTo>
                    <a:pt x="379" y="140"/>
                  </a:lnTo>
                  <a:lnTo>
                    <a:pt x="370" y="140"/>
                  </a:lnTo>
                  <a:lnTo>
                    <a:pt x="361" y="142"/>
                  </a:lnTo>
                  <a:lnTo>
                    <a:pt x="351" y="143"/>
                  </a:lnTo>
                  <a:lnTo>
                    <a:pt x="343" y="144"/>
                  </a:lnTo>
                  <a:lnTo>
                    <a:pt x="335" y="145"/>
                  </a:lnTo>
                  <a:lnTo>
                    <a:pt x="328" y="146"/>
                  </a:lnTo>
                  <a:lnTo>
                    <a:pt x="342" y="136"/>
                  </a:lnTo>
                  <a:lnTo>
                    <a:pt x="356" y="128"/>
                  </a:lnTo>
                  <a:lnTo>
                    <a:pt x="369" y="120"/>
                  </a:lnTo>
                  <a:lnTo>
                    <a:pt x="382" y="114"/>
                  </a:lnTo>
                  <a:lnTo>
                    <a:pt x="395" y="107"/>
                  </a:lnTo>
                  <a:lnTo>
                    <a:pt x="409" y="100"/>
                  </a:lnTo>
                  <a:lnTo>
                    <a:pt x="423" y="92"/>
                  </a:lnTo>
                  <a:lnTo>
                    <a:pt x="438" y="82"/>
                  </a:lnTo>
                  <a:lnTo>
                    <a:pt x="456" y="71"/>
                  </a:lnTo>
                  <a:lnTo>
                    <a:pt x="475" y="61"/>
                  </a:lnTo>
                  <a:lnTo>
                    <a:pt x="493" y="49"/>
                  </a:lnTo>
                  <a:lnTo>
                    <a:pt x="513" y="38"/>
                  </a:lnTo>
                  <a:lnTo>
                    <a:pt x="532" y="27"/>
                  </a:lnTo>
                  <a:lnTo>
                    <a:pt x="552" y="17"/>
                  </a:lnTo>
                  <a:lnTo>
                    <a:pt x="571" y="8"/>
                  </a:lnTo>
                  <a:lnTo>
                    <a:pt x="591" y="0"/>
                  </a:lnTo>
                  <a:lnTo>
                    <a:pt x="617" y="7"/>
                  </a:lnTo>
                  <a:lnTo>
                    <a:pt x="642" y="15"/>
                  </a:lnTo>
                  <a:lnTo>
                    <a:pt x="665" y="26"/>
                  </a:lnTo>
                  <a:lnTo>
                    <a:pt x="685" y="40"/>
                  </a:lnTo>
                  <a:lnTo>
                    <a:pt x="703" y="56"/>
                  </a:lnTo>
                  <a:lnTo>
                    <a:pt x="718" y="75"/>
                  </a:lnTo>
                  <a:lnTo>
                    <a:pt x="730" y="94"/>
                  </a:lnTo>
                  <a:lnTo>
                    <a:pt x="738" y="117"/>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89" name="Freeform 109">
              <a:extLst>
                <a:ext uri="{FF2B5EF4-FFF2-40B4-BE49-F238E27FC236}">
                  <a16:creationId xmlns:a16="http://schemas.microsoft.com/office/drawing/2014/main" id="{2084CF09-7E9F-48E2-BAF2-5AAE06C40ECB}"/>
                </a:ext>
              </a:extLst>
            </p:cNvPr>
            <p:cNvSpPr>
              <a:spLocks/>
            </p:cNvSpPr>
            <p:nvPr/>
          </p:nvSpPr>
          <p:spPr bwMode="auto">
            <a:xfrm>
              <a:off x="5576" y="2206"/>
              <a:ext cx="49" cy="52"/>
            </a:xfrm>
            <a:custGeom>
              <a:avLst/>
              <a:gdLst>
                <a:gd name="T0" fmla="*/ 81 w 98"/>
                <a:gd name="T1" fmla="*/ 10 h 104"/>
                <a:gd name="T2" fmla="*/ 87 w 98"/>
                <a:gd name="T3" fmla="*/ 23 h 104"/>
                <a:gd name="T4" fmla="*/ 94 w 98"/>
                <a:gd name="T5" fmla="*/ 34 h 104"/>
                <a:gd name="T6" fmla="*/ 98 w 98"/>
                <a:gd name="T7" fmla="*/ 47 h 104"/>
                <a:gd name="T8" fmla="*/ 95 w 98"/>
                <a:gd name="T9" fmla="*/ 61 h 104"/>
                <a:gd name="T10" fmla="*/ 91 w 98"/>
                <a:gd name="T11" fmla="*/ 69 h 104"/>
                <a:gd name="T12" fmla="*/ 88 w 98"/>
                <a:gd name="T13" fmla="*/ 76 h 104"/>
                <a:gd name="T14" fmla="*/ 84 w 98"/>
                <a:gd name="T15" fmla="*/ 83 h 104"/>
                <a:gd name="T16" fmla="*/ 80 w 98"/>
                <a:gd name="T17" fmla="*/ 88 h 104"/>
                <a:gd name="T18" fmla="*/ 75 w 98"/>
                <a:gd name="T19" fmla="*/ 94 h 104"/>
                <a:gd name="T20" fmla="*/ 69 w 98"/>
                <a:gd name="T21" fmla="*/ 97 h 104"/>
                <a:gd name="T22" fmla="*/ 61 w 98"/>
                <a:gd name="T23" fmla="*/ 101 h 104"/>
                <a:gd name="T24" fmla="*/ 53 w 98"/>
                <a:gd name="T25" fmla="*/ 103 h 104"/>
                <a:gd name="T26" fmla="*/ 43 w 98"/>
                <a:gd name="T27" fmla="*/ 104 h 104"/>
                <a:gd name="T28" fmla="*/ 34 w 98"/>
                <a:gd name="T29" fmla="*/ 103 h 104"/>
                <a:gd name="T30" fmla="*/ 26 w 98"/>
                <a:gd name="T31" fmla="*/ 100 h 104"/>
                <a:gd name="T32" fmla="*/ 19 w 98"/>
                <a:gd name="T33" fmla="*/ 95 h 104"/>
                <a:gd name="T34" fmla="*/ 13 w 98"/>
                <a:gd name="T35" fmla="*/ 89 h 104"/>
                <a:gd name="T36" fmla="*/ 8 w 98"/>
                <a:gd name="T37" fmla="*/ 84 h 104"/>
                <a:gd name="T38" fmla="*/ 4 w 98"/>
                <a:gd name="T39" fmla="*/ 77 h 104"/>
                <a:gd name="T40" fmla="*/ 0 w 98"/>
                <a:gd name="T41" fmla="*/ 71 h 104"/>
                <a:gd name="T42" fmla="*/ 0 w 98"/>
                <a:gd name="T43" fmla="*/ 56 h 104"/>
                <a:gd name="T44" fmla="*/ 4 w 98"/>
                <a:gd name="T45" fmla="*/ 44 h 104"/>
                <a:gd name="T46" fmla="*/ 6 w 98"/>
                <a:gd name="T47" fmla="*/ 34 h 104"/>
                <a:gd name="T48" fmla="*/ 9 w 98"/>
                <a:gd name="T49" fmla="*/ 20 h 104"/>
                <a:gd name="T50" fmla="*/ 15 w 98"/>
                <a:gd name="T51" fmla="*/ 15 h 104"/>
                <a:gd name="T52" fmla="*/ 22 w 98"/>
                <a:gd name="T53" fmla="*/ 9 h 104"/>
                <a:gd name="T54" fmla="*/ 29 w 98"/>
                <a:gd name="T55" fmla="*/ 4 h 104"/>
                <a:gd name="T56" fmla="*/ 37 w 98"/>
                <a:gd name="T57" fmla="*/ 3 h 104"/>
                <a:gd name="T58" fmla="*/ 43 w 98"/>
                <a:gd name="T59" fmla="*/ 1 h 104"/>
                <a:gd name="T60" fmla="*/ 49 w 98"/>
                <a:gd name="T61" fmla="*/ 0 h 104"/>
                <a:gd name="T62" fmla="*/ 54 w 98"/>
                <a:gd name="T63" fmla="*/ 0 h 104"/>
                <a:gd name="T64" fmla="*/ 59 w 98"/>
                <a:gd name="T65" fmla="*/ 1 h 104"/>
                <a:gd name="T66" fmla="*/ 65 w 98"/>
                <a:gd name="T67" fmla="*/ 3 h 104"/>
                <a:gd name="T68" fmla="*/ 70 w 98"/>
                <a:gd name="T69" fmla="*/ 5 h 104"/>
                <a:gd name="T70" fmla="*/ 75 w 98"/>
                <a:gd name="T71" fmla="*/ 8 h 104"/>
                <a:gd name="T72" fmla="*/ 81 w 98"/>
                <a:gd name="T73" fmla="*/ 1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04"/>
                <a:gd name="T113" fmla="*/ 98 w 98"/>
                <a:gd name="T114" fmla="*/ 104 h 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04">
                  <a:moveTo>
                    <a:pt x="81" y="10"/>
                  </a:moveTo>
                  <a:lnTo>
                    <a:pt x="87" y="23"/>
                  </a:lnTo>
                  <a:lnTo>
                    <a:pt x="94" y="34"/>
                  </a:lnTo>
                  <a:lnTo>
                    <a:pt x="98" y="47"/>
                  </a:lnTo>
                  <a:lnTo>
                    <a:pt x="95" y="61"/>
                  </a:lnTo>
                  <a:lnTo>
                    <a:pt x="91" y="69"/>
                  </a:lnTo>
                  <a:lnTo>
                    <a:pt x="88" y="76"/>
                  </a:lnTo>
                  <a:lnTo>
                    <a:pt x="84" y="83"/>
                  </a:lnTo>
                  <a:lnTo>
                    <a:pt x="80" y="88"/>
                  </a:lnTo>
                  <a:lnTo>
                    <a:pt x="75" y="94"/>
                  </a:lnTo>
                  <a:lnTo>
                    <a:pt x="69" y="97"/>
                  </a:lnTo>
                  <a:lnTo>
                    <a:pt x="61" y="101"/>
                  </a:lnTo>
                  <a:lnTo>
                    <a:pt x="53" y="103"/>
                  </a:lnTo>
                  <a:lnTo>
                    <a:pt x="43" y="104"/>
                  </a:lnTo>
                  <a:lnTo>
                    <a:pt x="34" y="103"/>
                  </a:lnTo>
                  <a:lnTo>
                    <a:pt x="26" y="100"/>
                  </a:lnTo>
                  <a:lnTo>
                    <a:pt x="19" y="95"/>
                  </a:lnTo>
                  <a:lnTo>
                    <a:pt x="13" y="89"/>
                  </a:lnTo>
                  <a:lnTo>
                    <a:pt x="8" y="84"/>
                  </a:lnTo>
                  <a:lnTo>
                    <a:pt x="4" y="77"/>
                  </a:lnTo>
                  <a:lnTo>
                    <a:pt x="0" y="71"/>
                  </a:lnTo>
                  <a:lnTo>
                    <a:pt x="0" y="56"/>
                  </a:lnTo>
                  <a:lnTo>
                    <a:pt x="4" y="44"/>
                  </a:lnTo>
                  <a:lnTo>
                    <a:pt x="6" y="34"/>
                  </a:lnTo>
                  <a:lnTo>
                    <a:pt x="9" y="20"/>
                  </a:lnTo>
                  <a:lnTo>
                    <a:pt x="15" y="15"/>
                  </a:lnTo>
                  <a:lnTo>
                    <a:pt x="22" y="9"/>
                  </a:lnTo>
                  <a:lnTo>
                    <a:pt x="29" y="4"/>
                  </a:lnTo>
                  <a:lnTo>
                    <a:pt x="37" y="3"/>
                  </a:lnTo>
                  <a:lnTo>
                    <a:pt x="43" y="1"/>
                  </a:lnTo>
                  <a:lnTo>
                    <a:pt x="49" y="0"/>
                  </a:lnTo>
                  <a:lnTo>
                    <a:pt x="54" y="0"/>
                  </a:lnTo>
                  <a:lnTo>
                    <a:pt x="59" y="1"/>
                  </a:lnTo>
                  <a:lnTo>
                    <a:pt x="65" y="3"/>
                  </a:lnTo>
                  <a:lnTo>
                    <a:pt x="70" y="5"/>
                  </a:lnTo>
                  <a:lnTo>
                    <a:pt x="75" y="8"/>
                  </a:lnTo>
                  <a:lnTo>
                    <a:pt x="8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0" name="Freeform 110">
              <a:extLst>
                <a:ext uri="{FF2B5EF4-FFF2-40B4-BE49-F238E27FC236}">
                  <a16:creationId xmlns:a16="http://schemas.microsoft.com/office/drawing/2014/main" id="{603615BC-1DCC-4479-9C18-64DAD2D6C234}"/>
                </a:ext>
              </a:extLst>
            </p:cNvPr>
            <p:cNvSpPr>
              <a:spLocks/>
            </p:cNvSpPr>
            <p:nvPr/>
          </p:nvSpPr>
          <p:spPr bwMode="auto">
            <a:xfrm>
              <a:off x="5580" y="2213"/>
              <a:ext cx="37" cy="38"/>
            </a:xfrm>
            <a:custGeom>
              <a:avLst/>
              <a:gdLst>
                <a:gd name="T0" fmla="*/ 67 w 74"/>
                <a:gd name="T1" fmla="*/ 11 h 76"/>
                <a:gd name="T2" fmla="*/ 72 w 74"/>
                <a:gd name="T3" fmla="*/ 21 h 76"/>
                <a:gd name="T4" fmla="*/ 74 w 74"/>
                <a:gd name="T5" fmla="*/ 34 h 76"/>
                <a:gd name="T6" fmla="*/ 73 w 74"/>
                <a:gd name="T7" fmla="*/ 46 h 76"/>
                <a:gd name="T8" fmla="*/ 67 w 74"/>
                <a:gd name="T9" fmla="*/ 56 h 76"/>
                <a:gd name="T10" fmla="*/ 64 w 74"/>
                <a:gd name="T11" fmla="*/ 61 h 76"/>
                <a:gd name="T12" fmla="*/ 60 w 74"/>
                <a:gd name="T13" fmla="*/ 64 h 76"/>
                <a:gd name="T14" fmla="*/ 57 w 74"/>
                <a:gd name="T15" fmla="*/ 68 h 76"/>
                <a:gd name="T16" fmla="*/ 52 w 74"/>
                <a:gd name="T17" fmla="*/ 70 h 76"/>
                <a:gd name="T18" fmla="*/ 48 w 74"/>
                <a:gd name="T19" fmla="*/ 72 h 76"/>
                <a:gd name="T20" fmla="*/ 43 w 74"/>
                <a:gd name="T21" fmla="*/ 74 h 76"/>
                <a:gd name="T22" fmla="*/ 37 w 74"/>
                <a:gd name="T23" fmla="*/ 76 h 76"/>
                <a:gd name="T24" fmla="*/ 33 w 74"/>
                <a:gd name="T25" fmla="*/ 76 h 76"/>
                <a:gd name="T26" fmla="*/ 23 w 74"/>
                <a:gd name="T27" fmla="*/ 74 h 76"/>
                <a:gd name="T28" fmla="*/ 17 w 74"/>
                <a:gd name="T29" fmla="*/ 71 h 76"/>
                <a:gd name="T30" fmla="*/ 11 w 74"/>
                <a:gd name="T31" fmla="*/ 66 h 76"/>
                <a:gd name="T32" fmla="*/ 5 w 74"/>
                <a:gd name="T33" fmla="*/ 61 h 76"/>
                <a:gd name="T34" fmla="*/ 0 w 74"/>
                <a:gd name="T35" fmla="*/ 51 h 76"/>
                <a:gd name="T36" fmla="*/ 3 w 74"/>
                <a:gd name="T37" fmla="*/ 42 h 76"/>
                <a:gd name="T38" fmla="*/ 6 w 74"/>
                <a:gd name="T39" fmla="*/ 33 h 76"/>
                <a:gd name="T40" fmla="*/ 7 w 74"/>
                <a:gd name="T41" fmla="*/ 25 h 76"/>
                <a:gd name="T42" fmla="*/ 11 w 74"/>
                <a:gd name="T43" fmla="*/ 16 h 76"/>
                <a:gd name="T44" fmla="*/ 18 w 74"/>
                <a:gd name="T45" fmla="*/ 9 h 76"/>
                <a:gd name="T46" fmla="*/ 27 w 74"/>
                <a:gd name="T47" fmla="*/ 4 h 76"/>
                <a:gd name="T48" fmla="*/ 37 w 74"/>
                <a:gd name="T49" fmla="*/ 0 h 76"/>
                <a:gd name="T50" fmla="*/ 47 w 74"/>
                <a:gd name="T51" fmla="*/ 0 h 76"/>
                <a:gd name="T52" fmla="*/ 55 w 74"/>
                <a:gd name="T53" fmla="*/ 2 h 76"/>
                <a:gd name="T54" fmla="*/ 61 w 74"/>
                <a:gd name="T55" fmla="*/ 5 h 76"/>
                <a:gd name="T56" fmla="*/ 67 w 74"/>
                <a:gd name="T57" fmla="*/ 11 h 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4"/>
                <a:gd name="T88" fmla="*/ 0 h 76"/>
                <a:gd name="T89" fmla="*/ 74 w 74"/>
                <a:gd name="T90" fmla="*/ 76 h 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4" h="76">
                  <a:moveTo>
                    <a:pt x="67" y="11"/>
                  </a:moveTo>
                  <a:lnTo>
                    <a:pt x="72" y="21"/>
                  </a:lnTo>
                  <a:lnTo>
                    <a:pt x="74" y="34"/>
                  </a:lnTo>
                  <a:lnTo>
                    <a:pt x="73" y="46"/>
                  </a:lnTo>
                  <a:lnTo>
                    <a:pt x="67" y="56"/>
                  </a:lnTo>
                  <a:lnTo>
                    <a:pt x="64" y="61"/>
                  </a:lnTo>
                  <a:lnTo>
                    <a:pt x="60" y="64"/>
                  </a:lnTo>
                  <a:lnTo>
                    <a:pt x="57" y="68"/>
                  </a:lnTo>
                  <a:lnTo>
                    <a:pt x="52" y="70"/>
                  </a:lnTo>
                  <a:lnTo>
                    <a:pt x="48" y="72"/>
                  </a:lnTo>
                  <a:lnTo>
                    <a:pt x="43" y="74"/>
                  </a:lnTo>
                  <a:lnTo>
                    <a:pt x="37" y="76"/>
                  </a:lnTo>
                  <a:lnTo>
                    <a:pt x="33" y="76"/>
                  </a:lnTo>
                  <a:lnTo>
                    <a:pt x="23" y="74"/>
                  </a:lnTo>
                  <a:lnTo>
                    <a:pt x="17" y="71"/>
                  </a:lnTo>
                  <a:lnTo>
                    <a:pt x="11" y="66"/>
                  </a:lnTo>
                  <a:lnTo>
                    <a:pt x="5" y="61"/>
                  </a:lnTo>
                  <a:lnTo>
                    <a:pt x="0" y="51"/>
                  </a:lnTo>
                  <a:lnTo>
                    <a:pt x="3" y="42"/>
                  </a:lnTo>
                  <a:lnTo>
                    <a:pt x="6" y="33"/>
                  </a:lnTo>
                  <a:lnTo>
                    <a:pt x="7" y="25"/>
                  </a:lnTo>
                  <a:lnTo>
                    <a:pt x="11" y="16"/>
                  </a:lnTo>
                  <a:lnTo>
                    <a:pt x="18" y="9"/>
                  </a:lnTo>
                  <a:lnTo>
                    <a:pt x="27" y="4"/>
                  </a:lnTo>
                  <a:lnTo>
                    <a:pt x="37" y="0"/>
                  </a:lnTo>
                  <a:lnTo>
                    <a:pt x="47" y="0"/>
                  </a:lnTo>
                  <a:lnTo>
                    <a:pt x="55" y="2"/>
                  </a:lnTo>
                  <a:lnTo>
                    <a:pt x="61" y="5"/>
                  </a:lnTo>
                  <a:lnTo>
                    <a:pt x="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1" name="Freeform 111">
              <a:extLst>
                <a:ext uri="{FF2B5EF4-FFF2-40B4-BE49-F238E27FC236}">
                  <a16:creationId xmlns:a16="http://schemas.microsoft.com/office/drawing/2014/main" id="{8F8EE637-BD35-4D7B-82F7-B149E6A8C340}"/>
                </a:ext>
              </a:extLst>
            </p:cNvPr>
            <p:cNvSpPr>
              <a:spLocks/>
            </p:cNvSpPr>
            <p:nvPr/>
          </p:nvSpPr>
          <p:spPr bwMode="auto">
            <a:xfrm>
              <a:off x="5811" y="2241"/>
              <a:ext cx="56" cy="52"/>
            </a:xfrm>
            <a:custGeom>
              <a:avLst/>
              <a:gdLst>
                <a:gd name="T0" fmla="*/ 111 w 112"/>
                <a:gd name="T1" fmla="*/ 46 h 104"/>
                <a:gd name="T2" fmla="*/ 112 w 112"/>
                <a:gd name="T3" fmla="*/ 61 h 104"/>
                <a:gd name="T4" fmla="*/ 107 w 112"/>
                <a:gd name="T5" fmla="*/ 74 h 104"/>
                <a:gd name="T6" fmla="*/ 99 w 112"/>
                <a:gd name="T7" fmla="*/ 84 h 104"/>
                <a:gd name="T8" fmla="*/ 90 w 112"/>
                <a:gd name="T9" fmla="*/ 94 h 104"/>
                <a:gd name="T10" fmla="*/ 81 w 112"/>
                <a:gd name="T11" fmla="*/ 99 h 104"/>
                <a:gd name="T12" fmla="*/ 72 w 112"/>
                <a:gd name="T13" fmla="*/ 101 h 104"/>
                <a:gd name="T14" fmla="*/ 63 w 112"/>
                <a:gd name="T15" fmla="*/ 104 h 104"/>
                <a:gd name="T16" fmla="*/ 52 w 112"/>
                <a:gd name="T17" fmla="*/ 104 h 104"/>
                <a:gd name="T18" fmla="*/ 42 w 112"/>
                <a:gd name="T19" fmla="*/ 103 h 104"/>
                <a:gd name="T20" fmla="*/ 33 w 112"/>
                <a:gd name="T21" fmla="*/ 100 h 104"/>
                <a:gd name="T22" fmla="*/ 23 w 112"/>
                <a:gd name="T23" fmla="*/ 97 h 104"/>
                <a:gd name="T24" fmla="*/ 15 w 112"/>
                <a:gd name="T25" fmla="*/ 92 h 104"/>
                <a:gd name="T26" fmla="*/ 5 w 112"/>
                <a:gd name="T27" fmla="*/ 81 h 104"/>
                <a:gd name="T28" fmla="*/ 1 w 112"/>
                <a:gd name="T29" fmla="*/ 68 h 104"/>
                <a:gd name="T30" fmla="*/ 1 w 112"/>
                <a:gd name="T31" fmla="*/ 54 h 104"/>
                <a:gd name="T32" fmla="*/ 0 w 112"/>
                <a:gd name="T33" fmla="*/ 39 h 104"/>
                <a:gd name="T34" fmla="*/ 4 w 112"/>
                <a:gd name="T35" fmla="*/ 31 h 104"/>
                <a:gd name="T36" fmla="*/ 7 w 112"/>
                <a:gd name="T37" fmla="*/ 25 h 104"/>
                <a:gd name="T38" fmla="*/ 13 w 112"/>
                <a:gd name="T39" fmla="*/ 18 h 104"/>
                <a:gd name="T40" fmla="*/ 20 w 112"/>
                <a:gd name="T41" fmla="*/ 14 h 104"/>
                <a:gd name="T42" fmla="*/ 27 w 112"/>
                <a:gd name="T43" fmla="*/ 9 h 104"/>
                <a:gd name="T44" fmla="*/ 35 w 112"/>
                <a:gd name="T45" fmla="*/ 6 h 104"/>
                <a:gd name="T46" fmla="*/ 42 w 112"/>
                <a:gd name="T47" fmla="*/ 2 h 104"/>
                <a:gd name="T48" fmla="*/ 50 w 112"/>
                <a:gd name="T49" fmla="*/ 0 h 104"/>
                <a:gd name="T50" fmla="*/ 60 w 112"/>
                <a:gd name="T51" fmla="*/ 2 h 104"/>
                <a:gd name="T52" fmla="*/ 71 w 112"/>
                <a:gd name="T53" fmla="*/ 5 h 104"/>
                <a:gd name="T54" fmla="*/ 80 w 112"/>
                <a:gd name="T55" fmla="*/ 9 h 104"/>
                <a:gd name="T56" fmla="*/ 88 w 112"/>
                <a:gd name="T57" fmla="*/ 15 h 104"/>
                <a:gd name="T58" fmla="*/ 96 w 112"/>
                <a:gd name="T59" fmla="*/ 21 h 104"/>
                <a:gd name="T60" fmla="*/ 103 w 112"/>
                <a:gd name="T61" fmla="*/ 29 h 104"/>
                <a:gd name="T62" fmla="*/ 107 w 112"/>
                <a:gd name="T63" fmla="*/ 37 h 104"/>
                <a:gd name="T64" fmla="*/ 111 w 112"/>
                <a:gd name="T65" fmla="*/ 46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104"/>
                <a:gd name="T101" fmla="*/ 112 w 112"/>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104">
                  <a:moveTo>
                    <a:pt x="111" y="46"/>
                  </a:moveTo>
                  <a:lnTo>
                    <a:pt x="112" y="61"/>
                  </a:lnTo>
                  <a:lnTo>
                    <a:pt x="107" y="74"/>
                  </a:lnTo>
                  <a:lnTo>
                    <a:pt x="99" y="84"/>
                  </a:lnTo>
                  <a:lnTo>
                    <a:pt x="90" y="94"/>
                  </a:lnTo>
                  <a:lnTo>
                    <a:pt x="81" y="99"/>
                  </a:lnTo>
                  <a:lnTo>
                    <a:pt x="72" y="101"/>
                  </a:lnTo>
                  <a:lnTo>
                    <a:pt x="63" y="104"/>
                  </a:lnTo>
                  <a:lnTo>
                    <a:pt x="52" y="104"/>
                  </a:lnTo>
                  <a:lnTo>
                    <a:pt x="42" y="103"/>
                  </a:lnTo>
                  <a:lnTo>
                    <a:pt x="33" y="100"/>
                  </a:lnTo>
                  <a:lnTo>
                    <a:pt x="23" y="97"/>
                  </a:lnTo>
                  <a:lnTo>
                    <a:pt x="15" y="92"/>
                  </a:lnTo>
                  <a:lnTo>
                    <a:pt x="5" y="81"/>
                  </a:lnTo>
                  <a:lnTo>
                    <a:pt x="1" y="68"/>
                  </a:lnTo>
                  <a:lnTo>
                    <a:pt x="1" y="54"/>
                  </a:lnTo>
                  <a:lnTo>
                    <a:pt x="0" y="39"/>
                  </a:lnTo>
                  <a:lnTo>
                    <a:pt x="4" y="31"/>
                  </a:lnTo>
                  <a:lnTo>
                    <a:pt x="7" y="25"/>
                  </a:lnTo>
                  <a:lnTo>
                    <a:pt x="13" y="18"/>
                  </a:lnTo>
                  <a:lnTo>
                    <a:pt x="20" y="14"/>
                  </a:lnTo>
                  <a:lnTo>
                    <a:pt x="27" y="9"/>
                  </a:lnTo>
                  <a:lnTo>
                    <a:pt x="35" y="6"/>
                  </a:lnTo>
                  <a:lnTo>
                    <a:pt x="42" y="2"/>
                  </a:lnTo>
                  <a:lnTo>
                    <a:pt x="50" y="0"/>
                  </a:lnTo>
                  <a:lnTo>
                    <a:pt x="60" y="2"/>
                  </a:lnTo>
                  <a:lnTo>
                    <a:pt x="71" y="5"/>
                  </a:lnTo>
                  <a:lnTo>
                    <a:pt x="80" y="9"/>
                  </a:lnTo>
                  <a:lnTo>
                    <a:pt x="88" y="15"/>
                  </a:lnTo>
                  <a:lnTo>
                    <a:pt x="96" y="21"/>
                  </a:lnTo>
                  <a:lnTo>
                    <a:pt x="103" y="29"/>
                  </a:lnTo>
                  <a:lnTo>
                    <a:pt x="107" y="37"/>
                  </a:lnTo>
                  <a:lnTo>
                    <a:pt x="11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2" name="Freeform 112">
              <a:extLst>
                <a:ext uri="{FF2B5EF4-FFF2-40B4-BE49-F238E27FC236}">
                  <a16:creationId xmlns:a16="http://schemas.microsoft.com/office/drawing/2014/main" id="{74131115-0EB5-4179-BF8B-4987D49D4CF0}"/>
                </a:ext>
              </a:extLst>
            </p:cNvPr>
            <p:cNvSpPr>
              <a:spLocks/>
            </p:cNvSpPr>
            <p:nvPr/>
          </p:nvSpPr>
          <p:spPr bwMode="auto">
            <a:xfrm>
              <a:off x="5816" y="2250"/>
              <a:ext cx="44" cy="37"/>
            </a:xfrm>
            <a:custGeom>
              <a:avLst/>
              <a:gdLst>
                <a:gd name="T0" fmla="*/ 84 w 88"/>
                <a:gd name="T1" fmla="*/ 19 h 74"/>
                <a:gd name="T2" fmla="*/ 87 w 88"/>
                <a:gd name="T3" fmla="*/ 27 h 74"/>
                <a:gd name="T4" fmla="*/ 88 w 88"/>
                <a:gd name="T5" fmla="*/ 35 h 74"/>
                <a:gd name="T6" fmla="*/ 87 w 88"/>
                <a:gd name="T7" fmla="*/ 44 h 74"/>
                <a:gd name="T8" fmla="*/ 84 w 88"/>
                <a:gd name="T9" fmla="*/ 52 h 74"/>
                <a:gd name="T10" fmla="*/ 80 w 88"/>
                <a:gd name="T11" fmla="*/ 58 h 74"/>
                <a:gd name="T12" fmla="*/ 76 w 88"/>
                <a:gd name="T13" fmla="*/ 63 h 74"/>
                <a:gd name="T14" fmla="*/ 70 w 88"/>
                <a:gd name="T15" fmla="*/ 66 h 74"/>
                <a:gd name="T16" fmla="*/ 65 w 88"/>
                <a:gd name="T17" fmla="*/ 69 h 74"/>
                <a:gd name="T18" fmla="*/ 58 w 88"/>
                <a:gd name="T19" fmla="*/ 72 h 74"/>
                <a:gd name="T20" fmla="*/ 53 w 88"/>
                <a:gd name="T21" fmla="*/ 73 h 74"/>
                <a:gd name="T22" fmla="*/ 46 w 88"/>
                <a:gd name="T23" fmla="*/ 74 h 74"/>
                <a:gd name="T24" fmla="*/ 39 w 88"/>
                <a:gd name="T25" fmla="*/ 74 h 74"/>
                <a:gd name="T26" fmla="*/ 32 w 88"/>
                <a:gd name="T27" fmla="*/ 73 h 74"/>
                <a:gd name="T28" fmla="*/ 26 w 88"/>
                <a:gd name="T29" fmla="*/ 72 h 74"/>
                <a:gd name="T30" fmla="*/ 20 w 88"/>
                <a:gd name="T31" fmla="*/ 69 h 74"/>
                <a:gd name="T32" fmla="*/ 15 w 88"/>
                <a:gd name="T33" fmla="*/ 66 h 74"/>
                <a:gd name="T34" fmla="*/ 10 w 88"/>
                <a:gd name="T35" fmla="*/ 63 h 74"/>
                <a:gd name="T36" fmla="*/ 6 w 88"/>
                <a:gd name="T37" fmla="*/ 58 h 74"/>
                <a:gd name="T38" fmla="*/ 3 w 88"/>
                <a:gd name="T39" fmla="*/ 53 h 74"/>
                <a:gd name="T40" fmla="*/ 1 w 88"/>
                <a:gd name="T41" fmla="*/ 48 h 74"/>
                <a:gd name="T42" fmla="*/ 0 w 88"/>
                <a:gd name="T43" fmla="*/ 33 h 74"/>
                <a:gd name="T44" fmla="*/ 6 w 88"/>
                <a:gd name="T45" fmla="*/ 21 h 74"/>
                <a:gd name="T46" fmla="*/ 16 w 88"/>
                <a:gd name="T47" fmla="*/ 12 h 74"/>
                <a:gd name="T48" fmla="*/ 25 w 88"/>
                <a:gd name="T49" fmla="*/ 3 h 74"/>
                <a:gd name="T50" fmla="*/ 33 w 88"/>
                <a:gd name="T51" fmla="*/ 0 h 74"/>
                <a:gd name="T52" fmla="*/ 40 w 88"/>
                <a:gd name="T53" fmla="*/ 0 h 74"/>
                <a:gd name="T54" fmla="*/ 48 w 88"/>
                <a:gd name="T55" fmla="*/ 0 h 74"/>
                <a:gd name="T56" fmla="*/ 56 w 88"/>
                <a:gd name="T57" fmla="*/ 1 h 74"/>
                <a:gd name="T58" fmla="*/ 64 w 88"/>
                <a:gd name="T59" fmla="*/ 4 h 74"/>
                <a:gd name="T60" fmla="*/ 71 w 88"/>
                <a:gd name="T61" fmla="*/ 8 h 74"/>
                <a:gd name="T62" fmla="*/ 78 w 88"/>
                <a:gd name="T63" fmla="*/ 13 h 74"/>
                <a:gd name="T64" fmla="*/ 84 w 88"/>
                <a:gd name="T65" fmla="*/ 19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74"/>
                <a:gd name="T101" fmla="*/ 88 w 88"/>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74">
                  <a:moveTo>
                    <a:pt x="84" y="19"/>
                  </a:moveTo>
                  <a:lnTo>
                    <a:pt x="87" y="27"/>
                  </a:lnTo>
                  <a:lnTo>
                    <a:pt x="88" y="35"/>
                  </a:lnTo>
                  <a:lnTo>
                    <a:pt x="87" y="44"/>
                  </a:lnTo>
                  <a:lnTo>
                    <a:pt x="84" y="52"/>
                  </a:lnTo>
                  <a:lnTo>
                    <a:pt x="80" y="58"/>
                  </a:lnTo>
                  <a:lnTo>
                    <a:pt x="76" y="63"/>
                  </a:lnTo>
                  <a:lnTo>
                    <a:pt x="70" y="66"/>
                  </a:lnTo>
                  <a:lnTo>
                    <a:pt x="65" y="69"/>
                  </a:lnTo>
                  <a:lnTo>
                    <a:pt x="58" y="72"/>
                  </a:lnTo>
                  <a:lnTo>
                    <a:pt x="53" y="73"/>
                  </a:lnTo>
                  <a:lnTo>
                    <a:pt x="46" y="74"/>
                  </a:lnTo>
                  <a:lnTo>
                    <a:pt x="39" y="74"/>
                  </a:lnTo>
                  <a:lnTo>
                    <a:pt x="32" y="73"/>
                  </a:lnTo>
                  <a:lnTo>
                    <a:pt x="26" y="72"/>
                  </a:lnTo>
                  <a:lnTo>
                    <a:pt x="20" y="69"/>
                  </a:lnTo>
                  <a:lnTo>
                    <a:pt x="15" y="66"/>
                  </a:lnTo>
                  <a:lnTo>
                    <a:pt x="10" y="63"/>
                  </a:lnTo>
                  <a:lnTo>
                    <a:pt x="6" y="58"/>
                  </a:lnTo>
                  <a:lnTo>
                    <a:pt x="3" y="53"/>
                  </a:lnTo>
                  <a:lnTo>
                    <a:pt x="1" y="48"/>
                  </a:lnTo>
                  <a:lnTo>
                    <a:pt x="0" y="33"/>
                  </a:lnTo>
                  <a:lnTo>
                    <a:pt x="6" y="21"/>
                  </a:lnTo>
                  <a:lnTo>
                    <a:pt x="16" y="12"/>
                  </a:lnTo>
                  <a:lnTo>
                    <a:pt x="25" y="3"/>
                  </a:lnTo>
                  <a:lnTo>
                    <a:pt x="33" y="0"/>
                  </a:lnTo>
                  <a:lnTo>
                    <a:pt x="40" y="0"/>
                  </a:lnTo>
                  <a:lnTo>
                    <a:pt x="48" y="0"/>
                  </a:lnTo>
                  <a:lnTo>
                    <a:pt x="56" y="1"/>
                  </a:lnTo>
                  <a:lnTo>
                    <a:pt x="64" y="4"/>
                  </a:lnTo>
                  <a:lnTo>
                    <a:pt x="71" y="8"/>
                  </a:lnTo>
                  <a:lnTo>
                    <a:pt x="78" y="13"/>
                  </a:lnTo>
                  <a:lnTo>
                    <a:pt x="8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3" name="Freeform 113">
              <a:extLst>
                <a:ext uri="{FF2B5EF4-FFF2-40B4-BE49-F238E27FC236}">
                  <a16:creationId xmlns:a16="http://schemas.microsoft.com/office/drawing/2014/main" id="{2A3AA874-DB7C-4A77-BE56-B210AC52901B}"/>
                </a:ext>
              </a:extLst>
            </p:cNvPr>
            <p:cNvSpPr>
              <a:spLocks/>
            </p:cNvSpPr>
            <p:nvPr/>
          </p:nvSpPr>
          <p:spPr bwMode="auto">
            <a:xfrm>
              <a:off x="4822" y="2256"/>
              <a:ext cx="524" cy="290"/>
            </a:xfrm>
            <a:custGeom>
              <a:avLst/>
              <a:gdLst>
                <a:gd name="T0" fmla="*/ 967 w 1048"/>
                <a:gd name="T1" fmla="*/ 30 h 579"/>
                <a:gd name="T2" fmla="*/ 983 w 1048"/>
                <a:gd name="T3" fmla="*/ 36 h 579"/>
                <a:gd name="T4" fmla="*/ 994 w 1048"/>
                <a:gd name="T5" fmla="*/ 44 h 579"/>
                <a:gd name="T6" fmla="*/ 995 w 1048"/>
                <a:gd name="T7" fmla="*/ 99 h 579"/>
                <a:gd name="T8" fmla="*/ 1011 w 1048"/>
                <a:gd name="T9" fmla="*/ 152 h 579"/>
                <a:gd name="T10" fmla="*/ 1029 w 1048"/>
                <a:gd name="T11" fmla="*/ 191 h 579"/>
                <a:gd name="T12" fmla="*/ 1043 w 1048"/>
                <a:gd name="T13" fmla="*/ 212 h 579"/>
                <a:gd name="T14" fmla="*/ 1045 w 1048"/>
                <a:gd name="T15" fmla="*/ 235 h 579"/>
                <a:gd name="T16" fmla="*/ 1014 w 1048"/>
                <a:gd name="T17" fmla="*/ 290 h 579"/>
                <a:gd name="T18" fmla="*/ 964 w 1048"/>
                <a:gd name="T19" fmla="*/ 354 h 579"/>
                <a:gd name="T20" fmla="*/ 893 w 1048"/>
                <a:gd name="T21" fmla="*/ 397 h 579"/>
                <a:gd name="T22" fmla="*/ 855 w 1048"/>
                <a:gd name="T23" fmla="*/ 404 h 579"/>
                <a:gd name="T24" fmla="*/ 817 w 1048"/>
                <a:gd name="T25" fmla="*/ 416 h 579"/>
                <a:gd name="T26" fmla="*/ 781 w 1048"/>
                <a:gd name="T27" fmla="*/ 428 h 579"/>
                <a:gd name="T28" fmla="*/ 744 w 1048"/>
                <a:gd name="T29" fmla="*/ 441 h 579"/>
                <a:gd name="T30" fmla="*/ 705 w 1048"/>
                <a:gd name="T31" fmla="*/ 449 h 579"/>
                <a:gd name="T32" fmla="*/ 668 w 1048"/>
                <a:gd name="T33" fmla="*/ 458 h 579"/>
                <a:gd name="T34" fmla="*/ 633 w 1048"/>
                <a:gd name="T35" fmla="*/ 470 h 579"/>
                <a:gd name="T36" fmla="*/ 599 w 1048"/>
                <a:gd name="T37" fmla="*/ 484 h 579"/>
                <a:gd name="T38" fmla="*/ 548 w 1048"/>
                <a:gd name="T39" fmla="*/ 503 h 579"/>
                <a:gd name="T40" fmla="*/ 497 w 1048"/>
                <a:gd name="T41" fmla="*/ 519 h 579"/>
                <a:gd name="T42" fmla="*/ 448 w 1048"/>
                <a:gd name="T43" fmla="*/ 536 h 579"/>
                <a:gd name="T44" fmla="*/ 397 w 1048"/>
                <a:gd name="T45" fmla="*/ 552 h 579"/>
                <a:gd name="T46" fmla="*/ 346 w 1048"/>
                <a:gd name="T47" fmla="*/ 571 h 579"/>
                <a:gd name="T48" fmla="*/ 282 w 1048"/>
                <a:gd name="T49" fmla="*/ 575 h 579"/>
                <a:gd name="T50" fmla="*/ 225 w 1048"/>
                <a:gd name="T51" fmla="*/ 536 h 579"/>
                <a:gd name="T52" fmla="*/ 172 w 1048"/>
                <a:gd name="T53" fmla="*/ 488 h 579"/>
                <a:gd name="T54" fmla="*/ 151 w 1048"/>
                <a:gd name="T55" fmla="*/ 483 h 579"/>
                <a:gd name="T56" fmla="*/ 96 w 1048"/>
                <a:gd name="T57" fmla="*/ 462 h 579"/>
                <a:gd name="T58" fmla="*/ 31 w 1048"/>
                <a:gd name="T59" fmla="*/ 420 h 579"/>
                <a:gd name="T60" fmla="*/ 0 w 1048"/>
                <a:gd name="T61" fmla="*/ 356 h 579"/>
                <a:gd name="T62" fmla="*/ 18 w 1048"/>
                <a:gd name="T63" fmla="*/ 295 h 579"/>
                <a:gd name="T64" fmla="*/ 61 w 1048"/>
                <a:gd name="T65" fmla="*/ 246 h 579"/>
                <a:gd name="T66" fmla="*/ 159 w 1048"/>
                <a:gd name="T67" fmla="*/ 159 h 579"/>
                <a:gd name="T68" fmla="*/ 233 w 1048"/>
                <a:gd name="T69" fmla="*/ 122 h 579"/>
                <a:gd name="T70" fmla="*/ 309 w 1048"/>
                <a:gd name="T71" fmla="*/ 89 h 579"/>
                <a:gd name="T72" fmla="*/ 388 w 1048"/>
                <a:gd name="T73" fmla="*/ 59 h 579"/>
                <a:gd name="T74" fmla="*/ 467 w 1048"/>
                <a:gd name="T75" fmla="*/ 32 h 579"/>
                <a:gd name="T76" fmla="*/ 549 w 1048"/>
                <a:gd name="T77" fmla="*/ 10 h 579"/>
                <a:gd name="T78" fmla="*/ 623 w 1048"/>
                <a:gd name="T79" fmla="*/ 0 h 579"/>
                <a:gd name="T80" fmla="*/ 693 w 1048"/>
                <a:gd name="T81" fmla="*/ 1 h 579"/>
                <a:gd name="T82" fmla="*/ 764 w 1048"/>
                <a:gd name="T83" fmla="*/ 7 h 579"/>
                <a:gd name="T84" fmla="*/ 837 w 1048"/>
                <a:gd name="T85" fmla="*/ 14 h 579"/>
                <a:gd name="T86" fmla="*/ 910 w 1048"/>
                <a:gd name="T87" fmla="*/ 23 h 5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48"/>
                <a:gd name="T133" fmla="*/ 0 h 579"/>
                <a:gd name="T134" fmla="*/ 1048 w 1048"/>
                <a:gd name="T135" fmla="*/ 579 h 5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48" h="579">
                  <a:moveTo>
                    <a:pt x="957" y="27"/>
                  </a:moveTo>
                  <a:lnTo>
                    <a:pt x="961" y="29"/>
                  </a:lnTo>
                  <a:lnTo>
                    <a:pt x="967" y="30"/>
                  </a:lnTo>
                  <a:lnTo>
                    <a:pt x="973" y="32"/>
                  </a:lnTo>
                  <a:lnTo>
                    <a:pt x="978" y="33"/>
                  </a:lnTo>
                  <a:lnTo>
                    <a:pt x="983" y="36"/>
                  </a:lnTo>
                  <a:lnTo>
                    <a:pt x="987" y="38"/>
                  </a:lnTo>
                  <a:lnTo>
                    <a:pt x="991" y="40"/>
                  </a:lnTo>
                  <a:lnTo>
                    <a:pt x="994" y="44"/>
                  </a:lnTo>
                  <a:lnTo>
                    <a:pt x="993" y="62"/>
                  </a:lnTo>
                  <a:lnTo>
                    <a:pt x="993" y="80"/>
                  </a:lnTo>
                  <a:lnTo>
                    <a:pt x="995" y="99"/>
                  </a:lnTo>
                  <a:lnTo>
                    <a:pt x="999" y="117"/>
                  </a:lnTo>
                  <a:lnTo>
                    <a:pt x="1004" y="135"/>
                  </a:lnTo>
                  <a:lnTo>
                    <a:pt x="1011" y="152"/>
                  </a:lnTo>
                  <a:lnTo>
                    <a:pt x="1019" y="169"/>
                  </a:lnTo>
                  <a:lnTo>
                    <a:pt x="1028" y="185"/>
                  </a:lnTo>
                  <a:lnTo>
                    <a:pt x="1029" y="191"/>
                  </a:lnTo>
                  <a:lnTo>
                    <a:pt x="1034" y="198"/>
                  </a:lnTo>
                  <a:lnTo>
                    <a:pt x="1039" y="205"/>
                  </a:lnTo>
                  <a:lnTo>
                    <a:pt x="1043" y="212"/>
                  </a:lnTo>
                  <a:lnTo>
                    <a:pt x="1047" y="220"/>
                  </a:lnTo>
                  <a:lnTo>
                    <a:pt x="1048" y="227"/>
                  </a:lnTo>
                  <a:lnTo>
                    <a:pt x="1045" y="235"/>
                  </a:lnTo>
                  <a:lnTo>
                    <a:pt x="1037" y="242"/>
                  </a:lnTo>
                  <a:lnTo>
                    <a:pt x="1027" y="266"/>
                  </a:lnTo>
                  <a:lnTo>
                    <a:pt x="1014" y="290"/>
                  </a:lnTo>
                  <a:lnTo>
                    <a:pt x="999" y="313"/>
                  </a:lnTo>
                  <a:lnTo>
                    <a:pt x="983" y="334"/>
                  </a:lnTo>
                  <a:lnTo>
                    <a:pt x="964" y="354"/>
                  </a:lnTo>
                  <a:lnTo>
                    <a:pt x="943" y="371"/>
                  </a:lnTo>
                  <a:lnTo>
                    <a:pt x="919" y="386"/>
                  </a:lnTo>
                  <a:lnTo>
                    <a:pt x="893" y="397"/>
                  </a:lnTo>
                  <a:lnTo>
                    <a:pt x="881" y="400"/>
                  </a:lnTo>
                  <a:lnTo>
                    <a:pt x="868" y="402"/>
                  </a:lnTo>
                  <a:lnTo>
                    <a:pt x="855" y="404"/>
                  </a:lnTo>
                  <a:lnTo>
                    <a:pt x="843" y="408"/>
                  </a:lnTo>
                  <a:lnTo>
                    <a:pt x="830" y="412"/>
                  </a:lnTo>
                  <a:lnTo>
                    <a:pt x="817" y="416"/>
                  </a:lnTo>
                  <a:lnTo>
                    <a:pt x="806" y="420"/>
                  </a:lnTo>
                  <a:lnTo>
                    <a:pt x="793" y="424"/>
                  </a:lnTo>
                  <a:lnTo>
                    <a:pt x="781" y="428"/>
                  </a:lnTo>
                  <a:lnTo>
                    <a:pt x="768" y="433"/>
                  </a:lnTo>
                  <a:lnTo>
                    <a:pt x="756" y="437"/>
                  </a:lnTo>
                  <a:lnTo>
                    <a:pt x="744" y="441"/>
                  </a:lnTo>
                  <a:lnTo>
                    <a:pt x="731" y="445"/>
                  </a:lnTo>
                  <a:lnTo>
                    <a:pt x="718" y="447"/>
                  </a:lnTo>
                  <a:lnTo>
                    <a:pt x="705" y="449"/>
                  </a:lnTo>
                  <a:lnTo>
                    <a:pt x="692" y="452"/>
                  </a:lnTo>
                  <a:lnTo>
                    <a:pt x="680" y="455"/>
                  </a:lnTo>
                  <a:lnTo>
                    <a:pt x="668" y="458"/>
                  </a:lnTo>
                  <a:lnTo>
                    <a:pt x="656" y="462"/>
                  </a:lnTo>
                  <a:lnTo>
                    <a:pt x="645" y="466"/>
                  </a:lnTo>
                  <a:lnTo>
                    <a:pt x="633" y="470"/>
                  </a:lnTo>
                  <a:lnTo>
                    <a:pt x="622" y="475"/>
                  </a:lnTo>
                  <a:lnTo>
                    <a:pt x="610" y="479"/>
                  </a:lnTo>
                  <a:lnTo>
                    <a:pt x="599" y="484"/>
                  </a:lnTo>
                  <a:lnTo>
                    <a:pt x="581" y="491"/>
                  </a:lnTo>
                  <a:lnTo>
                    <a:pt x="564" y="496"/>
                  </a:lnTo>
                  <a:lnTo>
                    <a:pt x="548" y="503"/>
                  </a:lnTo>
                  <a:lnTo>
                    <a:pt x="531" y="509"/>
                  </a:lnTo>
                  <a:lnTo>
                    <a:pt x="513" y="514"/>
                  </a:lnTo>
                  <a:lnTo>
                    <a:pt x="497" y="519"/>
                  </a:lnTo>
                  <a:lnTo>
                    <a:pt x="480" y="525"/>
                  </a:lnTo>
                  <a:lnTo>
                    <a:pt x="464" y="530"/>
                  </a:lnTo>
                  <a:lnTo>
                    <a:pt x="448" y="536"/>
                  </a:lnTo>
                  <a:lnTo>
                    <a:pt x="430" y="541"/>
                  </a:lnTo>
                  <a:lnTo>
                    <a:pt x="414" y="546"/>
                  </a:lnTo>
                  <a:lnTo>
                    <a:pt x="397" y="552"/>
                  </a:lnTo>
                  <a:lnTo>
                    <a:pt x="380" y="559"/>
                  </a:lnTo>
                  <a:lnTo>
                    <a:pt x="364" y="564"/>
                  </a:lnTo>
                  <a:lnTo>
                    <a:pt x="346" y="571"/>
                  </a:lnTo>
                  <a:lnTo>
                    <a:pt x="329" y="578"/>
                  </a:lnTo>
                  <a:lnTo>
                    <a:pt x="305" y="579"/>
                  </a:lnTo>
                  <a:lnTo>
                    <a:pt x="282" y="575"/>
                  </a:lnTo>
                  <a:lnTo>
                    <a:pt x="262" y="566"/>
                  </a:lnTo>
                  <a:lnTo>
                    <a:pt x="243" y="552"/>
                  </a:lnTo>
                  <a:lnTo>
                    <a:pt x="225" y="536"/>
                  </a:lnTo>
                  <a:lnTo>
                    <a:pt x="208" y="519"/>
                  </a:lnTo>
                  <a:lnTo>
                    <a:pt x="190" y="503"/>
                  </a:lnTo>
                  <a:lnTo>
                    <a:pt x="172" y="488"/>
                  </a:lnTo>
                  <a:lnTo>
                    <a:pt x="164" y="490"/>
                  </a:lnTo>
                  <a:lnTo>
                    <a:pt x="157" y="487"/>
                  </a:lnTo>
                  <a:lnTo>
                    <a:pt x="151" y="483"/>
                  </a:lnTo>
                  <a:lnTo>
                    <a:pt x="145" y="479"/>
                  </a:lnTo>
                  <a:lnTo>
                    <a:pt x="121" y="471"/>
                  </a:lnTo>
                  <a:lnTo>
                    <a:pt x="96" y="462"/>
                  </a:lnTo>
                  <a:lnTo>
                    <a:pt x="72" y="450"/>
                  </a:lnTo>
                  <a:lnTo>
                    <a:pt x="50" y="437"/>
                  </a:lnTo>
                  <a:lnTo>
                    <a:pt x="31" y="420"/>
                  </a:lnTo>
                  <a:lnTo>
                    <a:pt x="16" y="402"/>
                  </a:lnTo>
                  <a:lnTo>
                    <a:pt x="4" y="380"/>
                  </a:lnTo>
                  <a:lnTo>
                    <a:pt x="0" y="356"/>
                  </a:lnTo>
                  <a:lnTo>
                    <a:pt x="2" y="333"/>
                  </a:lnTo>
                  <a:lnTo>
                    <a:pt x="8" y="313"/>
                  </a:lnTo>
                  <a:lnTo>
                    <a:pt x="18" y="295"/>
                  </a:lnTo>
                  <a:lnTo>
                    <a:pt x="31" y="278"/>
                  </a:lnTo>
                  <a:lnTo>
                    <a:pt x="46" y="261"/>
                  </a:lnTo>
                  <a:lnTo>
                    <a:pt x="61" y="246"/>
                  </a:lnTo>
                  <a:lnTo>
                    <a:pt x="76" y="230"/>
                  </a:lnTo>
                  <a:lnTo>
                    <a:pt x="88" y="215"/>
                  </a:lnTo>
                  <a:lnTo>
                    <a:pt x="159" y="159"/>
                  </a:lnTo>
                  <a:lnTo>
                    <a:pt x="184" y="146"/>
                  </a:lnTo>
                  <a:lnTo>
                    <a:pt x="208" y="133"/>
                  </a:lnTo>
                  <a:lnTo>
                    <a:pt x="233" y="122"/>
                  </a:lnTo>
                  <a:lnTo>
                    <a:pt x="259" y="110"/>
                  </a:lnTo>
                  <a:lnTo>
                    <a:pt x="284" y="99"/>
                  </a:lnTo>
                  <a:lnTo>
                    <a:pt x="309" y="89"/>
                  </a:lnTo>
                  <a:lnTo>
                    <a:pt x="335" y="78"/>
                  </a:lnTo>
                  <a:lnTo>
                    <a:pt x="361" y="68"/>
                  </a:lnTo>
                  <a:lnTo>
                    <a:pt x="388" y="59"/>
                  </a:lnTo>
                  <a:lnTo>
                    <a:pt x="413" y="49"/>
                  </a:lnTo>
                  <a:lnTo>
                    <a:pt x="440" y="41"/>
                  </a:lnTo>
                  <a:lnTo>
                    <a:pt x="467" y="32"/>
                  </a:lnTo>
                  <a:lnTo>
                    <a:pt x="494" y="24"/>
                  </a:lnTo>
                  <a:lnTo>
                    <a:pt x="521" y="17"/>
                  </a:lnTo>
                  <a:lnTo>
                    <a:pt x="549" y="10"/>
                  </a:lnTo>
                  <a:lnTo>
                    <a:pt x="577" y="3"/>
                  </a:lnTo>
                  <a:lnTo>
                    <a:pt x="600" y="1"/>
                  </a:lnTo>
                  <a:lnTo>
                    <a:pt x="623" y="0"/>
                  </a:lnTo>
                  <a:lnTo>
                    <a:pt x="646" y="0"/>
                  </a:lnTo>
                  <a:lnTo>
                    <a:pt x="669" y="0"/>
                  </a:lnTo>
                  <a:lnTo>
                    <a:pt x="693" y="1"/>
                  </a:lnTo>
                  <a:lnTo>
                    <a:pt x="717" y="2"/>
                  </a:lnTo>
                  <a:lnTo>
                    <a:pt x="740" y="4"/>
                  </a:lnTo>
                  <a:lnTo>
                    <a:pt x="764" y="7"/>
                  </a:lnTo>
                  <a:lnTo>
                    <a:pt x="789" y="9"/>
                  </a:lnTo>
                  <a:lnTo>
                    <a:pt x="813" y="11"/>
                  </a:lnTo>
                  <a:lnTo>
                    <a:pt x="837" y="14"/>
                  </a:lnTo>
                  <a:lnTo>
                    <a:pt x="861" y="17"/>
                  </a:lnTo>
                  <a:lnTo>
                    <a:pt x="885" y="19"/>
                  </a:lnTo>
                  <a:lnTo>
                    <a:pt x="910" y="23"/>
                  </a:lnTo>
                  <a:lnTo>
                    <a:pt x="933" y="25"/>
                  </a:lnTo>
                  <a:lnTo>
                    <a:pt x="957" y="27"/>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4" name="Freeform 114">
              <a:extLst>
                <a:ext uri="{FF2B5EF4-FFF2-40B4-BE49-F238E27FC236}">
                  <a16:creationId xmlns:a16="http://schemas.microsoft.com/office/drawing/2014/main" id="{82788413-D371-4C41-BF2F-004E20A2951F}"/>
                </a:ext>
              </a:extLst>
            </p:cNvPr>
            <p:cNvSpPr>
              <a:spLocks/>
            </p:cNvSpPr>
            <p:nvPr/>
          </p:nvSpPr>
          <p:spPr bwMode="auto">
            <a:xfrm>
              <a:off x="5694" y="2279"/>
              <a:ext cx="51" cy="44"/>
            </a:xfrm>
            <a:custGeom>
              <a:avLst/>
              <a:gdLst>
                <a:gd name="T0" fmla="*/ 86 w 101"/>
                <a:gd name="T1" fmla="*/ 9 h 87"/>
                <a:gd name="T2" fmla="*/ 91 w 101"/>
                <a:gd name="T3" fmla="*/ 16 h 87"/>
                <a:gd name="T4" fmla="*/ 95 w 101"/>
                <a:gd name="T5" fmla="*/ 25 h 87"/>
                <a:gd name="T6" fmla="*/ 99 w 101"/>
                <a:gd name="T7" fmla="*/ 33 h 87"/>
                <a:gd name="T8" fmla="*/ 101 w 101"/>
                <a:gd name="T9" fmla="*/ 43 h 87"/>
                <a:gd name="T10" fmla="*/ 96 w 101"/>
                <a:gd name="T11" fmla="*/ 56 h 87"/>
                <a:gd name="T12" fmla="*/ 89 w 101"/>
                <a:gd name="T13" fmla="*/ 68 h 87"/>
                <a:gd name="T14" fmla="*/ 79 w 101"/>
                <a:gd name="T15" fmla="*/ 77 h 87"/>
                <a:gd name="T16" fmla="*/ 67 w 101"/>
                <a:gd name="T17" fmla="*/ 85 h 87"/>
                <a:gd name="T18" fmla="*/ 58 w 101"/>
                <a:gd name="T19" fmla="*/ 86 h 87"/>
                <a:gd name="T20" fmla="*/ 49 w 101"/>
                <a:gd name="T21" fmla="*/ 87 h 87"/>
                <a:gd name="T22" fmla="*/ 40 w 101"/>
                <a:gd name="T23" fmla="*/ 86 h 87"/>
                <a:gd name="T24" fmla="*/ 31 w 101"/>
                <a:gd name="T25" fmla="*/ 84 h 87"/>
                <a:gd name="T26" fmla="*/ 21 w 101"/>
                <a:gd name="T27" fmla="*/ 82 h 87"/>
                <a:gd name="T28" fmla="*/ 14 w 101"/>
                <a:gd name="T29" fmla="*/ 77 h 87"/>
                <a:gd name="T30" fmla="*/ 8 w 101"/>
                <a:gd name="T31" fmla="*/ 72 h 87"/>
                <a:gd name="T32" fmla="*/ 2 w 101"/>
                <a:gd name="T33" fmla="*/ 66 h 87"/>
                <a:gd name="T34" fmla="*/ 0 w 101"/>
                <a:gd name="T35" fmla="*/ 51 h 87"/>
                <a:gd name="T36" fmla="*/ 0 w 101"/>
                <a:gd name="T37" fmla="*/ 37 h 87"/>
                <a:gd name="T38" fmla="*/ 4 w 101"/>
                <a:gd name="T39" fmla="*/ 23 h 87"/>
                <a:gd name="T40" fmla="*/ 14 w 101"/>
                <a:gd name="T41" fmla="*/ 10 h 87"/>
                <a:gd name="T42" fmla="*/ 23 w 101"/>
                <a:gd name="T43" fmla="*/ 7 h 87"/>
                <a:gd name="T44" fmla="*/ 32 w 101"/>
                <a:gd name="T45" fmla="*/ 5 h 87"/>
                <a:gd name="T46" fmla="*/ 41 w 101"/>
                <a:gd name="T47" fmla="*/ 2 h 87"/>
                <a:gd name="T48" fmla="*/ 50 w 101"/>
                <a:gd name="T49" fmla="*/ 1 h 87"/>
                <a:gd name="T50" fmla="*/ 59 w 101"/>
                <a:gd name="T51" fmla="*/ 0 h 87"/>
                <a:gd name="T52" fmla="*/ 69 w 101"/>
                <a:gd name="T53" fmla="*/ 1 h 87"/>
                <a:gd name="T54" fmla="*/ 78 w 101"/>
                <a:gd name="T55" fmla="*/ 5 h 87"/>
                <a:gd name="T56" fmla="*/ 86 w 101"/>
                <a:gd name="T57" fmla="*/ 9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1"/>
                <a:gd name="T88" fmla="*/ 0 h 87"/>
                <a:gd name="T89" fmla="*/ 101 w 101"/>
                <a:gd name="T90" fmla="*/ 87 h 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1" h="87">
                  <a:moveTo>
                    <a:pt x="86" y="9"/>
                  </a:moveTo>
                  <a:lnTo>
                    <a:pt x="91" y="16"/>
                  </a:lnTo>
                  <a:lnTo>
                    <a:pt x="95" y="25"/>
                  </a:lnTo>
                  <a:lnTo>
                    <a:pt x="99" y="33"/>
                  </a:lnTo>
                  <a:lnTo>
                    <a:pt x="101" y="43"/>
                  </a:lnTo>
                  <a:lnTo>
                    <a:pt x="96" y="56"/>
                  </a:lnTo>
                  <a:lnTo>
                    <a:pt x="89" y="68"/>
                  </a:lnTo>
                  <a:lnTo>
                    <a:pt x="79" y="77"/>
                  </a:lnTo>
                  <a:lnTo>
                    <a:pt x="67" y="85"/>
                  </a:lnTo>
                  <a:lnTo>
                    <a:pt x="58" y="86"/>
                  </a:lnTo>
                  <a:lnTo>
                    <a:pt x="49" y="87"/>
                  </a:lnTo>
                  <a:lnTo>
                    <a:pt x="40" y="86"/>
                  </a:lnTo>
                  <a:lnTo>
                    <a:pt x="31" y="84"/>
                  </a:lnTo>
                  <a:lnTo>
                    <a:pt x="21" y="82"/>
                  </a:lnTo>
                  <a:lnTo>
                    <a:pt x="14" y="77"/>
                  </a:lnTo>
                  <a:lnTo>
                    <a:pt x="8" y="72"/>
                  </a:lnTo>
                  <a:lnTo>
                    <a:pt x="2" y="66"/>
                  </a:lnTo>
                  <a:lnTo>
                    <a:pt x="0" y="51"/>
                  </a:lnTo>
                  <a:lnTo>
                    <a:pt x="0" y="37"/>
                  </a:lnTo>
                  <a:lnTo>
                    <a:pt x="4" y="23"/>
                  </a:lnTo>
                  <a:lnTo>
                    <a:pt x="14" y="10"/>
                  </a:lnTo>
                  <a:lnTo>
                    <a:pt x="23" y="7"/>
                  </a:lnTo>
                  <a:lnTo>
                    <a:pt x="32" y="5"/>
                  </a:lnTo>
                  <a:lnTo>
                    <a:pt x="41" y="2"/>
                  </a:lnTo>
                  <a:lnTo>
                    <a:pt x="50" y="1"/>
                  </a:lnTo>
                  <a:lnTo>
                    <a:pt x="59" y="0"/>
                  </a:lnTo>
                  <a:lnTo>
                    <a:pt x="69" y="1"/>
                  </a:lnTo>
                  <a:lnTo>
                    <a:pt x="78" y="5"/>
                  </a:lnTo>
                  <a:lnTo>
                    <a:pt x="8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5" name="Freeform 115">
              <a:extLst>
                <a:ext uri="{FF2B5EF4-FFF2-40B4-BE49-F238E27FC236}">
                  <a16:creationId xmlns:a16="http://schemas.microsoft.com/office/drawing/2014/main" id="{AE2DDFD8-3F0D-4F9C-9EC7-6F3FC1CE15EB}"/>
                </a:ext>
              </a:extLst>
            </p:cNvPr>
            <p:cNvSpPr>
              <a:spLocks/>
            </p:cNvSpPr>
            <p:nvPr/>
          </p:nvSpPr>
          <p:spPr bwMode="auto">
            <a:xfrm>
              <a:off x="5377" y="2319"/>
              <a:ext cx="149" cy="84"/>
            </a:xfrm>
            <a:custGeom>
              <a:avLst/>
              <a:gdLst>
                <a:gd name="T0" fmla="*/ 296 w 298"/>
                <a:gd name="T1" fmla="*/ 18 h 169"/>
                <a:gd name="T2" fmla="*/ 289 w 298"/>
                <a:gd name="T3" fmla="*/ 49 h 169"/>
                <a:gd name="T4" fmla="*/ 277 w 298"/>
                <a:gd name="T5" fmla="*/ 78 h 169"/>
                <a:gd name="T6" fmla="*/ 258 w 298"/>
                <a:gd name="T7" fmla="*/ 100 h 169"/>
                <a:gd name="T8" fmla="*/ 224 w 298"/>
                <a:gd name="T9" fmla="*/ 118 h 169"/>
                <a:gd name="T10" fmla="*/ 185 w 298"/>
                <a:gd name="T11" fmla="*/ 140 h 169"/>
                <a:gd name="T12" fmla="*/ 145 w 298"/>
                <a:gd name="T13" fmla="*/ 157 h 169"/>
                <a:gd name="T14" fmla="*/ 102 w 298"/>
                <a:gd name="T15" fmla="*/ 167 h 169"/>
                <a:gd name="T16" fmla="*/ 77 w 298"/>
                <a:gd name="T17" fmla="*/ 164 h 169"/>
                <a:gd name="T18" fmla="*/ 67 w 298"/>
                <a:gd name="T19" fmla="*/ 161 h 169"/>
                <a:gd name="T20" fmla="*/ 54 w 298"/>
                <a:gd name="T21" fmla="*/ 159 h 169"/>
                <a:gd name="T22" fmla="*/ 41 w 298"/>
                <a:gd name="T23" fmla="*/ 157 h 169"/>
                <a:gd name="T24" fmla="*/ 30 w 298"/>
                <a:gd name="T25" fmla="*/ 150 h 169"/>
                <a:gd name="T26" fmla="*/ 18 w 298"/>
                <a:gd name="T27" fmla="*/ 146 h 169"/>
                <a:gd name="T28" fmla="*/ 9 w 298"/>
                <a:gd name="T29" fmla="*/ 139 h 169"/>
                <a:gd name="T30" fmla="*/ 2 w 298"/>
                <a:gd name="T31" fmla="*/ 129 h 169"/>
                <a:gd name="T32" fmla="*/ 2 w 298"/>
                <a:gd name="T33" fmla="*/ 117 h 169"/>
                <a:gd name="T34" fmla="*/ 13 w 298"/>
                <a:gd name="T35" fmla="*/ 110 h 169"/>
                <a:gd name="T36" fmla="*/ 22 w 298"/>
                <a:gd name="T37" fmla="*/ 101 h 169"/>
                <a:gd name="T38" fmla="*/ 32 w 298"/>
                <a:gd name="T39" fmla="*/ 89 h 169"/>
                <a:gd name="T40" fmla="*/ 40 w 298"/>
                <a:gd name="T41" fmla="*/ 76 h 169"/>
                <a:gd name="T42" fmla="*/ 47 w 298"/>
                <a:gd name="T43" fmla="*/ 64 h 169"/>
                <a:gd name="T44" fmla="*/ 62 w 298"/>
                <a:gd name="T45" fmla="*/ 70 h 169"/>
                <a:gd name="T46" fmla="*/ 85 w 298"/>
                <a:gd name="T47" fmla="*/ 95 h 169"/>
                <a:gd name="T48" fmla="*/ 110 w 298"/>
                <a:gd name="T49" fmla="*/ 117 h 169"/>
                <a:gd name="T50" fmla="*/ 142 w 298"/>
                <a:gd name="T51" fmla="*/ 134 h 169"/>
                <a:gd name="T52" fmla="*/ 171 w 298"/>
                <a:gd name="T53" fmla="*/ 139 h 169"/>
                <a:gd name="T54" fmla="*/ 191 w 298"/>
                <a:gd name="T55" fmla="*/ 132 h 169"/>
                <a:gd name="T56" fmla="*/ 206 w 298"/>
                <a:gd name="T57" fmla="*/ 118 h 169"/>
                <a:gd name="T58" fmla="*/ 218 w 298"/>
                <a:gd name="T59" fmla="*/ 100 h 169"/>
                <a:gd name="T60" fmla="*/ 230 w 298"/>
                <a:gd name="T61" fmla="*/ 70 h 169"/>
                <a:gd name="T62" fmla="*/ 238 w 298"/>
                <a:gd name="T63" fmla="*/ 22 h 169"/>
                <a:gd name="T64" fmla="*/ 249 w 298"/>
                <a:gd name="T65" fmla="*/ 5 h 169"/>
                <a:gd name="T66" fmla="*/ 260 w 298"/>
                <a:gd name="T67" fmla="*/ 8 h 169"/>
                <a:gd name="T68" fmla="*/ 272 w 298"/>
                <a:gd name="T69" fmla="*/ 10 h 169"/>
                <a:gd name="T70" fmla="*/ 282 w 298"/>
                <a:gd name="T71" fmla="*/ 7 h 169"/>
                <a:gd name="T72" fmla="*/ 290 w 298"/>
                <a:gd name="T73" fmla="*/ 4 h 169"/>
                <a:gd name="T74" fmla="*/ 295 w 298"/>
                <a:gd name="T75" fmla="*/ 0 h 1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8"/>
                <a:gd name="T115" fmla="*/ 0 h 169"/>
                <a:gd name="T116" fmla="*/ 298 w 298"/>
                <a:gd name="T117" fmla="*/ 169 h 1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8" h="169">
                  <a:moveTo>
                    <a:pt x="298" y="2"/>
                  </a:moveTo>
                  <a:lnTo>
                    <a:pt x="296" y="18"/>
                  </a:lnTo>
                  <a:lnTo>
                    <a:pt x="292" y="34"/>
                  </a:lnTo>
                  <a:lnTo>
                    <a:pt x="289" y="49"/>
                  </a:lnTo>
                  <a:lnTo>
                    <a:pt x="284" y="64"/>
                  </a:lnTo>
                  <a:lnTo>
                    <a:pt x="277" y="78"/>
                  </a:lnTo>
                  <a:lnTo>
                    <a:pt x="269" y="90"/>
                  </a:lnTo>
                  <a:lnTo>
                    <a:pt x="258" y="100"/>
                  </a:lnTo>
                  <a:lnTo>
                    <a:pt x="243" y="106"/>
                  </a:lnTo>
                  <a:lnTo>
                    <a:pt x="224" y="118"/>
                  </a:lnTo>
                  <a:lnTo>
                    <a:pt x="205" y="129"/>
                  </a:lnTo>
                  <a:lnTo>
                    <a:pt x="185" y="140"/>
                  </a:lnTo>
                  <a:lnTo>
                    <a:pt x="166" y="149"/>
                  </a:lnTo>
                  <a:lnTo>
                    <a:pt x="145" y="157"/>
                  </a:lnTo>
                  <a:lnTo>
                    <a:pt x="124" y="163"/>
                  </a:lnTo>
                  <a:lnTo>
                    <a:pt x="102" y="167"/>
                  </a:lnTo>
                  <a:lnTo>
                    <a:pt x="80" y="169"/>
                  </a:lnTo>
                  <a:lnTo>
                    <a:pt x="77" y="164"/>
                  </a:lnTo>
                  <a:lnTo>
                    <a:pt x="71" y="162"/>
                  </a:lnTo>
                  <a:lnTo>
                    <a:pt x="67" y="161"/>
                  </a:lnTo>
                  <a:lnTo>
                    <a:pt x="60" y="159"/>
                  </a:lnTo>
                  <a:lnTo>
                    <a:pt x="54" y="159"/>
                  </a:lnTo>
                  <a:lnTo>
                    <a:pt x="47" y="158"/>
                  </a:lnTo>
                  <a:lnTo>
                    <a:pt x="41" y="157"/>
                  </a:lnTo>
                  <a:lnTo>
                    <a:pt x="36" y="154"/>
                  </a:lnTo>
                  <a:lnTo>
                    <a:pt x="30" y="150"/>
                  </a:lnTo>
                  <a:lnTo>
                    <a:pt x="24" y="148"/>
                  </a:lnTo>
                  <a:lnTo>
                    <a:pt x="18" y="146"/>
                  </a:lnTo>
                  <a:lnTo>
                    <a:pt x="14" y="142"/>
                  </a:lnTo>
                  <a:lnTo>
                    <a:pt x="9" y="139"/>
                  </a:lnTo>
                  <a:lnTo>
                    <a:pt x="6" y="134"/>
                  </a:lnTo>
                  <a:lnTo>
                    <a:pt x="2" y="129"/>
                  </a:lnTo>
                  <a:lnTo>
                    <a:pt x="0" y="124"/>
                  </a:lnTo>
                  <a:lnTo>
                    <a:pt x="2" y="117"/>
                  </a:lnTo>
                  <a:lnTo>
                    <a:pt x="7" y="112"/>
                  </a:lnTo>
                  <a:lnTo>
                    <a:pt x="13" y="110"/>
                  </a:lnTo>
                  <a:lnTo>
                    <a:pt x="16" y="105"/>
                  </a:lnTo>
                  <a:lnTo>
                    <a:pt x="22" y="101"/>
                  </a:lnTo>
                  <a:lnTo>
                    <a:pt x="27" y="95"/>
                  </a:lnTo>
                  <a:lnTo>
                    <a:pt x="32" y="89"/>
                  </a:lnTo>
                  <a:lnTo>
                    <a:pt x="36" y="83"/>
                  </a:lnTo>
                  <a:lnTo>
                    <a:pt x="40" y="76"/>
                  </a:lnTo>
                  <a:lnTo>
                    <a:pt x="44" y="71"/>
                  </a:lnTo>
                  <a:lnTo>
                    <a:pt x="47" y="64"/>
                  </a:lnTo>
                  <a:lnTo>
                    <a:pt x="51" y="57"/>
                  </a:lnTo>
                  <a:lnTo>
                    <a:pt x="62" y="70"/>
                  </a:lnTo>
                  <a:lnTo>
                    <a:pt x="74" y="82"/>
                  </a:lnTo>
                  <a:lnTo>
                    <a:pt x="85" y="95"/>
                  </a:lnTo>
                  <a:lnTo>
                    <a:pt x="98" y="106"/>
                  </a:lnTo>
                  <a:lnTo>
                    <a:pt x="110" y="117"/>
                  </a:lnTo>
                  <a:lnTo>
                    <a:pt x="125" y="126"/>
                  </a:lnTo>
                  <a:lnTo>
                    <a:pt x="142" y="134"/>
                  </a:lnTo>
                  <a:lnTo>
                    <a:pt x="160" y="139"/>
                  </a:lnTo>
                  <a:lnTo>
                    <a:pt x="171" y="139"/>
                  </a:lnTo>
                  <a:lnTo>
                    <a:pt x="183" y="136"/>
                  </a:lnTo>
                  <a:lnTo>
                    <a:pt x="191" y="132"/>
                  </a:lnTo>
                  <a:lnTo>
                    <a:pt x="199" y="125"/>
                  </a:lnTo>
                  <a:lnTo>
                    <a:pt x="206" y="118"/>
                  </a:lnTo>
                  <a:lnTo>
                    <a:pt x="212" y="109"/>
                  </a:lnTo>
                  <a:lnTo>
                    <a:pt x="218" y="100"/>
                  </a:lnTo>
                  <a:lnTo>
                    <a:pt x="222" y="90"/>
                  </a:lnTo>
                  <a:lnTo>
                    <a:pt x="230" y="70"/>
                  </a:lnTo>
                  <a:lnTo>
                    <a:pt x="235" y="46"/>
                  </a:lnTo>
                  <a:lnTo>
                    <a:pt x="238" y="22"/>
                  </a:lnTo>
                  <a:lnTo>
                    <a:pt x="244" y="3"/>
                  </a:lnTo>
                  <a:lnTo>
                    <a:pt x="249" y="5"/>
                  </a:lnTo>
                  <a:lnTo>
                    <a:pt x="254" y="7"/>
                  </a:lnTo>
                  <a:lnTo>
                    <a:pt x="260" y="8"/>
                  </a:lnTo>
                  <a:lnTo>
                    <a:pt x="266" y="8"/>
                  </a:lnTo>
                  <a:lnTo>
                    <a:pt x="272" y="10"/>
                  </a:lnTo>
                  <a:lnTo>
                    <a:pt x="277" y="8"/>
                  </a:lnTo>
                  <a:lnTo>
                    <a:pt x="282" y="7"/>
                  </a:lnTo>
                  <a:lnTo>
                    <a:pt x="288" y="5"/>
                  </a:lnTo>
                  <a:lnTo>
                    <a:pt x="290" y="4"/>
                  </a:lnTo>
                  <a:lnTo>
                    <a:pt x="292" y="2"/>
                  </a:lnTo>
                  <a:lnTo>
                    <a:pt x="295" y="0"/>
                  </a:lnTo>
                  <a:lnTo>
                    <a:pt x="298" y="2"/>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6" name="Freeform 116">
              <a:extLst>
                <a:ext uri="{FF2B5EF4-FFF2-40B4-BE49-F238E27FC236}">
                  <a16:creationId xmlns:a16="http://schemas.microsoft.com/office/drawing/2014/main" id="{E80EBAC6-A648-456C-80B1-F6A5755DEC3E}"/>
                </a:ext>
              </a:extLst>
            </p:cNvPr>
            <p:cNvSpPr>
              <a:spLocks/>
            </p:cNvSpPr>
            <p:nvPr/>
          </p:nvSpPr>
          <p:spPr bwMode="auto">
            <a:xfrm>
              <a:off x="5741" y="2341"/>
              <a:ext cx="58" cy="55"/>
            </a:xfrm>
            <a:custGeom>
              <a:avLst/>
              <a:gdLst>
                <a:gd name="T0" fmla="*/ 115 w 115"/>
                <a:gd name="T1" fmla="*/ 46 h 111"/>
                <a:gd name="T2" fmla="*/ 115 w 115"/>
                <a:gd name="T3" fmla="*/ 57 h 111"/>
                <a:gd name="T4" fmla="*/ 112 w 115"/>
                <a:gd name="T5" fmla="*/ 69 h 111"/>
                <a:gd name="T6" fmla="*/ 107 w 115"/>
                <a:gd name="T7" fmla="*/ 81 h 111"/>
                <a:gd name="T8" fmla="*/ 100 w 115"/>
                <a:gd name="T9" fmla="*/ 90 h 111"/>
                <a:gd name="T10" fmla="*/ 92 w 115"/>
                <a:gd name="T11" fmla="*/ 95 h 111"/>
                <a:gd name="T12" fmla="*/ 83 w 115"/>
                <a:gd name="T13" fmla="*/ 100 h 111"/>
                <a:gd name="T14" fmla="*/ 73 w 115"/>
                <a:gd name="T15" fmla="*/ 104 h 111"/>
                <a:gd name="T16" fmla="*/ 63 w 115"/>
                <a:gd name="T17" fmla="*/ 107 h 111"/>
                <a:gd name="T18" fmla="*/ 53 w 115"/>
                <a:gd name="T19" fmla="*/ 110 h 111"/>
                <a:gd name="T20" fmla="*/ 43 w 115"/>
                <a:gd name="T21" fmla="*/ 111 h 111"/>
                <a:gd name="T22" fmla="*/ 31 w 115"/>
                <a:gd name="T23" fmla="*/ 110 h 111"/>
                <a:gd name="T24" fmla="*/ 21 w 115"/>
                <a:gd name="T25" fmla="*/ 107 h 111"/>
                <a:gd name="T26" fmla="*/ 14 w 115"/>
                <a:gd name="T27" fmla="*/ 102 h 111"/>
                <a:gd name="T28" fmla="*/ 10 w 115"/>
                <a:gd name="T29" fmla="*/ 95 h 111"/>
                <a:gd name="T30" fmla="*/ 8 w 115"/>
                <a:gd name="T31" fmla="*/ 87 h 111"/>
                <a:gd name="T32" fmla="*/ 6 w 115"/>
                <a:gd name="T33" fmla="*/ 77 h 111"/>
                <a:gd name="T34" fmla="*/ 5 w 115"/>
                <a:gd name="T35" fmla="*/ 80 h 111"/>
                <a:gd name="T36" fmla="*/ 5 w 115"/>
                <a:gd name="T37" fmla="*/ 75 h 111"/>
                <a:gd name="T38" fmla="*/ 3 w 115"/>
                <a:gd name="T39" fmla="*/ 68 h 111"/>
                <a:gd name="T40" fmla="*/ 2 w 115"/>
                <a:gd name="T41" fmla="*/ 62 h 111"/>
                <a:gd name="T42" fmla="*/ 0 w 115"/>
                <a:gd name="T43" fmla="*/ 59 h 111"/>
                <a:gd name="T44" fmla="*/ 3 w 115"/>
                <a:gd name="T45" fmla="*/ 56 h 111"/>
                <a:gd name="T46" fmla="*/ 3 w 115"/>
                <a:gd name="T47" fmla="*/ 47 h 111"/>
                <a:gd name="T48" fmla="*/ 6 w 115"/>
                <a:gd name="T49" fmla="*/ 38 h 111"/>
                <a:gd name="T50" fmla="*/ 10 w 115"/>
                <a:gd name="T51" fmla="*/ 30 h 111"/>
                <a:gd name="T52" fmla="*/ 17 w 115"/>
                <a:gd name="T53" fmla="*/ 22 h 111"/>
                <a:gd name="T54" fmla="*/ 22 w 115"/>
                <a:gd name="T55" fmla="*/ 17 h 111"/>
                <a:gd name="T56" fmla="*/ 26 w 115"/>
                <a:gd name="T57" fmla="*/ 14 h 111"/>
                <a:gd name="T58" fmla="*/ 33 w 115"/>
                <a:gd name="T59" fmla="*/ 11 h 111"/>
                <a:gd name="T60" fmla="*/ 39 w 115"/>
                <a:gd name="T61" fmla="*/ 8 h 111"/>
                <a:gd name="T62" fmla="*/ 46 w 115"/>
                <a:gd name="T63" fmla="*/ 6 h 111"/>
                <a:gd name="T64" fmla="*/ 52 w 115"/>
                <a:gd name="T65" fmla="*/ 5 h 111"/>
                <a:gd name="T66" fmla="*/ 58 w 115"/>
                <a:gd name="T67" fmla="*/ 2 h 111"/>
                <a:gd name="T68" fmla="*/ 62 w 115"/>
                <a:gd name="T69" fmla="*/ 0 h 111"/>
                <a:gd name="T70" fmla="*/ 71 w 115"/>
                <a:gd name="T71" fmla="*/ 2 h 111"/>
                <a:gd name="T72" fmla="*/ 81 w 115"/>
                <a:gd name="T73" fmla="*/ 6 h 111"/>
                <a:gd name="T74" fmla="*/ 89 w 115"/>
                <a:gd name="T75" fmla="*/ 11 h 111"/>
                <a:gd name="T76" fmla="*/ 96 w 115"/>
                <a:gd name="T77" fmla="*/ 16 h 111"/>
                <a:gd name="T78" fmla="*/ 102 w 115"/>
                <a:gd name="T79" fmla="*/ 23 h 111"/>
                <a:gd name="T80" fmla="*/ 107 w 115"/>
                <a:gd name="T81" fmla="*/ 31 h 111"/>
                <a:gd name="T82" fmla="*/ 112 w 115"/>
                <a:gd name="T83" fmla="*/ 38 h 111"/>
                <a:gd name="T84" fmla="*/ 115 w 115"/>
                <a:gd name="T85" fmla="*/ 46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111"/>
                <a:gd name="T131" fmla="*/ 115 w 115"/>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111">
                  <a:moveTo>
                    <a:pt x="115" y="46"/>
                  </a:moveTo>
                  <a:lnTo>
                    <a:pt x="115" y="57"/>
                  </a:lnTo>
                  <a:lnTo>
                    <a:pt x="112" y="69"/>
                  </a:lnTo>
                  <a:lnTo>
                    <a:pt x="107" y="81"/>
                  </a:lnTo>
                  <a:lnTo>
                    <a:pt x="100" y="90"/>
                  </a:lnTo>
                  <a:lnTo>
                    <a:pt x="92" y="95"/>
                  </a:lnTo>
                  <a:lnTo>
                    <a:pt x="83" y="100"/>
                  </a:lnTo>
                  <a:lnTo>
                    <a:pt x="73" y="104"/>
                  </a:lnTo>
                  <a:lnTo>
                    <a:pt x="63" y="107"/>
                  </a:lnTo>
                  <a:lnTo>
                    <a:pt x="53" y="110"/>
                  </a:lnTo>
                  <a:lnTo>
                    <a:pt x="43" y="111"/>
                  </a:lnTo>
                  <a:lnTo>
                    <a:pt x="31" y="110"/>
                  </a:lnTo>
                  <a:lnTo>
                    <a:pt x="21" y="107"/>
                  </a:lnTo>
                  <a:lnTo>
                    <a:pt x="14" y="102"/>
                  </a:lnTo>
                  <a:lnTo>
                    <a:pt x="10" y="95"/>
                  </a:lnTo>
                  <a:lnTo>
                    <a:pt x="8" y="87"/>
                  </a:lnTo>
                  <a:lnTo>
                    <a:pt x="6" y="77"/>
                  </a:lnTo>
                  <a:lnTo>
                    <a:pt x="5" y="80"/>
                  </a:lnTo>
                  <a:lnTo>
                    <a:pt x="5" y="75"/>
                  </a:lnTo>
                  <a:lnTo>
                    <a:pt x="3" y="68"/>
                  </a:lnTo>
                  <a:lnTo>
                    <a:pt x="2" y="62"/>
                  </a:lnTo>
                  <a:lnTo>
                    <a:pt x="0" y="59"/>
                  </a:lnTo>
                  <a:lnTo>
                    <a:pt x="3" y="56"/>
                  </a:lnTo>
                  <a:lnTo>
                    <a:pt x="3" y="47"/>
                  </a:lnTo>
                  <a:lnTo>
                    <a:pt x="6" y="38"/>
                  </a:lnTo>
                  <a:lnTo>
                    <a:pt x="10" y="30"/>
                  </a:lnTo>
                  <a:lnTo>
                    <a:pt x="17" y="22"/>
                  </a:lnTo>
                  <a:lnTo>
                    <a:pt x="22" y="17"/>
                  </a:lnTo>
                  <a:lnTo>
                    <a:pt x="26" y="14"/>
                  </a:lnTo>
                  <a:lnTo>
                    <a:pt x="33" y="11"/>
                  </a:lnTo>
                  <a:lnTo>
                    <a:pt x="39" y="8"/>
                  </a:lnTo>
                  <a:lnTo>
                    <a:pt x="46" y="6"/>
                  </a:lnTo>
                  <a:lnTo>
                    <a:pt x="52" y="5"/>
                  </a:lnTo>
                  <a:lnTo>
                    <a:pt x="58" y="2"/>
                  </a:lnTo>
                  <a:lnTo>
                    <a:pt x="62" y="0"/>
                  </a:lnTo>
                  <a:lnTo>
                    <a:pt x="71" y="2"/>
                  </a:lnTo>
                  <a:lnTo>
                    <a:pt x="81" y="6"/>
                  </a:lnTo>
                  <a:lnTo>
                    <a:pt x="89" y="11"/>
                  </a:lnTo>
                  <a:lnTo>
                    <a:pt x="96" y="16"/>
                  </a:lnTo>
                  <a:lnTo>
                    <a:pt x="102" y="23"/>
                  </a:lnTo>
                  <a:lnTo>
                    <a:pt x="107" y="31"/>
                  </a:lnTo>
                  <a:lnTo>
                    <a:pt x="112" y="38"/>
                  </a:lnTo>
                  <a:lnTo>
                    <a:pt x="11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7" name="Freeform 117">
              <a:extLst>
                <a:ext uri="{FF2B5EF4-FFF2-40B4-BE49-F238E27FC236}">
                  <a16:creationId xmlns:a16="http://schemas.microsoft.com/office/drawing/2014/main" id="{65E90B29-D9D4-44D3-A227-C2B749B5978C}"/>
                </a:ext>
              </a:extLst>
            </p:cNvPr>
            <p:cNvSpPr>
              <a:spLocks/>
            </p:cNvSpPr>
            <p:nvPr/>
          </p:nvSpPr>
          <p:spPr bwMode="auto">
            <a:xfrm>
              <a:off x="5748" y="2347"/>
              <a:ext cx="45" cy="43"/>
            </a:xfrm>
            <a:custGeom>
              <a:avLst/>
              <a:gdLst>
                <a:gd name="T0" fmla="*/ 89 w 89"/>
                <a:gd name="T1" fmla="*/ 36 h 85"/>
                <a:gd name="T2" fmla="*/ 88 w 89"/>
                <a:gd name="T3" fmla="*/ 36 h 85"/>
                <a:gd name="T4" fmla="*/ 88 w 89"/>
                <a:gd name="T5" fmla="*/ 45 h 85"/>
                <a:gd name="T6" fmla="*/ 85 w 89"/>
                <a:gd name="T7" fmla="*/ 55 h 85"/>
                <a:gd name="T8" fmla="*/ 79 w 89"/>
                <a:gd name="T9" fmla="*/ 66 h 85"/>
                <a:gd name="T10" fmla="*/ 72 w 89"/>
                <a:gd name="T11" fmla="*/ 74 h 85"/>
                <a:gd name="T12" fmla="*/ 64 w 89"/>
                <a:gd name="T13" fmla="*/ 77 h 85"/>
                <a:gd name="T14" fmla="*/ 56 w 89"/>
                <a:gd name="T15" fmla="*/ 81 h 85"/>
                <a:gd name="T16" fmla="*/ 49 w 89"/>
                <a:gd name="T17" fmla="*/ 83 h 85"/>
                <a:gd name="T18" fmla="*/ 41 w 89"/>
                <a:gd name="T19" fmla="*/ 85 h 85"/>
                <a:gd name="T20" fmla="*/ 33 w 89"/>
                <a:gd name="T21" fmla="*/ 85 h 85"/>
                <a:gd name="T22" fmla="*/ 25 w 89"/>
                <a:gd name="T23" fmla="*/ 85 h 85"/>
                <a:gd name="T24" fmla="*/ 17 w 89"/>
                <a:gd name="T25" fmla="*/ 82 h 85"/>
                <a:gd name="T26" fmla="*/ 9 w 89"/>
                <a:gd name="T27" fmla="*/ 77 h 85"/>
                <a:gd name="T28" fmla="*/ 5 w 89"/>
                <a:gd name="T29" fmla="*/ 64 h 85"/>
                <a:gd name="T30" fmla="*/ 1 w 89"/>
                <a:gd name="T31" fmla="*/ 53 h 85"/>
                <a:gd name="T32" fmla="*/ 0 w 89"/>
                <a:gd name="T33" fmla="*/ 40 h 85"/>
                <a:gd name="T34" fmla="*/ 5 w 89"/>
                <a:gd name="T35" fmla="*/ 29 h 85"/>
                <a:gd name="T36" fmla="*/ 9 w 89"/>
                <a:gd name="T37" fmla="*/ 23 h 85"/>
                <a:gd name="T38" fmla="*/ 13 w 89"/>
                <a:gd name="T39" fmla="*/ 18 h 85"/>
                <a:gd name="T40" fmla="*/ 18 w 89"/>
                <a:gd name="T41" fmla="*/ 14 h 85"/>
                <a:gd name="T42" fmla="*/ 24 w 89"/>
                <a:gd name="T43" fmla="*/ 10 h 85"/>
                <a:gd name="T44" fmla="*/ 31 w 89"/>
                <a:gd name="T45" fmla="*/ 7 h 85"/>
                <a:gd name="T46" fmla="*/ 38 w 89"/>
                <a:gd name="T47" fmla="*/ 4 h 85"/>
                <a:gd name="T48" fmla="*/ 45 w 89"/>
                <a:gd name="T49" fmla="*/ 2 h 85"/>
                <a:gd name="T50" fmla="*/ 51 w 89"/>
                <a:gd name="T51" fmla="*/ 0 h 85"/>
                <a:gd name="T52" fmla="*/ 58 w 89"/>
                <a:gd name="T53" fmla="*/ 3 h 85"/>
                <a:gd name="T54" fmla="*/ 64 w 89"/>
                <a:gd name="T55" fmla="*/ 6 h 85"/>
                <a:gd name="T56" fmla="*/ 70 w 89"/>
                <a:gd name="T57" fmla="*/ 9 h 85"/>
                <a:gd name="T58" fmla="*/ 76 w 89"/>
                <a:gd name="T59" fmla="*/ 13 h 85"/>
                <a:gd name="T60" fmla="*/ 80 w 89"/>
                <a:gd name="T61" fmla="*/ 17 h 85"/>
                <a:gd name="T62" fmla="*/ 85 w 89"/>
                <a:gd name="T63" fmla="*/ 23 h 85"/>
                <a:gd name="T64" fmla="*/ 87 w 89"/>
                <a:gd name="T65" fmla="*/ 29 h 85"/>
                <a:gd name="T66" fmla="*/ 89 w 89"/>
                <a:gd name="T67" fmla="*/ 36 h 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9"/>
                <a:gd name="T103" fmla="*/ 0 h 85"/>
                <a:gd name="T104" fmla="*/ 89 w 89"/>
                <a:gd name="T105" fmla="*/ 85 h 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9" h="85">
                  <a:moveTo>
                    <a:pt x="89" y="36"/>
                  </a:moveTo>
                  <a:lnTo>
                    <a:pt x="88" y="36"/>
                  </a:lnTo>
                  <a:lnTo>
                    <a:pt x="88" y="45"/>
                  </a:lnTo>
                  <a:lnTo>
                    <a:pt x="85" y="55"/>
                  </a:lnTo>
                  <a:lnTo>
                    <a:pt x="79" y="66"/>
                  </a:lnTo>
                  <a:lnTo>
                    <a:pt x="72" y="74"/>
                  </a:lnTo>
                  <a:lnTo>
                    <a:pt x="64" y="77"/>
                  </a:lnTo>
                  <a:lnTo>
                    <a:pt x="56" y="81"/>
                  </a:lnTo>
                  <a:lnTo>
                    <a:pt x="49" y="83"/>
                  </a:lnTo>
                  <a:lnTo>
                    <a:pt x="41" y="85"/>
                  </a:lnTo>
                  <a:lnTo>
                    <a:pt x="33" y="85"/>
                  </a:lnTo>
                  <a:lnTo>
                    <a:pt x="25" y="85"/>
                  </a:lnTo>
                  <a:lnTo>
                    <a:pt x="17" y="82"/>
                  </a:lnTo>
                  <a:lnTo>
                    <a:pt x="9" y="77"/>
                  </a:lnTo>
                  <a:lnTo>
                    <a:pt x="5" y="64"/>
                  </a:lnTo>
                  <a:lnTo>
                    <a:pt x="1" y="53"/>
                  </a:lnTo>
                  <a:lnTo>
                    <a:pt x="0" y="40"/>
                  </a:lnTo>
                  <a:lnTo>
                    <a:pt x="5" y="29"/>
                  </a:lnTo>
                  <a:lnTo>
                    <a:pt x="9" y="23"/>
                  </a:lnTo>
                  <a:lnTo>
                    <a:pt x="13" y="18"/>
                  </a:lnTo>
                  <a:lnTo>
                    <a:pt x="18" y="14"/>
                  </a:lnTo>
                  <a:lnTo>
                    <a:pt x="24" y="10"/>
                  </a:lnTo>
                  <a:lnTo>
                    <a:pt x="31" y="7"/>
                  </a:lnTo>
                  <a:lnTo>
                    <a:pt x="38" y="4"/>
                  </a:lnTo>
                  <a:lnTo>
                    <a:pt x="45" y="2"/>
                  </a:lnTo>
                  <a:lnTo>
                    <a:pt x="51" y="0"/>
                  </a:lnTo>
                  <a:lnTo>
                    <a:pt x="58" y="3"/>
                  </a:lnTo>
                  <a:lnTo>
                    <a:pt x="64" y="6"/>
                  </a:lnTo>
                  <a:lnTo>
                    <a:pt x="70" y="9"/>
                  </a:lnTo>
                  <a:lnTo>
                    <a:pt x="76" y="13"/>
                  </a:lnTo>
                  <a:lnTo>
                    <a:pt x="80" y="17"/>
                  </a:lnTo>
                  <a:lnTo>
                    <a:pt x="85" y="23"/>
                  </a:lnTo>
                  <a:lnTo>
                    <a:pt x="87" y="29"/>
                  </a:lnTo>
                  <a:lnTo>
                    <a:pt x="8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8" name="Freeform 118">
              <a:extLst>
                <a:ext uri="{FF2B5EF4-FFF2-40B4-BE49-F238E27FC236}">
                  <a16:creationId xmlns:a16="http://schemas.microsoft.com/office/drawing/2014/main" id="{B7FE2FD5-9E10-48E2-958F-98F1215E2493}"/>
                </a:ext>
              </a:extLst>
            </p:cNvPr>
            <p:cNvSpPr>
              <a:spLocks/>
            </p:cNvSpPr>
            <p:nvPr/>
          </p:nvSpPr>
          <p:spPr bwMode="auto">
            <a:xfrm>
              <a:off x="5011" y="2353"/>
              <a:ext cx="68" cy="61"/>
            </a:xfrm>
            <a:custGeom>
              <a:avLst/>
              <a:gdLst>
                <a:gd name="T0" fmla="*/ 136 w 137"/>
                <a:gd name="T1" fmla="*/ 38 h 121"/>
                <a:gd name="T2" fmla="*/ 137 w 137"/>
                <a:gd name="T3" fmla="*/ 55 h 121"/>
                <a:gd name="T4" fmla="*/ 135 w 137"/>
                <a:gd name="T5" fmla="*/ 70 h 121"/>
                <a:gd name="T6" fmla="*/ 129 w 137"/>
                <a:gd name="T7" fmla="*/ 84 h 121"/>
                <a:gd name="T8" fmla="*/ 120 w 137"/>
                <a:gd name="T9" fmla="*/ 96 h 121"/>
                <a:gd name="T10" fmla="*/ 113 w 137"/>
                <a:gd name="T11" fmla="*/ 103 h 121"/>
                <a:gd name="T12" fmla="*/ 104 w 137"/>
                <a:gd name="T13" fmla="*/ 109 h 121"/>
                <a:gd name="T14" fmla="*/ 92 w 137"/>
                <a:gd name="T15" fmla="*/ 114 h 121"/>
                <a:gd name="T16" fmla="*/ 82 w 137"/>
                <a:gd name="T17" fmla="*/ 117 h 121"/>
                <a:gd name="T18" fmla="*/ 69 w 137"/>
                <a:gd name="T19" fmla="*/ 119 h 121"/>
                <a:gd name="T20" fmla="*/ 57 w 137"/>
                <a:gd name="T21" fmla="*/ 121 h 121"/>
                <a:gd name="T22" fmla="*/ 44 w 137"/>
                <a:gd name="T23" fmla="*/ 119 h 121"/>
                <a:gd name="T24" fmla="*/ 33 w 137"/>
                <a:gd name="T25" fmla="*/ 117 h 121"/>
                <a:gd name="T26" fmla="*/ 20 w 137"/>
                <a:gd name="T27" fmla="*/ 107 h 121"/>
                <a:gd name="T28" fmla="*/ 11 w 137"/>
                <a:gd name="T29" fmla="*/ 93 h 121"/>
                <a:gd name="T30" fmla="*/ 4 w 137"/>
                <a:gd name="T31" fmla="*/ 78 h 121"/>
                <a:gd name="T32" fmla="*/ 0 w 137"/>
                <a:gd name="T33" fmla="*/ 61 h 121"/>
                <a:gd name="T34" fmla="*/ 3 w 137"/>
                <a:gd name="T35" fmla="*/ 44 h 121"/>
                <a:gd name="T36" fmla="*/ 9 w 137"/>
                <a:gd name="T37" fmla="*/ 32 h 121"/>
                <a:gd name="T38" fmla="*/ 19 w 137"/>
                <a:gd name="T39" fmla="*/ 20 h 121"/>
                <a:gd name="T40" fmla="*/ 29 w 137"/>
                <a:gd name="T41" fmla="*/ 10 h 121"/>
                <a:gd name="T42" fmla="*/ 39 w 137"/>
                <a:gd name="T43" fmla="*/ 6 h 121"/>
                <a:gd name="T44" fmla="*/ 49 w 137"/>
                <a:gd name="T45" fmla="*/ 3 h 121"/>
                <a:gd name="T46" fmla="*/ 59 w 137"/>
                <a:gd name="T47" fmla="*/ 1 h 121"/>
                <a:gd name="T48" fmla="*/ 68 w 137"/>
                <a:gd name="T49" fmla="*/ 0 h 121"/>
                <a:gd name="T50" fmla="*/ 77 w 137"/>
                <a:gd name="T51" fmla="*/ 0 h 121"/>
                <a:gd name="T52" fmla="*/ 88 w 137"/>
                <a:gd name="T53" fmla="*/ 1 h 121"/>
                <a:gd name="T54" fmla="*/ 98 w 137"/>
                <a:gd name="T55" fmla="*/ 3 h 121"/>
                <a:gd name="T56" fmla="*/ 109 w 137"/>
                <a:gd name="T57" fmla="*/ 8 h 121"/>
                <a:gd name="T58" fmla="*/ 118 w 137"/>
                <a:gd name="T59" fmla="*/ 13 h 121"/>
                <a:gd name="T60" fmla="*/ 125 w 137"/>
                <a:gd name="T61" fmla="*/ 20 h 121"/>
                <a:gd name="T62" fmla="*/ 130 w 137"/>
                <a:gd name="T63" fmla="*/ 30 h 121"/>
                <a:gd name="T64" fmla="*/ 136 w 137"/>
                <a:gd name="T65" fmla="*/ 38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
                <a:gd name="T100" fmla="*/ 0 h 121"/>
                <a:gd name="T101" fmla="*/ 137 w 137"/>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 h="121">
                  <a:moveTo>
                    <a:pt x="136" y="38"/>
                  </a:moveTo>
                  <a:lnTo>
                    <a:pt x="137" y="55"/>
                  </a:lnTo>
                  <a:lnTo>
                    <a:pt x="135" y="70"/>
                  </a:lnTo>
                  <a:lnTo>
                    <a:pt x="129" y="84"/>
                  </a:lnTo>
                  <a:lnTo>
                    <a:pt x="120" y="96"/>
                  </a:lnTo>
                  <a:lnTo>
                    <a:pt x="113" y="103"/>
                  </a:lnTo>
                  <a:lnTo>
                    <a:pt x="104" y="109"/>
                  </a:lnTo>
                  <a:lnTo>
                    <a:pt x="92" y="114"/>
                  </a:lnTo>
                  <a:lnTo>
                    <a:pt x="82" y="117"/>
                  </a:lnTo>
                  <a:lnTo>
                    <a:pt x="69" y="119"/>
                  </a:lnTo>
                  <a:lnTo>
                    <a:pt x="57" y="121"/>
                  </a:lnTo>
                  <a:lnTo>
                    <a:pt x="44" y="119"/>
                  </a:lnTo>
                  <a:lnTo>
                    <a:pt x="33" y="117"/>
                  </a:lnTo>
                  <a:lnTo>
                    <a:pt x="20" y="107"/>
                  </a:lnTo>
                  <a:lnTo>
                    <a:pt x="11" y="93"/>
                  </a:lnTo>
                  <a:lnTo>
                    <a:pt x="4" y="78"/>
                  </a:lnTo>
                  <a:lnTo>
                    <a:pt x="0" y="61"/>
                  </a:lnTo>
                  <a:lnTo>
                    <a:pt x="3" y="44"/>
                  </a:lnTo>
                  <a:lnTo>
                    <a:pt x="9" y="32"/>
                  </a:lnTo>
                  <a:lnTo>
                    <a:pt x="19" y="20"/>
                  </a:lnTo>
                  <a:lnTo>
                    <a:pt x="29" y="10"/>
                  </a:lnTo>
                  <a:lnTo>
                    <a:pt x="39" y="6"/>
                  </a:lnTo>
                  <a:lnTo>
                    <a:pt x="49" y="3"/>
                  </a:lnTo>
                  <a:lnTo>
                    <a:pt x="59" y="1"/>
                  </a:lnTo>
                  <a:lnTo>
                    <a:pt x="68" y="0"/>
                  </a:lnTo>
                  <a:lnTo>
                    <a:pt x="77" y="0"/>
                  </a:lnTo>
                  <a:lnTo>
                    <a:pt x="88" y="1"/>
                  </a:lnTo>
                  <a:lnTo>
                    <a:pt x="98" y="3"/>
                  </a:lnTo>
                  <a:lnTo>
                    <a:pt x="109" y="8"/>
                  </a:lnTo>
                  <a:lnTo>
                    <a:pt x="118" y="13"/>
                  </a:lnTo>
                  <a:lnTo>
                    <a:pt x="125" y="20"/>
                  </a:lnTo>
                  <a:lnTo>
                    <a:pt x="130" y="30"/>
                  </a:lnTo>
                  <a:lnTo>
                    <a:pt x="13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099" name="Freeform 119">
              <a:extLst>
                <a:ext uri="{FF2B5EF4-FFF2-40B4-BE49-F238E27FC236}">
                  <a16:creationId xmlns:a16="http://schemas.microsoft.com/office/drawing/2014/main" id="{2DE9B4CB-EB02-4729-B8AA-B3C543702316}"/>
                </a:ext>
              </a:extLst>
            </p:cNvPr>
            <p:cNvSpPr>
              <a:spLocks/>
            </p:cNvSpPr>
            <p:nvPr/>
          </p:nvSpPr>
          <p:spPr bwMode="auto">
            <a:xfrm>
              <a:off x="5403" y="2356"/>
              <a:ext cx="143" cy="95"/>
            </a:xfrm>
            <a:custGeom>
              <a:avLst/>
              <a:gdLst>
                <a:gd name="T0" fmla="*/ 281 w 284"/>
                <a:gd name="T1" fmla="*/ 42 h 189"/>
                <a:gd name="T2" fmla="*/ 274 w 284"/>
                <a:gd name="T3" fmla="*/ 75 h 189"/>
                <a:gd name="T4" fmla="*/ 261 w 284"/>
                <a:gd name="T5" fmla="*/ 105 h 189"/>
                <a:gd name="T6" fmla="*/ 243 w 284"/>
                <a:gd name="T7" fmla="*/ 132 h 189"/>
                <a:gd name="T8" fmla="*/ 233 w 284"/>
                <a:gd name="T9" fmla="*/ 134 h 189"/>
                <a:gd name="T10" fmla="*/ 224 w 284"/>
                <a:gd name="T11" fmla="*/ 114 h 189"/>
                <a:gd name="T12" fmla="*/ 214 w 284"/>
                <a:gd name="T13" fmla="*/ 103 h 189"/>
                <a:gd name="T14" fmla="*/ 201 w 284"/>
                <a:gd name="T15" fmla="*/ 97 h 189"/>
                <a:gd name="T16" fmla="*/ 189 w 284"/>
                <a:gd name="T17" fmla="*/ 98 h 189"/>
                <a:gd name="T18" fmla="*/ 182 w 284"/>
                <a:gd name="T19" fmla="*/ 95 h 189"/>
                <a:gd name="T20" fmla="*/ 168 w 284"/>
                <a:gd name="T21" fmla="*/ 98 h 189"/>
                <a:gd name="T22" fmla="*/ 151 w 284"/>
                <a:gd name="T23" fmla="*/ 103 h 189"/>
                <a:gd name="T24" fmla="*/ 137 w 284"/>
                <a:gd name="T25" fmla="*/ 111 h 189"/>
                <a:gd name="T26" fmla="*/ 127 w 284"/>
                <a:gd name="T27" fmla="*/ 124 h 189"/>
                <a:gd name="T28" fmla="*/ 121 w 284"/>
                <a:gd name="T29" fmla="*/ 142 h 189"/>
                <a:gd name="T30" fmla="*/ 123 w 284"/>
                <a:gd name="T31" fmla="*/ 167 h 189"/>
                <a:gd name="T32" fmla="*/ 130 w 284"/>
                <a:gd name="T33" fmla="*/ 181 h 189"/>
                <a:gd name="T34" fmla="*/ 136 w 284"/>
                <a:gd name="T35" fmla="*/ 185 h 189"/>
                <a:gd name="T36" fmla="*/ 125 w 284"/>
                <a:gd name="T37" fmla="*/ 189 h 189"/>
                <a:gd name="T38" fmla="*/ 105 w 284"/>
                <a:gd name="T39" fmla="*/ 189 h 189"/>
                <a:gd name="T40" fmla="*/ 85 w 284"/>
                <a:gd name="T41" fmla="*/ 186 h 189"/>
                <a:gd name="T42" fmla="*/ 63 w 284"/>
                <a:gd name="T43" fmla="*/ 181 h 189"/>
                <a:gd name="T44" fmla="*/ 41 w 284"/>
                <a:gd name="T45" fmla="*/ 175 h 189"/>
                <a:gd name="T46" fmla="*/ 25 w 284"/>
                <a:gd name="T47" fmla="*/ 166 h 189"/>
                <a:gd name="T48" fmla="*/ 11 w 284"/>
                <a:gd name="T49" fmla="*/ 154 h 189"/>
                <a:gd name="T50" fmla="*/ 2 w 284"/>
                <a:gd name="T51" fmla="*/ 137 h 189"/>
                <a:gd name="T52" fmla="*/ 3 w 284"/>
                <a:gd name="T53" fmla="*/ 112 h 189"/>
                <a:gd name="T54" fmla="*/ 34 w 284"/>
                <a:gd name="T55" fmla="*/ 107 h 189"/>
                <a:gd name="T56" fmla="*/ 64 w 284"/>
                <a:gd name="T57" fmla="*/ 102 h 189"/>
                <a:gd name="T58" fmla="*/ 93 w 284"/>
                <a:gd name="T59" fmla="*/ 94 h 189"/>
                <a:gd name="T60" fmla="*/ 122 w 284"/>
                <a:gd name="T61" fmla="*/ 83 h 189"/>
                <a:gd name="T62" fmla="*/ 148 w 284"/>
                <a:gd name="T63" fmla="*/ 71 h 189"/>
                <a:gd name="T64" fmla="*/ 175 w 284"/>
                <a:gd name="T65" fmla="*/ 57 h 189"/>
                <a:gd name="T66" fmla="*/ 200 w 284"/>
                <a:gd name="T67" fmla="*/ 41 h 189"/>
                <a:gd name="T68" fmla="*/ 224 w 284"/>
                <a:gd name="T69" fmla="*/ 22 h 189"/>
                <a:gd name="T70" fmla="*/ 236 w 284"/>
                <a:gd name="T71" fmla="*/ 13 h 189"/>
                <a:gd name="T72" fmla="*/ 249 w 284"/>
                <a:gd name="T73" fmla="*/ 4 h 189"/>
                <a:gd name="T74" fmla="*/ 261 w 284"/>
                <a:gd name="T75" fmla="*/ 0 h 189"/>
                <a:gd name="T76" fmla="*/ 275 w 284"/>
                <a:gd name="T77" fmla="*/ 10 h 1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4"/>
                <a:gd name="T118" fmla="*/ 0 h 189"/>
                <a:gd name="T119" fmla="*/ 284 w 284"/>
                <a:gd name="T120" fmla="*/ 189 h 18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4" h="189">
                  <a:moveTo>
                    <a:pt x="284" y="23"/>
                  </a:moveTo>
                  <a:lnTo>
                    <a:pt x="281" y="42"/>
                  </a:lnTo>
                  <a:lnTo>
                    <a:pt x="277" y="59"/>
                  </a:lnTo>
                  <a:lnTo>
                    <a:pt x="274" y="75"/>
                  </a:lnTo>
                  <a:lnTo>
                    <a:pt x="268" y="91"/>
                  </a:lnTo>
                  <a:lnTo>
                    <a:pt x="261" y="105"/>
                  </a:lnTo>
                  <a:lnTo>
                    <a:pt x="253" y="119"/>
                  </a:lnTo>
                  <a:lnTo>
                    <a:pt x="243" y="132"/>
                  </a:lnTo>
                  <a:lnTo>
                    <a:pt x="229" y="143"/>
                  </a:lnTo>
                  <a:lnTo>
                    <a:pt x="233" y="134"/>
                  </a:lnTo>
                  <a:lnTo>
                    <a:pt x="230" y="124"/>
                  </a:lnTo>
                  <a:lnTo>
                    <a:pt x="224" y="114"/>
                  </a:lnTo>
                  <a:lnTo>
                    <a:pt x="220" y="106"/>
                  </a:lnTo>
                  <a:lnTo>
                    <a:pt x="214" y="103"/>
                  </a:lnTo>
                  <a:lnTo>
                    <a:pt x="208" y="99"/>
                  </a:lnTo>
                  <a:lnTo>
                    <a:pt x="201" y="97"/>
                  </a:lnTo>
                  <a:lnTo>
                    <a:pt x="194" y="96"/>
                  </a:lnTo>
                  <a:lnTo>
                    <a:pt x="189" y="98"/>
                  </a:lnTo>
                  <a:lnTo>
                    <a:pt x="185" y="97"/>
                  </a:lnTo>
                  <a:lnTo>
                    <a:pt x="182" y="95"/>
                  </a:lnTo>
                  <a:lnTo>
                    <a:pt x="177" y="96"/>
                  </a:lnTo>
                  <a:lnTo>
                    <a:pt x="168" y="98"/>
                  </a:lnTo>
                  <a:lnTo>
                    <a:pt x="160" y="101"/>
                  </a:lnTo>
                  <a:lnTo>
                    <a:pt x="151" y="103"/>
                  </a:lnTo>
                  <a:lnTo>
                    <a:pt x="144" y="106"/>
                  </a:lnTo>
                  <a:lnTo>
                    <a:pt x="137" y="111"/>
                  </a:lnTo>
                  <a:lnTo>
                    <a:pt x="131" y="117"/>
                  </a:lnTo>
                  <a:lnTo>
                    <a:pt x="127" y="124"/>
                  </a:lnTo>
                  <a:lnTo>
                    <a:pt x="123" y="132"/>
                  </a:lnTo>
                  <a:lnTo>
                    <a:pt x="121" y="142"/>
                  </a:lnTo>
                  <a:lnTo>
                    <a:pt x="121" y="155"/>
                  </a:lnTo>
                  <a:lnTo>
                    <a:pt x="123" y="167"/>
                  </a:lnTo>
                  <a:lnTo>
                    <a:pt x="130" y="177"/>
                  </a:lnTo>
                  <a:lnTo>
                    <a:pt x="130" y="181"/>
                  </a:lnTo>
                  <a:lnTo>
                    <a:pt x="132" y="184"/>
                  </a:lnTo>
                  <a:lnTo>
                    <a:pt x="136" y="185"/>
                  </a:lnTo>
                  <a:lnTo>
                    <a:pt x="138" y="187"/>
                  </a:lnTo>
                  <a:lnTo>
                    <a:pt x="125" y="189"/>
                  </a:lnTo>
                  <a:lnTo>
                    <a:pt x="115" y="189"/>
                  </a:lnTo>
                  <a:lnTo>
                    <a:pt x="105" y="189"/>
                  </a:lnTo>
                  <a:lnTo>
                    <a:pt x="95" y="188"/>
                  </a:lnTo>
                  <a:lnTo>
                    <a:pt x="85" y="186"/>
                  </a:lnTo>
                  <a:lnTo>
                    <a:pt x="75" y="184"/>
                  </a:lnTo>
                  <a:lnTo>
                    <a:pt x="63" y="181"/>
                  </a:lnTo>
                  <a:lnTo>
                    <a:pt x="51" y="179"/>
                  </a:lnTo>
                  <a:lnTo>
                    <a:pt x="41" y="175"/>
                  </a:lnTo>
                  <a:lnTo>
                    <a:pt x="33" y="172"/>
                  </a:lnTo>
                  <a:lnTo>
                    <a:pt x="25" y="166"/>
                  </a:lnTo>
                  <a:lnTo>
                    <a:pt x="18" y="160"/>
                  </a:lnTo>
                  <a:lnTo>
                    <a:pt x="11" y="154"/>
                  </a:lnTo>
                  <a:lnTo>
                    <a:pt x="7" y="145"/>
                  </a:lnTo>
                  <a:lnTo>
                    <a:pt x="2" y="137"/>
                  </a:lnTo>
                  <a:lnTo>
                    <a:pt x="0" y="129"/>
                  </a:lnTo>
                  <a:lnTo>
                    <a:pt x="3" y="112"/>
                  </a:lnTo>
                  <a:lnTo>
                    <a:pt x="19" y="110"/>
                  </a:lnTo>
                  <a:lnTo>
                    <a:pt x="34" y="107"/>
                  </a:lnTo>
                  <a:lnTo>
                    <a:pt x="49" y="105"/>
                  </a:lnTo>
                  <a:lnTo>
                    <a:pt x="64" y="102"/>
                  </a:lnTo>
                  <a:lnTo>
                    <a:pt x="79" y="97"/>
                  </a:lnTo>
                  <a:lnTo>
                    <a:pt x="93" y="94"/>
                  </a:lnTo>
                  <a:lnTo>
                    <a:pt x="108" y="88"/>
                  </a:lnTo>
                  <a:lnTo>
                    <a:pt x="122" y="83"/>
                  </a:lnTo>
                  <a:lnTo>
                    <a:pt x="136" y="78"/>
                  </a:lnTo>
                  <a:lnTo>
                    <a:pt x="148" y="71"/>
                  </a:lnTo>
                  <a:lnTo>
                    <a:pt x="162" y="64"/>
                  </a:lnTo>
                  <a:lnTo>
                    <a:pt x="175" y="57"/>
                  </a:lnTo>
                  <a:lnTo>
                    <a:pt x="188" y="49"/>
                  </a:lnTo>
                  <a:lnTo>
                    <a:pt x="200" y="41"/>
                  </a:lnTo>
                  <a:lnTo>
                    <a:pt x="213" y="31"/>
                  </a:lnTo>
                  <a:lnTo>
                    <a:pt x="224" y="22"/>
                  </a:lnTo>
                  <a:lnTo>
                    <a:pt x="230" y="18"/>
                  </a:lnTo>
                  <a:lnTo>
                    <a:pt x="236" y="13"/>
                  </a:lnTo>
                  <a:lnTo>
                    <a:pt x="242" y="7"/>
                  </a:lnTo>
                  <a:lnTo>
                    <a:pt x="249" y="4"/>
                  </a:lnTo>
                  <a:lnTo>
                    <a:pt x="254" y="0"/>
                  </a:lnTo>
                  <a:lnTo>
                    <a:pt x="261" y="0"/>
                  </a:lnTo>
                  <a:lnTo>
                    <a:pt x="268" y="3"/>
                  </a:lnTo>
                  <a:lnTo>
                    <a:pt x="275" y="10"/>
                  </a:lnTo>
                  <a:lnTo>
                    <a:pt x="284" y="23"/>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0" name="Freeform 120">
              <a:extLst>
                <a:ext uri="{FF2B5EF4-FFF2-40B4-BE49-F238E27FC236}">
                  <a16:creationId xmlns:a16="http://schemas.microsoft.com/office/drawing/2014/main" id="{AC82D85C-8289-4554-90C2-55DADAE74991}"/>
                </a:ext>
              </a:extLst>
            </p:cNvPr>
            <p:cNvSpPr>
              <a:spLocks/>
            </p:cNvSpPr>
            <p:nvPr/>
          </p:nvSpPr>
          <p:spPr bwMode="auto">
            <a:xfrm>
              <a:off x="5017" y="2361"/>
              <a:ext cx="56" cy="45"/>
            </a:xfrm>
            <a:custGeom>
              <a:avLst/>
              <a:gdLst>
                <a:gd name="T0" fmla="*/ 111 w 112"/>
                <a:gd name="T1" fmla="*/ 20 h 88"/>
                <a:gd name="T2" fmla="*/ 112 w 112"/>
                <a:gd name="T3" fmla="*/ 40 h 88"/>
                <a:gd name="T4" fmla="*/ 106 w 112"/>
                <a:gd name="T5" fmla="*/ 56 h 88"/>
                <a:gd name="T6" fmla="*/ 96 w 112"/>
                <a:gd name="T7" fmla="*/ 69 h 88"/>
                <a:gd name="T8" fmla="*/ 83 w 112"/>
                <a:gd name="T9" fmla="*/ 79 h 88"/>
                <a:gd name="T10" fmla="*/ 75 w 112"/>
                <a:gd name="T11" fmla="*/ 83 h 88"/>
                <a:gd name="T12" fmla="*/ 67 w 112"/>
                <a:gd name="T13" fmla="*/ 85 h 88"/>
                <a:gd name="T14" fmla="*/ 59 w 112"/>
                <a:gd name="T15" fmla="*/ 87 h 88"/>
                <a:gd name="T16" fmla="*/ 52 w 112"/>
                <a:gd name="T17" fmla="*/ 88 h 88"/>
                <a:gd name="T18" fmla="*/ 44 w 112"/>
                <a:gd name="T19" fmla="*/ 88 h 88"/>
                <a:gd name="T20" fmla="*/ 36 w 112"/>
                <a:gd name="T21" fmla="*/ 88 h 88"/>
                <a:gd name="T22" fmla="*/ 28 w 112"/>
                <a:gd name="T23" fmla="*/ 87 h 88"/>
                <a:gd name="T24" fmla="*/ 20 w 112"/>
                <a:gd name="T25" fmla="*/ 85 h 88"/>
                <a:gd name="T26" fmla="*/ 11 w 112"/>
                <a:gd name="T27" fmla="*/ 77 h 88"/>
                <a:gd name="T28" fmla="*/ 7 w 112"/>
                <a:gd name="T29" fmla="*/ 64 h 88"/>
                <a:gd name="T30" fmla="*/ 3 w 112"/>
                <a:gd name="T31" fmla="*/ 52 h 88"/>
                <a:gd name="T32" fmla="*/ 0 w 112"/>
                <a:gd name="T33" fmla="*/ 40 h 88"/>
                <a:gd name="T34" fmla="*/ 3 w 112"/>
                <a:gd name="T35" fmla="*/ 32 h 88"/>
                <a:gd name="T36" fmla="*/ 8 w 112"/>
                <a:gd name="T37" fmla="*/ 25 h 88"/>
                <a:gd name="T38" fmla="*/ 15 w 112"/>
                <a:gd name="T39" fmla="*/ 18 h 88"/>
                <a:gd name="T40" fmla="*/ 22 w 112"/>
                <a:gd name="T41" fmla="*/ 12 h 88"/>
                <a:gd name="T42" fmla="*/ 30 w 112"/>
                <a:gd name="T43" fmla="*/ 8 h 88"/>
                <a:gd name="T44" fmla="*/ 38 w 112"/>
                <a:gd name="T45" fmla="*/ 4 h 88"/>
                <a:gd name="T46" fmla="*/ 47 w 112"/>
                <a:gd name="T47" fmla="*/ 2 h 88"/>
                <a:gd name="T48" fmla="*/ 56 w 112"/>
                <a:gd name="T49" fmla="*/ 0 h 88"/>
                <a:gd name="T50" fmla="*/ 64 w 112"/>
                <a:gd name="T51" fmla="*/ 1 h 88"/>
                <a:gd name="T52" fmla="*/ 71 w 112"/>
                <a:gd name="T53" fmla="*/ 1 h 88"/>
                <a:gd name="T54" fmla="*/ 79 w 112"/>
                <a:gd name="T55" fmla="*/ 3 h 88"/>
                <a:gd name="T56" fmla="*/ 86 w 112"/>
                <a:gd name="T57" fmla="*/ 4 h 88"/>
                <a:gd name="T58" fmla="*/ 93 w 112"/>
                <a:gd name="T59" fmla="*/ 8 h 88"/>
                <a:gd name="T60" fmla="*/ 100 w 112"/>
                <a:gd name="T61" fmla="*/ 11 h 88"/>
                <a:gd name="T62" fmla="*/ 106 w 112"/>
                <a:gd name="T63" fmla="*/ 16 h 88"/>
                <a:gd name="T64" fmla="*/ 111 w 112"/>
                <a:gd name="T65" fmla="*/ 20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88"/>
                <a:gd name="T101" fmla="*/ 112 w 11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88">
                  <a:moveTo>
                    <a:pt x="111" y="20"/>
                  </a:moveTo>
                  <a:lnTo>
                    <a:pt x="112" y="40"/>
                  </a:lnTo>
                  <a:lnTo>
                    <a:pt x="106" y="56"/>
                  </a:lnTo>
                  <a:lnTo>
                    <a:pt x="96" y="69"/>
                  </a:lnTo>
                  <a:lnTo>
                    <a:pt x="83" y="79"/>
                  </a:lnTo>
                  <a:lnTo>
                    <a:pt x="75" y="83"/>
                  </a:lnTo>
                  <a:lnTo>
                    <a:pt x="67" y="85"/>
                  </a:lnTo>
                  <a:lnTo>
                    <a:pt x="59" y="87"/>
                  </a:lnTo>
                  <a:lnTo>
                    <a:pt x="52" y="88"/>
                  </a:lnTo>
                  <a:lnTo>
                    <a:pt x="44" y="88"/>
                  </a:lnTo>
                  <a:lnTo>
                    <a:pt x="36" y="88"/>
                  </a:lnTo>
                  <a:lnTo>
                    <a:pt x="28" y="87"/>
                  </a:lnTo>
                  <a:lnTo>
                    <a:pt x="20" y="85"/>
                  </a:lnTo>
                  <a:lnTo>
                    <a:pt x="11" y="77"/>
                  </a:lnTo>
                  <a:lnTo>
                    <a:pt x="7" y="64"/>
                  </a:lnTo>
                  <a:lnTo>
                    <a:pt x="3" y="52"/>
                  </a:lnTo>
                  <a:lnTo>
                    <a:pt x="0" y="40"/>
                  </a:lnTo>
                  <a:lnTo>
                    <a:pt x="3" y="32"/>
                  </a:lnTo>
                  <a:lnTo>
                    <a:pt x="8" y="25"/>
                  </a:lnTo>
                  <a:lnTo>
                    <a:pt x="15" y="18"/>
                  </a:lnTo>
                  <a:lnTo>
                    <a:pt x="22" y="12"/>
                  </a:lnTo>
                  <a:lnTo>
                    <a:pt x="30" y="8"/>
                  </a:lnTo>
                  <a:lnTo>
                    <a:pt x="38" y="4"/>
                  </a:lnTo>
                  <a:lnTo>
                    <a:pt x="47" y="2"/>
                  </a:lnTo>
                  <a:lnTo>
                    <a:pt x="56" y="0"/>
                  </a:lnTo>
                  <a:lnTo>
                    <a:pt x="64" y="1"/>
                  </a:lnTo>
                  <a:lnTo>
                    <a:pt x="71" y="1"/>
                  </a:lnTo>
                  <a:lnTo>
                    <a:pt x="79" y="3"/>
                  </a:lnTo>
                  <a:lnTo>
                    <a:pt x="86" y="4"/>
                  </a:lnTo>
                  <a:lnTo>
                    <a:pt x="93" y="8"/>
                  </a:lnTo>
                  <a:lnTo>
                    <a:pt x="100" y="11"/>
                  </a:lnTo>
                  <a:lnTo>
                    <a:pt x="106" y="16"/>
                  </a:lnTo>
                  <a:lnTo>
                    <a:pt x="1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1" name="Freeform 121">
              <a:extLst>
                <a:ext uri="{FF2B5EF4-FFF2-40B4-BE49-F238E27FC236}">
                  <a16:creationId xmlns:a16="http://schemas.microsoft.com/office/drawing/2014/main" id="{E708F82A-6C06-4BC2-8C9B-B79045FB26D7}"/>
                </a:ext>
              </a:extLst>
            </p:cNvPr>
            <p:cNvSpPr>
              <a:spLocks/>
            </p:cNvSpPr>
            <p:nvPr/>
          </p:nvSpPr>
          <p:spPr bwMode="auto">
            <a:xfrm>
              <a:off x="5246" y="2363"/>
              <a:ext cx="51" cy="55"/>
            </a:xfrm>
            <a:custGeom>
              <a:avLst/>
              <a:gdLst>
                <a:gd name="T0" fmla="*/ 95 w 103"/>
                <a:gd name="T1" fmla="*/ 17 h 110"/>
                <a:gd name="T2" fmla="*/ 99 w 103"/>
                <a:gd name="T3" fmla="*/ 28 h 110"/>
                <a:gd name="T4" fmla="*/ 102 w 103"/>
                <a:gd name="T5" fmla="*/ 38 h 110"/>
                <a:gd name="T6" fmla="*/ 103 w 103"/>
                <a:gd name="T7" fmla="*/ 50 h 110"/>
                <a:gd name="T8" fmla="*/ 102 w 103"/>
                <a:gd name="T9" fmla="*/ 61 h 110"/>
                <a:gd name="T10" fmla="*/ 98 w 103"/>
                <a:gd name="T11" fmla="*/ 65 h 110"/>
                <a:gd name="T12" fmla="*/ 98 w 103"/>
                <a:gd name="T13" fmla="*/ 70 h 110"/>
                <a:gd name="T14" fmla="*/ 98 w 103"/>
                <a:gd name="T15" fmla="*/ 77 h 110"/>
                <a:gd name="T16" fmla="*/ 96 w 103"/>
                <a:gd name="T17" fmla="*/ 82 h 110"/>
                <a:gd name="T18" fmla="*/ 93 w 103"/>
                <a:gd name="T19" fmla="*/ 90 h 110"/>
                <a:gd name="T20" fmla="*/ 86 w 103"/>
                <a:gd name="T21" fmla="*/ 96 h 110"/>
                <a:gd name="T22" fmla="*/ 78 w 103"/>
                <a:gd name="T23" fmla="*/ 102 h 110"/>
                <a:gd name="T24" fmla="*/ 69 w 103"/>
                <a:gd name="T25" fmla="*/ 106 h 110"/>
                <a:gd name="T26" fmla="*/ 63 w 103"/>
                <a:gd name="T27" fmla="*/ 107 h 110"/>
                <a:gd name="T28" fmla="*/ 56 w 103"/>
                <a:gd name="T29" fmla="*/ 108 h 110"/>
                <a:gd name="T30" fmla="*/ 50 w 103"/>
                <a:gd name="T31" fmla="*/ 110 h 110"/>
                <a:gd name="T32" fmla="*/ 43 w 103"/>
                <a:gd name="T33" fmla="*/ 110 h 110"/>
                <a:gd name="T34" fmla="*/ 37 w 103"/>
                <a:gd name="T35" fmla="*/ 108 h 110"/>
                <a:gd name="T36" fmla="*/ 31 w 103"/>
                <a:gd name="T37" fmla="*/ 107 h 110"/>
                <a:gd name="T38" fmla="*/ 25 w 103"/>
                <a:gd name="T39" fmla="*/ 105 h 110"/>
                <a:gd name="T40" fmla="*/ 19 w 103"/>
                <a:gd name="T41" fmla="*/ 102 h 110"/>
                <a:gd name="T42" fmla="*/ 10 w 103"/>
                <a:gd name="T43" fmla="*/ 90 h 110"/>
                <a:gd name="T44" fmla="*/ 3 w 103"/>
                <a:gd name="T45" fmla="*/ 75 h 110"/>
                <a:gd name="T46" fmla="*/ 0 w 103"/>
                <a:gd name="T47" fmla="*/ 59 h 110"/>
                <a:gd name="T48" fmla="*/ 3 w 103"/>
                <a:gd name="T49" fmla="*/ 44 h 110"/>
                <a:gd name="T50" fmla="*/ 5 w 103"/>
                <a:gd name="T51" fmla="*/ 34 h 110"/>
                <a:gd name="T52" fmla="*/ 8 w 103"/>
                <a:gd name="T53" fmla="*/ 25 h 110"/>
                <a:gd name="T54" fmla="*/ 13 w 103"/>
                <a:gd name="T55" fmla="*/ 17 h 110"/>
                <a:gd name="T56" fmla="*/ 19 w 103"/>
                <a:gd name="T57" fmla="*/ 9 h 110"/>
                <a:gd name="T58" fmla="*/ 27 w 103"/>
                <a:gd name="T59" fmla="*/ 5 h 110"/>
                <a:gd name="T60" fmla="*/ 36 w 103"/>
                <a:gd name="T61" fmla="*/ 1 h 110"/>
                <a:gd name="T62" fmla="*/ 46 w 103"/>
                <a:gd name="T63" fmla="*/ 0 h 110"/>
                <a:gd name="T64" fmla="*/ 58 w 103"/>
                <a:gd name="T65" fmla="*/ 1 h 110"/>
                <a:gd name="T66" fmla="*/ 68 w 103"/>
                <a:gd name="T67" fmla="*/ 2 h 110"/>
                <a:gd name="T68" fmla="*/ 79 w 103"/>
                <a:gd name="T69" fmla="*/ 6 h 110"/>
                <a:gd name="T70" fmla="*/ 88 w 103"/>
                <a:gd name="T71" fmla="*/ 12 h 110"/>
                <a:gd name="T72" fmla="*/ 95 w 103"/>
                <a:gd name="T73" fmla="*/ 1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110"/>
                <a:gd name="T113" fmla="*/ 103 w 103"/>
                <a:gd name="T114" fmla="*/ 110 h 1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110">
                  <a:moveTo>
                    <a:pt x="95" y="17"/>
                  </a:moveTo>
                  <a:lnTo>
                    <a:pt x="99" y="28"/>
                  </a:lnTo>
                  <a:lnTo>
                    <a:pt x="102" y="38"/>
                  </a:lnTo>
                  <a:lnTo>
                    <a:pt x="103" y="50"/>
                  </a:lnTo>
                  <a:lnTo>
                    <a:pt x="102" y="61"/>
                  </a:lnTo>
                  <a:lnTo>
                    <a:pt x="98" y="65"/>
                  </a:lnTo>
                  <a:lnTo>
                    <a:pt x="98" y="70"/>
                  </a:lnTo>
                  <a:lnTo>
                    <a:pt x="98" y="77"/>
                  </a:lnTo>
                  <a:lnTo>
                    <a:pt x="96" y="82"/>
                  </a:lnTo>
                  <a:lnTo>
                    <a:pt x="93" y="90"/>
                  </a:lnTo>
                  <a:lnTo>
                    <a:pt x="86" y="96"/>
                  </a:lnTo>
                  <a:lnTo>
                    <a:pt x="78" y="102"/>
                  </a:lnTo>
                  <a:lnTo>
                    <a:pt x="69" y="106"/>
                  </a:lnTo>
                  <a:lnTo>
                    <a:pt x="63" y="107"/>
                  </a:lnTo>
                  <a:lnTo>
                    <a:pt x="56" y="108"/>
                  </a:lnTo>
                  <a:lnTo>
                    <a:pt x="50" y="110"/>
                  </a:lnTo>
                  <a:lnTo>
                    <a:pt x="43" y="110"/>
                  </a:lnTo>
                  <a:lnTo>
                    <a:pt x="37" y="108"/>
                  </a:lnTo>
                  <a:lnTo>
                    <a:pt x="31" y="107"/>
                  </a:lnTo>
                  <a:lnTo>
                    <a:pt x="25" y="105"/>
                  </a:lnTo>
                  <a:lnTo>
                    <a:pt x="19" y="102"/>
                  </a:lnTo>
                  <a:lnTo>
                    <a:pt x="10" y="90"/>
                  </a:lnTo>
                  <a:lnTo>
                    <a:pt x="3" y="75"/>
                  </a:lnTo>
                  <a:lnTo>
                    <a:pt x="0" y="59"/>
                  </a:lnTo>
                  <a:lnTo>
                    <a:pt x="3" y="44"/>
                  </a:lnTo>
                  <a:lnTo>
                    <a:pt x="5" y="34"/>
                  </a:lnTo>
                  <a:lnTo>
                    <a:pt x="8" y="25"/>
                  </a:lnTo>
                  <a:lnTo>
                    <a:pt x="13" y="17"/>
                  </a:lnTo>
                  <a:lnTo>
                    <a:pt x="19" y="9"/>
                  </a:lnTo>
                  <a:lnTo>
                    <a:pt x="27" y="5"/>
                  </a:lnTo>
                  <a:lnTo>
                    <a:pt x="36" y="1"/>
                  </a:lnTo>
                  <a:lnTo>
                    <a:pt x="46" y="0"/>
                  </a:lnTo>
                  <a:lnTo>
                    <a:pt x="58" y="1"/>
                  </a:lnTo>
                  <a:lnTo>
                    <a:pt x="68" y="2"/>
                  </a:lnTo>
                  <a:lnTo>
                    <a:pt x="79" y="6"/>
                  </a:lnTo>
                  <a:lnTo>
                    <a:pt x="88" y="12"/>
                  </a:lnTo>
                  <a:lnTo>
                    <a:pt x="9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2" name="Freeform 122">
              <a:extLst>
                <a:ext uri="{FF2B5EF4-FFF2-40B4-BE49-F238E27FC236}">
                  <a16:creationId xmlns:a16="http://schemas.microsoft.com/office/drawing/2014/main" id="{CA9542FB-5A2F-4DEE-8BDB-9E4666A7AB35}"/>
                </a:ext>
              </a:extLst>
            </p:cNvPr>
            <p:cNvSpPr>
              <a:spLocks/>
            </p:cNvSpPr>
            <p:nvPr/>
          </p:nvSpPr>
          <p:spPr bwMode="auto">
            <a:xfrm>
              <a:off x="5252" y="2372"/>
              <a:ext cx="39" cy="37"/>
            </a:xfrm>
            <a:custGeom>
              <a:avLst/>
              <a:gdLst>
                <a:gd name="T0" fmla="*/ 75 w 78"/>
                <a:gd name="T1" fmla="*/ 12 h 75"/>
                <a:gd name="T2" fmla="*/ 78 w 78"/>
                <a:gd name="T3" fmla="*/ 25 h 75"/>
                <a:gd name="T4" fmla="*/ 77 w 78"/>
                <a:gd name="T5" fmla="*/ 38 h 75"/>
                <a:gd name="T6" fmla="*/ 72 w 78"/>
                <a:gd name="T7" fmla="*/ 52 h 75"/>
                <a:gd name="T8" fmla="*/ 68 w 78"/>
                <a:gd name="T9" fmla="*/ 65 h 75"/>
                <a:gd name="T10" fmla="*/ 63 w 78"/>
                <a:gd name="T11" fmla="*/ 68 h 75"/>
                <a:gd name="T12" fmla="*/ 59 w 78"/>
                <a:gd name="T13" fmla="*/ 71 h 75"/>
                <a:gd name="T14" fmla="*/ 53 w 78"/>
                <a:gd name="T15" fmla="*/ 73 h 75"/>
                <a:gd name="T16" fmla="*/ 46 w 78"/>
                <a:gd name="T17" fmla="*/ 74 h 75"/>
                <a:gd name="T18" fmla="*/ 40 w 78"/>
                <a:gd name="T19" fmla="*/ 75 h 75"/>
                <a:gd name="T20" fmla="*/ 33 w 78"/>
                <a:gd name="T21" fmla="*/ 75 h 75"/>
                <a:gd name="T22" fmla="*/ 26 w 78"/>
                <a:gd name="T23" fmla="*/ 75 h 75"/>
                <a:gd name="T24" fmla="*/ 21 w 78"/>
                <a:gd name="T25" fmla="*/ 74 h 75"/>
                <a:gd name="T26" fmla="*/ 13 w 78"/>
                <a:gd name="T27" fmla="*/ 67 h 75"/>
                <a:gd name="T28" fmla="*/ 7 w 78"/>
                <a:gd name="T29" fmla="*/ 59 h 75"/>
                <a:gd name="T30" fmla="*/ 2 w 78"/>
                <a:gd name="T31" fmla="*/ 51 h 75"/>
                <a:gd name="T32" fmla="*/ 0 w 78"/>
                <a:gd name="T33" fmla="*/ 41 h 75"/>
                <a:gd name="T34" fmla="*/ 1 w 78"/>
                <a:gd name="T35" fmla="*/ 30 h 75"/>
                <a:gd name="T36" fmla="*/ 6 w 78"/>
                <a:gd name="T37" fmla="*/ 21 h 75"/>
                <a:gd name="T38" fmla="*/ 13 w 78"/>
                <a:gd name="T39" fmla="*/ 12 h 75"/>
                <a:gd name="T40" fmla="*/ 22 w 78"/>
                <a:gd name="T41" fmla="*/ 5 h 75"/>
                <a:gd name="T42" fmla="*/ 29 w 78"/>
                <a:gd name="T43" fmla="*/ 3 h 75"/>
                <a:gd name="T44" fmla="*/ 34 w 78"/>
                <a:gd name="T45" fmla="*/ 2 h 75"/>
                <a:gd name="T46" fmla="*/ 43 w 78"/>
                <a:gd name="T47" fmla="*/ 0 h 75"/>
                <a:gd name="T48" fmla="*/ 49 w 78"/>
                <a:gd name="T49" fmla="*/ 2 h 75"/>
                <a:gd name="T50" fmla="*/ 56 w 78"/>
                <a:gd name="T51" fmla="*/ 3 h 75"/>
                <a:gd name="T52" fmla="*/ 63 w 78"/>
                <a:gd name="T53" fmla="*/ 5 h 75"/>
                <a:gd name="T54" fmla="*/ 69 w 78"/>
                <a:gd name="T55" fmla="*/ 7 h 75"/>
                <a:gd name="T56" fmla="*/ 75 w 78"/>
                <a:gd name="T57" fmla="*/ 12 h 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8"/>
                <a:gd name="T88" fmla="*/ 0 h 75"/>
                <a:gd name="T89" fmla="*/ 78 w 78"/>
                <a:gd name="T90" fmla="*/ 75 h 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8" h="75">
                  <a:moveTo>
                    <a:pt x="75" y="12"/>
                  </a:moveTo>
                  <a:lnTo>
                    <a:pt x="78" y="25"/>
                  </a:lnTo>
                  <a:lnTo>
                    <a:pt x="77" y="38"/>
                  </a:lnTo>
                  <a:lnTo>
                    <a:pt x="72" y="52"/>
                  </a:lnTo>
                  <a:lnTo>
                    <a:pt x="68" y="65"/>
                  </a:lnTo>
                  <a:lnTo>
                    <a:pt x="63" y="68"/>
                  </a:lnTo>
                  <a:lnTo>
                    <a:pt x="59" y="71"/>
                  </a:lnTo>
                  <a:lnTo>
                    <a:pt x="53" y="73"/>
                  </a:lnTo>
                  <a:lnTo>
                    <a:pt x="46" y="74"/>
                  </a:lnTo>
                  <a:lnTo>
                    <a:pt x="40" y="75"/>
                  </a:lnTo>
                  <a:lnTo>
                    <a:pt x="33" y="75"/>
                  </a:lnTo>
                  <a:lnTo>
                    <a:pt x="26" y="75"/>
                  </a:lnTo>
                  <a:lnTo>
                    <a:pt x="21" y="74"/>
                  </a:lnTo>
                  <a:lnTo>
                    <a:pt x="13" y="67"/>
                  </a:lnTo>
                  <a:lnTo>
                    <a:pt x="7" y="59"/>
                  </a:lnTo>
                  <a:lnTo>
                    <a:pt x="2" y="51"/>
                  </a:lnTo>
                  <a:lnTo>
                    <a:pt x="0" y="41"/>
                  </a:lnTo>
                  <a:lnTo>
                    <a:pt x="1" y="30"/>
                  </a:lnTo>
                  <a:lnTo>
                    <a:pt x="6" y="21"/>
                  </a:lnTo>
                  <a:lnTo>
                    <a:pt x="13" y="12"/>
                  </a:lnTo>
                  <a:lnTo>
                    <a:pt x="22" y="5"/>
                  </a:lnTo>
                  <a:lnTo>
                    <a:pt x="29" y="3"/>
                  </a:lnTo>
                  <a:lnTo>
                    <a:pt x="34" y="2"/>
                  </a:lnTo>
                  <a:lnTo>
                    <a:pt x="43" y="0"/>
                  </a:lnTo>
                  <a:lnTo>
                    <a:pt x="49" y="2"/>
                  </a:lnTo>
                  <a:lnTo>
                    <a:pt x="56" y="3"/>
                  </a:lnTo>
                  <a:lnTo>
                    <a:pt x="63" y="5"/>
                  </a:lnTo>
                  <a:lnTo>
                    <a:pt x="69" y="7"/>
                  </a:lnTo>
                  <a:lnTo>
                    <a:pt x="75"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3" name="Freeform 123">
              <a:extLst>
                <a:ext uri="{FF2B5EF4-FFF2-40B4-BE49-F238E27FC236}">
                  <a16:creationId xmlns:a16="http://schemas.microsoft.com/office/drawing/2014/main" id="{7831FA20-3C2C-4BA5-94F9-40BE0578ACF1}"/>
                </a:ext>
              </a:extLst>
            </p:cNvPr>
            <p:cNvSpPr>
              <a:spLocks/>
            </p:cNvSpPr>
            <p:nvPr/>
          </p:nvSpPr>
          <p:spPr bwMode="auto">
            <a:xfrm>
              <a:off x="5084" y="2383"/>
              <a:ext cx="353" cy="284"/>
            </a:xfrm>
            <a:custGeom>
              <a:avLst/>
              <a:gdLst>
                <a:gd name="T0" fmla="*/ 565 w 707"/>
                <a:gd name="T1" fmla="*/ 18 h 570"/>
                <a:gd name="T2" fmla="*/ 580 w 707"/>
                <a:gd name="T3" fmla="*/ 31 h 570"/>
                <a:gd name="T4" fmla="*/ 594 w 707"/>
                <a:gd name="T5" fmla="*/ 46 h 570"/>
                <a:gd name="T6" fmla="*/ 603 w 707"/>
                <a:gd name="T7" fmla="*/ 61 h 570"/>
                <a:gd name="T8" fmla="*/ 608 w 707"/>
                <a:gd name="T9" fmla="*/ 82 h 570"/>
                <a:gd name="T10" fmla="*/ 623 w 707"/>
                <a:gd name="T11" fmla="*/ 107 h 570"/>
                <a:gd name="T12" fmla="*/ 643 w 707"/>
                <a:gd name="T13" fmla="*/ 129 h 570"/>
                <a:gd name="T14" fmla="*/ 668 w 707"/>
                <a:gd name="T15" fmla="*/ 149 h 570"/>
                <a:gd name="T16" fmla="*/ 685 w 707"/>
                <a:gd name="T17" fmla="*/ 177 h 570"/>
                <a:gd name="T18" fmla="*/ 698 w 707"/>
                <a:gd name="T19" fmla="*/ 211 h 570"/>
                <a:gd name="T20" fmla="*/ 698 w 707"/>
                <a:gd name="T21" fmla="*/ 242 h 570"/>
                <a:gd name="T22" fmla="*/ 693 w 707"/>
                <a:gd name="T23" fmla="*/ 286 h 570"/>
                <a:gd name="T24" fmla="*/ 680 w 707"/>
                <a:gd name="T25" fmla="*/ 334 h 570"/>
                <a:gd name="T26" fmla="*/ 654 w 707"/>
                <a:gd name="T27" fmla="*/ 385 h 570"/>
                <a:gd name="T28" fmla="*/ 615 w 707"/>
                <a:gd name="T29" fmla="*/ 427 h 570"/>
                <a:gd name="T30" fmla="*/ 567 w 707"/>
                <a:gd name="T31" fmla="*/ 462 h 570"/>
                <a:gd name="T32" fmla="*/ 525 w 707"/>
                <a:gd name="T33" fmla="*/ 489 h 570"/>
                <a:gd name="T34" fmla="*/ 486 w 707"/>
                <a:gd name="T35" fmla="*/ 507 h 570"/>
                <a:gd name="T36" fmla="*/ 444 w 707"/>
                <a:gd name="T37" fmla="*/ 523 h 570"/>
                <a:gd name="T38" fmla="*/ 402 w 707"/>
                <a:gd name="T39" fmla="*/ 537 h 570"/>
                <a:gd name="T40" fmla="*/ 357 w 707"/>
                <a:gd name="T41" fmla="*/ 549 h 570"/>
                <a:gd name="T42" fmla="*/ 312 w 707"/>
                <a:gd name="T43" fmla="*/ 558 h 570"/>
                <a:gd name="T44" fmla="*/ 267 w 707"/>
                <a:gd name="T45" fmla="*/ 564 h 570"/>
                <a:gd name="T46" fmla="*/ 224 w 707"/>
                <a:gd name="T47" fmla="*/ 568 h 570"/>
                <a:gd name="T48" fmla="*/ 190 w 707"/>
                <a:gd name="T49" fmla="*/ 570 h 570"/>
                <a:gd name="T50" fmla="*/ 161 w 707"/>
                <a:gd name="T51" fmla="*/ 570 h 570"/>
                <a:gd name="T52" fmla="*/ 132 w 707"/>
                <a:gd name="T53" fmla="*/ 565 h 570"/>
                <a:gd name="T54" fmla="*/ 106 w 707"/>
                <a:gd name="T55" fmla="*/ 556 h 570"/>
                <a:gd name="T56" fmla="*/ 74 w 707"/>
                <a:gd name="T57" fmla="*/ 537 h 570"/>
                <a:gd name="T58" fmla="*/ 39 w 707"/>
                <a:gd name="T59" fmla="*/ 511 h 570"/>
                <a:gd name="T60" fmla="*/ 12 w 707"/>
                <a:gd name="T61" fmla="*/ 475 h 570"/>
                <a:gd name="T62" fmla="*/ 0 w 707"/>
                <a:gd name="T63" fmla="*/ 430 h 570"/>
                <a:gd name="T64" fmla="*/ 4 w 707"/>
                <a:gd name="T65" fmla="*/ 391 h 570"/>
                <a:gd name="T66" fmla="*/ 13 w 707"/>
                <a:gd name="T67" fmla="*/ 366 h 570"/>
                <a:gd name="T68" fmla="*/ 26 w 707"/>
                <a:gd name="T69" fmla="*/ 340 h 570"/>
                <a:gd name="T70" fmla="*/ 39 w 707"/>
                <a:gd name="T71" fmla="*/ 318 h 570"/>
                <a:gd name="T72" fmla="*/ 54 w 707"/>
                <a:gd name="T73" fmla="*/ 298 h 570"/>
                <a:gd name="T74" fmla="*/ 73 w 707"/>
                <a:gd name="T75" fmla="*/ 280 h 570"/>
                <a:gd name="T76" fmla="*/ 94 w 707"/>
                <a:gd name="T77" fmla="*/ 263 h 570"/>
                <a:gd name="T78" fmla="*/ 116 w 707"/>
                <a:gd name="T79" fmla="*/ 248 h 570"/>
                <a:gd name="T80" fmla="*/ 140 w 707"/>
                <a:gd name="T81" fmla="*/ 233 h 570"/>
                <a:gd name="T82" fmla="*/ 164 w 707"/>
                <a:gd name="T83" fmla="*/ 220 h 570"/>
                <a:gd name="T84" fmla="*/ 190 w 707"/>
                <a:gd name="T85" fmla="*/ 209 h 570"/>
                <a:gd name="T86" fmla="*/ 216 w 707"/>
                <a:gd name="T87" fmla="*/ 200 h 570"/>
                <a:gd name="T88" fmla="*/ 243 w 707"/>
                <a:gd name="T89" fmla="*/ 192 h 570"/>
                <a:gd name="T90" fmla="*/ 269 w 707"/>
                <a:gd name="T91" fmla="*/ 184 h 570"/>
                <a:gd name="T92" fmla="*/ 296 w 707"/>
                <a:gd name="T93" fmla="*/ 177 h 570"/>
                <a:gd name="T94" fmla="*/ 322 w 707"/>
                <a:gd name="T95" fmla="*/ 171 h 570"/>
                <a:gd name="T96" fmla="*/ 349 w 707"/>
                <a:gd name="T97" fmla="*/ 163 h 570"/>
                <a:gd name="T98" fmla="*/ 374 w 707"/>
                <a:gd name="T99" fmla="*/ 155 h 570"/>
                <a:gd name="T100" fmla="*/ 399 w 707"/>
                <a:gd name="T101" fmla="*/ 144 h 570"/>
                <a:gd name="T102" fmla="*/ 422 w 707"/>
                <a:gd name="T103" fmla="*/ 132 h 570"/>
                <a:gd name="T104" fmla="*/ 449 w 707"/>
                <a:gd name="T105" fmla="*/ 110 h 570"/>
                <a:gd name="T106" fmla="*/ 476 w 707"/>
                <a:gd name="T107" fmla="*/ 76 h 570"/>
                <a:gd name="T108" fmla="*/ 504 w 707"/>
                <a:gd name="T109" fmla="*/ 43 h 570"/>
                <a:gd name="T110" fmla="*/ 533 w 707"/>
                <a:gd name="T111" fmla="*/ 13 h 570"/>
                <a:gd name="T112" fmla="*/ 555 w 707"/>
                <a:gd name="T113" fmla="*/ 0 h 570"/>
                <a:gd name="T114" fmla="*/ 556 w 707"/>
                <a:gd name="T115" fmla="*/ 8 h 5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07"/>
                <a:gd name="T175" fmla="*/ 0 h 570"/>
                <a:gd name="T176" fmla="*/ 707 w 707"/>
                <a:gd name="T177" fmla="*/ 570 h 5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07" h="570">
                  <a:moveTo>
                    <a:pt x="559" y="11"/>
                  </a:moveTo>
                  <a:lnTo>
                    <a:pt x="565" y="18"/>
                  </a:lnTo>
                  <a:lnTo>
                    <a:pt x="573" y="25"/>
                  </a:lnTo>
                  <a:lnTo>
                    <a:pt x="580" y="31"/>
                  </a:lnTo>
                  <a:lnTo>
                    <a:pt x="587" y="38"/>
                  </a:lnTo>
                  <a:lnTo>
                    <a:pt x="594" y="46"/>
                  </a:lnTo>
                  <a:lnTo>
                    <a:pt x="600" y="54"/>
                  </a:lnTo>
                  <a:lnTo>
                    <a:pt x="603" y="61"/>
                  </a:lnTo>
                  <a:lnTo>
                    <a:pt x="604" y="69"/>
                  </a:lnTo>
                  <a:lnTo>
                    <a:pt x="608" y="82"/>
                  </a:lnTo>
                  <a:lnTo>
                    <a:pt x="615" y="95"/>
                  </a:lnTo>
                  <a:lnTo>
                    <a:pt x="623" y="107"/>
                  </a:lnTo>
                  <a:lnTo>
                    <a:pt x="632" y="118"/>
                  </a:lnTo>
                  <a:lnTo>
                    <a:pt x="643" y="129"/>
                  </a:lnTo>
                  <a:lnTo>
                    <a:pt x="655" y="139"/>
                  </a:lnTo>
                  <a:lnTo>
                    <a:pt x="668" y="149"/>
                  </a:lnTo>
                  <a:lnTo>
                    <a:pt x="680" y="157"/>
                  </a:lnTo>
                  <a:lnTo>
                    <a:pt x="685" y="177"/>
                  </a:lnTo>
                  <a:lnTo>
                    <a:pt x="691" y="194"/>
                  </a:lnTo>
                  <a:lnTo>
                    <a:pt x="698" y="211"/>
                  </a:lnTo>
                  <a:lnTo>
                    <a:pt x="707" y="227"/>
                  </a:lnTo>
                  <a:lnTo>
                    <a:pt x="698" y="242"/>
                  </a:lnTo>
                  <a:lnTo>
                    <a:pt x="695" y="264"/>
                  </a:lnTo>
                  <a:lnTo>
                    <a:pt x="693" y="286"/>
                  </a:lnTo>
                  <a:lnTo>
                    <a:pt x="687" y="303"/>
                  </a:lnTo>
                  <a:lnTo>
                    <a:pt x="680" y="334"/>
                  </a:lnTo>
                  <a:lnTo>
                    <a:pt x="670" y="361"/>
                  </a:lnTo>
                  <a:lnTo>
                    <a:pt x="654" y="385"/>
                  </a:lnTo>
                  <a:lnTo>
                    <a:pt x="635" y="407"/>
                  </a:lnTo>
                  <a:lnTo>
                    <a:pt x="615" y="427"/>
                  </a:lnTo>
                  <a:lnTo>
                    <a:pt x="592" y="445"/>
                  </a:lnTo>
                  <a:lnTo>
                    <a:pt x="567" y="462"/>
                  </a:lnTo>
                  <a:lnTo>
                    <a:pt x="542" y="479"/>
                  </a:lnTo>
                  <a:lnTo>
                    <a:pt x="525" y="489"/>
                  </a:lnTo>
                  <a:lnTo>
                    <a:pt x="505" y="498"/>
                  </a:lnTo>
                  <a:lnTo>
                    <a:pt x="486" y="507"/>
                  </a:lnTo>
                  <a:lnTo>
                    <a:pt x="466" y="515"/>
                  </a:lnTo>
                  <a:lnTo>
                    <a:pt x="444" y="523"/>
                  </a:lnTo>
                  <a:lnTo>
                    <a:pt x="423" y="530"/>
                  </a:lnTo>
                  <a:lnTo>
                    <a:pt x="402" y="537"/>
                  </a:lnTo>
                  <a:lnTo>
                    <a:pt x="379" y="543"/>
                  </a:lnTo>
                  <a:lnTo>
                    <a:pt x="357" y="549"/>
                  </a:lnTo>
                  <a:lnTo>
                    <a:pt x="334" y="553"/>
                  </a:lnTo>
                  <a:lnTo>
                    <a:pt x="312" y="558"/>
                  </a:lnTo>
                  <a:lnTo>
                    <a:pt x="289" y="561"/>
                  </a:lnTo>
                  <a:lnTo>
                    <a:pt x="267" y="564"/>
                  </a:lnTo>
                  <a:lnTo>
                    <a:pt x="245" y="566"/>
                  </a:lnTo>
                  <a:lnTo>
                    <a:pt x="224" y="568"/>
                  </a:lnTo>
                  <a:lnTo>
                    <a:pt x="203" y="570"/>
                  </a:lnTo>
                  <a:lnTo>
                    <a:pt x="190" y="570"/>
                  </a:lnTo>
                  <a:lnTo>
                    <a:pt x="176" y="570"/>
                  </a:lnTo>
                  <a:lnTo>
                    <a:pt x="161" y="570"/>
                  </a:lnTo>
                  <a:lnTo>
                    <a:pt x="147" y="567"/>
                  </a:lnTo>
                  <a:lnTo>
                    <a:pt x="132" y="565"/>
                  </a:lnTo>
                  <a:lnTo>
                    <a:pt x="118" y="561"/>
                  </a:lnTo>
                  <a:lnTo>
                    <a:pt x="106" y="556"/>
                  </a:lnTo>
                  <a:lnTo>
                    <a:pt x="94" y="549"/>
                  </a:lnTo>
                  <a:lnTo>
                    <a:pt x="74" y="537"/>
                  </a:lnTo>
                  <a:lnTo>
                    <a:pt x="55" y="525"/>
                  </a:lnTo>
                  <a:lnTo>
                    <a:pt x="39" y="511"/>
                  </a:lnTo>
                  <a:lnTo>
                    <a:pt x="24" y="494"/>
                  </a:lnTo>
                  <a:lnTo>
                    <a:pt x="12" y="475"/>
                  </a:lnTo>
                  <a:lnTo>
                    <a:pt x="4" y="454"/>
                  </a:lnTo>
                  <a:lnTo>
                    <a:pt x="0" y="430"/>
                  </a:lnTo>
                  <a:lnTo>
                    <a:pt x="1" y="405"/>
                  </a:lnTo>
                  <a:lnTo>
                    <a:pt x="4" y="391"/>
                  </a:lnTo>
                  <a:lnTo>
                    <a:pt x="8" y="378"/>
                  </a:lnTo>
                  <a:lnTo>
                    <a:pt x="13" y="366"/>
                  </a:lnTo>
                  <a:lnTo>
                    <a:pt x="19" y="353"/>
                  </a:lnTo>
                  <a:lnTo>
                    <a:pt x="26" y="340"/>
                  </a:lnTo>
                  <a:lnTo>
                    <a:pt x="32" y="329"/>
                  </a:lnTo>
                  <a:lnTo>
                    <a:pt x="39" y="318"/>
                  </a:lnTo>
                  <a:lnTo>
                    <a:pt x="44" y="307"/>
                  </a:lnTo>
                  <a:lnTo>
                    <a:pt x="54" y="298"/>
                  </a:lnTo>
                  <a:lnTo>
                    <a:pt x="63" y="288"/>
                  </a:lnTo>
                  <a:lnTo>
                    <a:pt x="73" y="280"/>
                  </a:lnTo>
                  <a:lnTo>
                    <a:pt x="84" y="271"/>
                  </a:lnTo>
                  <a:lnTo>
                    <a:pt x="94" y="263"/>
                  </a:lnTo>
                  <a:lnTo>
                    <a:pt x="106" y="255"/>
                  </a:lnTo>
                  <a:lnTo>
                    <a:pt x="116" y="248"/>
                  </a:lnTo>
                  <a:lnTo>
                    <a:pt x="127" y="240"/>
                  </a:lnTo>
                  <a:lnTo>
                    <a:pt x="140" y="233"/>
                  </a:lnTo>
                  <a:lnTo>
                    <a:pt x="152" y="226"/>
                  </a:lnTo>
                  <a:lnTo>
                    <a:pt x="164" y="220"/>
                  </a:lnTo>
                  <a:lnTo>
                    <a:pt x="177" y="215"/>
                  </a:lnTo>
                  <a:lnTo>
                    <a:pt x="190" y="209"/>
                  </a:lnTo>
                  <a:lnTo>
                    <a:pt x="202" y="204"/>
                  </a:lnTo>
                  <a:lnTo>
                    <a:pt x="216" y="200"/>
                  </a:lnTo>
                  <a:lnTo>
                    <a:pt x="230" y="195"/>
                  </a:lnTo>
                  <a:lnTo>
                    <a:pt x="243" y="192"/>
                  </a:lnTo>
                  <a:lnTo>
                    <a:pt x="255" y="187"/>
                  </a:lnTo>
                  <a:lnTo>
                    <a:pt x="269" y="184"/>
                  </a:lnTo>
                  <a:lnTo>
                    <a:pt x="282" y="180"/>
                  </a:lnTo>
                  <a:lnTo>
                    <a:pt x="296" y="177"/>
                  </a:lnTo>
                  <a:lnTo>
                    <a:pt x="308" y="174"/>
                  </a:lnTo>
                  <a:lnTo>
                    <a:pt x="322" y="171"/>
                  </a:lnTo>
                  <a:lnTo>
                    <a:pt x="336" y="166"/>
                  </a:lnTo>
                  <a:lnTo>
                    <a:pt x="349" y="163"/>
                  </a:lnTo>
                  <a:lnTo>
                    <a:pt x="361" y="159"/>
                  </a:lnTo>
                  <a:lnTo>
                    <a:pt x="374" y="155"/>
                  </a:lnTo>
                  <a:lnTo>
                    <a:pt x="387" y="150"/>
                  </a:lnTo>
                  <a:lnTo>
                    <a:pt x="399" y="144"/>
                  </a:lnTo>
                  <a:lnTo>
                    <a:pt x="411" y="139"/>
                  </a:lnTo>
                  <a:lnTo>
                    <a:pt x="422" y="132"/>
                  </a:lnTo>
                  <a:lnTo>
                    <a:pt x="434" y="125"/>
                  </a:lnTo>
                  <a:lnTo>
                    <a:pt x="449" y="110"/>
                  </a:lnTo>
                  <a:lnTo>
                    <a:pt x="463" y="94"/>
                  </a:lnTo>
                  <a:lnTo>
                    <a:pt x="476" y="76"/>
                  </a:lnTo>
                  <a:lnTo>
                    <a:pt x="490" y="60"/>
                  </a:lnTo>
                  <a:lnTo>
                    <a:pt x="504" y="43"/>
                  </a:lnTo>
                  <a:lnTo>
                    <a:pt x="518" y="28"/>
                  </a:lnTo>
                  <a:lnTo>
                    <a:pt x="533" y="13"/>
                  </a:lnTo>
                  <a:lnTo>
                    <a:pt x="549" y="0"/>
                  </a:lnTo>
                  <a:lnTo>
                    <a:pt x="555" y="0"/>
                  </a:lnTo>
                  <a:lnTo>
                    <a:pt x="556" y="4"/>
                  </a:lnTo>
                  <a:lnTo>
                    <a:pt x="556" y="8"/>
                  </a:lnTo>
                  <a:lnTo>
                    <a:pt x="559" y="11"/>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4" name="Freeform 124">
              <a:extLst>
                <a:ext uri="{FF2B5EF4-FFF2-40B4-BE49-F238E27FC236}">
                  <a16:creationId xmlns:a16="http://schemas.microsoft.com/office/drawing/2014/main" id="{310A4DC8-B685-495F-81A6-4CBA9B03B0F3}"/>
                </a:ext>
              </a:extLst>
            </p:cNvPr>
            <p:cNvSpPr>
              <a:spLocks/>
            </p:cNvSpPr>
            <p:nvPr/>
          </p:nvSpPr>
          <p:spPr bwMode="auto">
            <a:xfrm>
              <a:off x="4845" y="2386"/>
              <a:ext cx="49" cy="45"/>
            </a:xfrm>
            <a:custGeom>
              <a:avLst/>
              <a:gdLst>
                <a:gd name="T0" fmla="*/ 92 w 99"/>
                <a:gd name="T1" fmla="*/ 20 h 91"/>
                <a:gd name="T2" fmla="*/ 94 w 99"/>
                <a:gd name="T3" fmla="*/ 25 h 91"/>
                <a:gd name="T4" fmla="*/ 97 w 99"/>
                <a:gd name="T5" fmla="*/ 31 h 91"/>
                <a:gd name="T6" fmla="*/ 99 w 99"/>
                <a:gd name="T7" fmla="*/ 37 h 91"/>
                <a:gd name="T8" fmla="*/ 95 w 99"/>
                <a:gd name="T9" fmla="*/ 42 h 91"/>
                <a:gd name="T10" fmla="*/ 96 w 99"/>
                <a:gd name="T11" fmla="*/ 55 h 91"/>
                <a:gd name="T12" fmla="*/ 93 w 99"/>
                <a:gd name="T13" fmla="*/ 67 h 91"/>
                <a:gd name="T14" fmla="*/ 85 w 99"/>
                <a:gd name="T15" fmla="*/ 76 h 91"/>
                <a:gd name="T16" fmla="*/ 76 w 99"/>
                <a:gd name="T17" fmla="*/ 84 h 91"/>
                <a:gd name="T18" fmla="*/ 69 w 99"/>
                <a:gd name="T19" fmla="*/ 88 h 91"/>
                <a:gd name="T20" fmla="*/ 62 w 99"/>
                <a:gd name="T21" fmla="*/ 89 h 91"/>
                <a:gd name="T22" fmla="*/ 56 w 99"/>
                <a:gd name="T23" fmla="*/ 90 h 91"/>
                <a:gd name="T24" fmla="*/ 49 w 99"/>
                <a:gd name="T25" fmla="*/ 91 h 91"/>
                <a:gd name="T26" fmla="*/ 42 w 99"/>
                <a:gd name="T27" fmla="*/ 91 h 91"/>
                <a:gd name="T28" fmla="*/ 35 w 99"/>
                <a:gd name="T29" fmla="*/ 91 h 91"/>
                <a:gd name="T30" fmla="*/ 28 w 99"/>
                <a:gd name="T31" fmla="*/ 90 h 91"/>
                <a:gd name="T32" fmla="*/ 20 w 99"/>
                <a:gd name="T33" fmla="*/ 90 h 91"/>
                <a:gd name="T34" fmla="*/ 11 w 99"/>
                <a:gd name="T35" fmla="*/ 82 h 91"/>
                <a:gd name="T36" fmla="*/ 3 w 99"/>
                <a:gd name="T37" fmla="*/ 72 h 91"/>
                <a:gd name="T38" fmla="*/ 0 w 99"/>
                <a:gd name="T39" fmla="*/ 59 h 91"/>
                <a:gd name="T40" fmla="*/ 1 w 99"/>
                <a:gd name="T41" fmla="*/ 44 h 91"/>
                <a:gd name="T42" fmla="*/ 4 w 99"/>
                <a:gd name="T43" fmla="*/ 36 h 91"/>
                <a:gd name="T44" fmla="*/ 9 w 99"/>
                <a:gd name="T45" fmla="*/ 29 h 91"/>
                <a:gd name="T46" fmla="*/ 15 w 99"/>
                <a:gd name="T47" fmla="*/ 22 h 91"/>
                <a:gd name="T48" fmla="*/ 20 w 99"/>
                <a:gd name="T49" fmla="*/ 15 h 91"/>
                <a:gd name="T50" fmla="*/ 27 w 99"/>
                <a:gd name="T51" fmla="*/ 9 h 91"/>
                <a:gd name="T52" fmla="*/ 35 w 99"/>
                <a:gd name="T53" fmla="*/ 5 h 91"/>
                <a:gd name="T54" fmla="*/ 43 w 99"/>
                <a:gd name="T55" fmla="*/ 1 h 91"/>
                <a:gd name="T56" fmla="*/ 53 w 99"/>
                <a:gd name="T57" fmla="*/ 0 h 91"/>
                <a:gd name="T58" fmla="*/ 58 w 99"/>
                <a:gd name="T59" fmla="*/ 0 h 91"/>
                <a:gd name="T60" fmla="*/ 64 w 99"/>
                <a:gd name="T61" fmla="*/ 1 h 91"/>
                <a:gd name="T62" fmla="*/ 70 w 99"/>
                <a:gd name="T63" fmla="*/ 4 h 91"/>
                <a:gd name="T64" fmla="*/ 76 w 99"/>
                <a:gd name="T65" fmla="*/ 6 h 91"/>
                <a:gd name="T66" fmla="*/ 80 w 99"/>
                <a:gd name="T67" fmla="*/ 8 h 91"/>
                <a:gd name="T68" fmla="*/ 85 w 99"/>
                <a:gd name="T69" fmla="*/ 12 h 91"/>
                <a:gd name="T70" fmla="*/ 88 w 99"/>
                <a:gd name="T71" fmla="*/ 16 h 91"/>
                <a:gd name="T72" fmla="*/ 92 w 99"/>
                <a:gd name="T73" fmla="*/ 20 h 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1"/>
                <a:gd name="T113" fmla="*/ 99 w 99"/>
                <a:gd name="T114" fmla="*/ 91 h 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1">
                  <a:moveTo>
                    <a:pt x="92" y="20"/>
                  </a:moveTo>
                  <a:lnTo>
                    <a:pt x="94" y="25"/>
                  </a:lnTo>
                  <a:lnTo>
                    <a:pt x="97" y="31"/>
                  </a:lnTo>
                  <a:lnTo>
                    <a:pt x="99" y="37"/>
                  </a:lnTo>
                  <a:lnTo>
                    <a:pt x="95" y="42"/>
                  </a:lnTo>
                  <a:lnTo>
                    <a:pt x="96" y="55"/>
                  </a:lnTo>
                  <a:lnTo>
                    <a:pt x="93" y="67"/>
                  </a:lnTo>
                  <a:lnTo>
                    <a:pt x="85" y="76"/>
                  </a:lnTo>
                  <a:lnTo>
                    <a:pt x="76" y="84"/>
                  </a:lnTo>
                  <a:lnTo>
                    <a:pt x="69" y="88"/>
                  </a:lnTo>
                  <a:lnTo>
                    <a:pt x="62" y="89"/>
                  </a:lnTo>
                  <a:lnTo>
                    <a:pt x="56" y="90"/>
                  </a:lnTo>
                  <a:lnTo>
                    <a:pt x="49" y="91"/>
                  </a:lnTo>
                  <a:lnTo>
                    <a:pt x="42" y="91"/>
                  </a:lnTo>
                  <a:lnTo>
                    <a:pt x="35" y="91"/>
                  </a:lnTo>
                  <a:lnTo>
                    <a:pt x="28" y="90"/>
                  </a:lnTo>
                  <a:lnTo>
                    <a:pt x="20" y="90"/>
                  </a:lnTo>
                  <a:lnTo>
                    <a:pt x="11" y="82"/>
                  </a:lnTo>
                  <a:lnTo>
                    <a:pt x="3" y="72"/>
                  </a:lnTo>
                  <a:lnTo>
                    <a:pt x="0" y="59"/>
                  </a:lnTo>
                  <a:lnTo>
                    <a:pt x="1" y="44"/>
                  </a:lnTo>
                  <a:lnTo>
                    <a:pt x="4" y="36"/>
                  </a:lnTo>
                  <a:lnTo>
                    <a:pt x="9" y="29"/>
                  </a:lnTo>
                  <a:lnTo>
                    <a:pt x="15" y="22"/>
                  </a:lnTo>
                  <a:lnTo>
                    <a:pt x="20" y="15"/>
                  </a:lnTo>
                  <a:lnTo>
                    <a:pt x="27" y="9"/>
                  </a:lnTo>
                  <a:lnTo>
                    <a:pt x="35" y="5"/>
                  </a:lnTo>
                  <a:lnTo>
                    <a:pt x="43" y="1"/>
                  </a:lnTo>
                  <a:lnTo>
                    <a:pt x="53" y="0"/>
                  </a:lnTo>
                  <a:lnTo>
                    <a:pt x="58" y="0"/>
                  </a:lnTo>
                  <a:lnTo>
                    <a:pt x="64" y="1"/>
                  </a:lnTo>
                  <a:lnTo>
                    <a:pt x="70" y="4"/>
                  </a:lnTo>
                  <a:lnTo>
                    <a:pt x="76" y="6"/>
                  </a:lnTo>
                  <a:lnTo>
                    <a:pt x="80" y="8"/>
                  </a:lnTo>
                  <a:lnTo>
                    <a:pt x="85" y="12"/>
                  </a:lnTo>
                  <a:lnTo>
                    <a:pt x="88" y="16"/>
                  </a:lnTo>
                  <a:lnTo>
                    <a:pt x="9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5" name="Freeform 125">
              <a:extLst>
                <a:ext uri="{FF2B5EF4-FFF2-40B4-BE49-F238E27FC236}">
                  <a16:creationId xmlns:a16="http://schemas.microsoft.com/office/drawing/2014/main" id="{83230BDF-DA2D-45C1-BC4C-486CD9C0E841}"/>
                </a:ext>
              </a:extLst>
            </p:cNvPr>
            <p:cNvSpPr>
              <a:spLocks/>
            </p:cNvSpPr>
            <p:nvPr/>
          </p:nvSpPr>
          <p:spPr bwMode="auto">
            <a:xfrm>
              <a:off x="4851" y="2394"/>
              <a:ext cx="36" cy="30"/>
            </a:xfrm>
            <a:custGeom>
              <a:avLst/>
              <a:gdLst>
                <a:gd name="T0" fmla="*/ 73 w 74"/>
                <a:gd name="T1" fmla="*/ 14 h 61"/>
                <a:gd name="T2" fmla="*/ 74 w 74"/>
                <a:gd name="T3" fmla="*/ 29 h 61"/>
                <a:gd name="T4" fmla="*/ 69 w 74"/>
                <a:gd name="T5" fmla="*/ 42 h 61"/>
                <a:gd name="T6" fmla="*/ 61 w 74"/>
                <a:gd name="T7" fmla="*/ 51 h 61"/>
                <a:gd name="T8" fmla="*/ 48 w 74"/>
                <a:gd name="T9" fmla="*/ 58 h 61"/>
                <a:gd name="T10" fmla="*/ 44 w 74"/>
                <a:gd name="T11" fmla="*/ 59 h 61"/>
                <a:gd name="T12" fmla="*/ 39 w 74"/>
                <a:gd name="T13" fmla="*/ 60 h 61"/>
                <a:gd name="T14" fmla="*/ 35 w 74"/>
                <a:gd name="T15" fmla="*/ 61 h 61"/>
                <a:gd name="T16" fmla="*/ 29 w 74"/>
                <a:gd name="T17" fmla="*/ 61 h 61"/>
                <a:gd name="T18" fmla="*/ 24 w 74"/>
                <a:gd name="T19" fmla="*/ 61 h 61"/>
                <a:gd name="T20" fmla="*/ 20 w 74"/>
                <a:gd name="T21" fmla="*/ 60 h 61"/>
                <a:gd name="T22" fmla="*/ 14 w 74"/>
                <a:gd name="T23" fmla="*/ 59 h 61"/>
                <a:gd name="T24" fmla="*/ 9 w 74"/>
                <a:gd name="T25" fmla="*/ 58 h 61"/>
                <a:gd name="T26" fmla="*/ 6 w 74"/>
                <a:gd name="T27" fmla="*/ 51 h 61"/>
                <a:gd name="T28" fmla="*/ 2 w 74"/>
                <a:gd name="T29" fmla="*/ 45 h 61"/>
                <a:gd name="T30" fmla="*/ 0 w 74"/>
                <a:gd name="T31" fmla="*/ 38 h 61"/>
                <a:gd name="T32" fmla="*/ 1 w 74"/>
                <a:gd name="T33" fmla="*/ 30 h 61"/>
                <a:gd name="T34" fmla="*/ 6 w 74"/>
                <a:gd name="T35" fmla="*/ 26 h 61"/>
                <a:gd name="T36" fmla="*/ 10 w 74"/>
                <a:gd name="T37" fmla="*/ 20 h 61"/>
                <a:gd name="T38" fmla="*/ 15 w 74"/>
                <a:gd name="T39" fmla="*/ 15 h 61"/>
                <a:gd name="T40" fmla="*/ 21 w 74"/>
                <a:gd name="T41" fmla="*/ 11 h 61"/>
                <a:gd name="T42" fmla="*/ 25 w 74"/>
                <a:gd name="T43" fmla="*/ 7 h 61"/>
                <a:gd name="T44" fmla="*/ 32 w 74"/>
                <a:gd name="T45" fmla="*/ 4 h 61"/>
                <a:gd name="T46" fmla="*/ 39 w 74"/>
                <a:gd name="T47" fmla="*/ 1 h 61"/>
                <a:gd name="T48" fmla="*/ 46 w 74"/>
                <a:gd name="T49" fmla="*/ 0 h 61"/>
                <a:gd name="T50" fmla="*/ 54 w 74"/>
                <a:gd name="T51" fmla="*/ 1 h 61"/>
                <a:gd name="T52" fmla="*/ 61 w 74"/>
                <a:gd name="T53" fmla="*/ 5 h 61"/>
                <a:gd name="T54" fmla="*/ 68 w 74"/>
                <a:gd name="T55" fmla="*/ 8 h 61"/>
                <a:gd name="T56" fmla="*/ 73 w 74"/>
                <a:gd name="T57" fmla="*/ 14 h 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4"/>
                <a:gd name="T88" fmla="*/ 0 h 61"/>
                <a:gd name="T89" fmla="*/ 74 w 74"/>
                <a:gd name="T90" fmla="*/ 61 h 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4" h="61">
                  <a:moveTo>
                    <a:pt x="73" y="14"/>
                  </a:moveTo>
                  <a:lnTo>
                    <a:pt x="74" y="29"/>
                  </a:lnTo>
                  <a:lnTo>
                    <a:pt x="69" y="42"/>
                  </a:lnTo>
                  <a:lnTo>
                    <a:pt x="61" y="51"/>
                  </a:lnTo>
                  <a:lnTo>
                    <a:pt x="48" y="58"/>
                  </a:lnTo>
                  <a:lnTo>
                    <a:pt x="44" y="59"/>
                  </a:lnTo>
                  <a:lnTo>
                    <a:pt x="39" y="60"/>
                  </a:lnTo>
                  <a:lnTo>
                    <a:pt x="35" y="61"/>
                  </a:lnTo>
                  <a:lnTo>
                    <a:pt x="29" y="61"/>
                  </a:lnTo>
                  <a:lnTo>
                    <a:pt x="24" y="61"/>
                  </a:lnTo>
                  <a:lnTo>
                    <a:pt x="20" y="60"/>
                  </a:lnTo>
                  <a:lnTo>
                    <a:pt x="14" y="59"/>
                  </a:lnTo>
                  <a:lnTo>
                    <a:pt x="9" y="58"/>
                  </a:lnTo>
                  <a:lnTo>
                    <a:pt x="6" y="51"/>
                  </a:lnTo>
                  <a:lnTo>
                    <a:pt x="2" y="45"/>
                  </a:lnTo>
                  <a:lnTo>
                    <a:pt x="0" y="38"/>
                  </a:lnTo>
                  <a:lnTo>
                    <a:pt x="1" y="30"/>
                  </a:lnTo>
                  <a:lnTo>
                    <a:pt x="6" y="26"/>
                  </a:lnTo>
                  <a:lnTo>
                    <a:pt x="10" y="20"/>
                  </a:lnTo>
                  <a:lnTo>
                    <a:pt x="15" y="15"/>
                  </a:lnTo>
                  <a:lnTo>
                    <a:pt x="21" y="11"/>
                  </a:lnTo>
                  <a:lnTo>
                    <a:pt x="25" y="7"/>
                  </a:lnTo>
                  <a:lnTo>
                    <a:pt x="32" y="4"/>
                  </a:lnTo>
                  <a:lnTo>
                    <a:pt x="39" y="1"/>
                  </a:lnTo>
                  <a:lnTo>
                    <a:pt x="46" y="0"/>
                  </a:lnTo>
                  <a:lnTo>
                    <a:pt x="54" y="1"/>
                  </a:lnTo>
                  <a:lnTo>
                    <a:pt x="61" y="5"/>
                  </a:lnTo>
                  <a:lnTo>
                    <a:pt x="68" y="8"/>
                  </a:lnTo>
                  <a:lnTo>
                    <a:pt x="7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6" name="Freeform 126">
              <a:extLst>
                <a:ext uri="{FF2B5EF4-FFF2-40B4-BE49-F238E27FC236}">
                  <a16:creationId xmlns:a16="http://schemas.microsoft.com/office/drawing/2014/main" id="{6D9E10C2-3373-401A-8298-99B383FD6559}"/>
                </a:ext>
              </a:extLst>
            </p:cNvPr>
            <p:cNvSpPr>
              <a:spLocks/>
            </p:cNvSpPr>
            <p:nvPr/>
          </p:nvSpPr>
          <p:spPr bwMode="auto">
            <a:xfrm>
              <a:off x="5669" y="2407"/>
              <a:ext cx="49" cy="39"/>
            </a:xfrm>
            <a:custGeom>
              <a:avLst/>
              <a:gdLst>
                <a:gd name="T0" fmla="*/ 91 w 97"/>
                <a:gd name="T1" fmla="*/ 24 h 78"/>
                <a:gd name="T2" fmla="*/ 93 w 97"/>
                <a:gd name="T3" fmla="*/ 31 h 78"/>
                <a:gd name="T4" fmla="*/ 96 w 97"/>
                <a:gd name="T5" fmla="*/ 39 h 78"/>
                <a:gd name="T6" fmla="*/ 97 w 97"/>
                <a:gd name="T7" fmla="*/ 47 h 78"/>
                <a:gd name="T8" fmla="*/ 96 w 97"/>
                <a:gd name="T9" fmla="*/ 55 h 78"/>
                <a:gd name="T10" fmla="*/ 92 w 97"/>
                <a:gd name="T11" fmla="*/ 58 h 78"/>
                <a:gd name="T12" fmla="*/ 88 w 97"/>
                <a:gd name="T13" fmla="*/ 62 h 78"/>
                <a:gd name="T14" fmla="*/ 84 w 97"/>
                <a:gd name="T15" fmla="*/ 65 h 78"/>
                <a:gd name="T16" fmla="*/ 79 w 97"/>
                <a:gd name="T17" fmla="*/ 68 h 78"/>
                <a:gd name="T18" fmla="*/ 75 w 97"/>
                <a:gd name="T19" fmla="*/ 70 h 78"/>
                <a:gd name="T20" fmla="*/ 69 w 97"/>
                <a:gd name="T21" fmla="*/ 72 h 78"/>
                <a:gd name="T22" fmla="*/ 64 w 97"/>
                <a:gd name="T23" fmla="*/ 76 h 78"/>
                <a:gd name="T24" fmla="*/ 60 w 97"/>
                <a:gd name="T25" fmla="*/ 78 h 78"/>
                <a:gd name="T26" fmla="*/ 52 w 97"/>
                <a:gd name="T27" fmla="*/ 78 h 78"/>
                <a:gd name="T28" fmla="*/ 45 w 97"/>
                <a:gd name="T29" fmla="*/ 77 h 78"/>
                <a:gd name="T30" fmla="*/ 37 w 97"/>
                <a:gd name="T31" fmla="*/ 77 h 78"/>
                <a:gd name="T32" fmla="*/ 30 w 97"/>
                <a:gd name="T33" fmla="*/ 76 h 78"/>
                <a:gd name="T34" fmla="*/ 23 w 97"/>
                <a:gd name="T35" fmla="*/ 73 h 78"/>
                <a:gd name="T36" fmla="*/ 17 w 97"/>
                <a:gd name="T37" fmla="*/ 71 h 78"/>
                <a:gd name="T38" fmla="*/ 12 w 97"/>
                <a:gd name="T39" fmla="*/ 67 h 78"/>
                <a:gd name="T40" fmla="*/ 8 w 97"/>
                <a:gd name="T41" fmla="*/ 61 h 78"/>
                <a:gd name="T42" fmla="*/ 3 w 97"/>
                <a:gd name="T43" fmla="*/ 49 h 78"/>
                <a:gd name="T44" fmla="*/ 0 w 97"/>
                <a:gd name="T45" fmla="*/ 37 h 78"/>
                <a:gd name="T46" fmla="*/ 1 w 97"/>
                <a:gd name="T47" fmla="*/ 25 h 78"/>
                <a:gd name="T48" fmla="*/ 8 w 97"/>
                <a:gd name="T49" fmla="*/ 16 h 78"/>
                <a:gd name="T50" fmla="*/ 14 w 97"/>
                <a:gd name="T51" fmla="*/ 12 h 78"/>
                <a:gd name="T52" fmla="*/ 21 w 97"/>
                <a:gd name="T53" fmla="*/ 9 h 78"/>
                <a:gd name="T54" fmla="*/ 28 w 97"/>
                <a:gd name="T55" fmla="*/ 5 h 78"/>
                <a:gd name="T56" fmla="*/ 36 w 97"/>
                <a:gd name="T57" fmla="*/ 3 h 78"/>
                <a:gd name="T58" fmla="*/ 44 w 97"/>
                <a:gd name="T59" fmla="*/ 1 h 78"/>
                <a:gd name="T60" fmla="*/ 52 w 97"/>
                <a:gd name="T61" fmla="*/ 0 h 78"/>
                <a:gd name="T62" fmla="*/ 59 w 97"/>
                <a:gd name="T63" fmla="*/ 0 h 78"/>
                <a:gd name="T64" fmla="*/ 67 w 97"/>
                <a:gd name="T65" fmla="*/ 2 h 78"/>
                <a:gd name="T66" fmla="*/ 91 w 97"/>
                <a:gd name="T67" fmla="*/ 24 h 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
                <a:gd name="T103" fmla="*/ 0 h 78"/>
                <a:gd name="T104" fmla="*/ 97 w 97"/>
                <a:gd name="T105" fmla="*/ 78 h 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 h="78">
                  <a:moveTo>
                    <a:pt x="91" y="24"/>
                  </a:moveTo>
                  <a:lnTo>
                    <a:pt x="93" y="31"/>
                  </a:lnTo>
                  <a:lnTo>
                    <a:pt x="96" y="39"/>
                  </a:lnTo>
                  <a:lnTo>
                    <a:pt x="97" y="47"/>
                  </a:lnTo>
                  <a:lnTo>
                    <a:pt x="96" y="55"/>
                  </a:lnTo>
                  <a:lnTo>
                    <a:pt x="92" y="58"/>
                  </a:lnTo>
                  <a:lnTo>
                    <a:pt x="88" y="62"/>
                  </a:lnTo>
                  <a:lnTo>
                    <a:pt x="84" y="65"/>
                  </a:lnTo>
                  <a:lnTo>
                    <a:pt x="79" y="68"/>
                  </a:lnTo>
                  <a:lnTo>
                    <a:pt x="75" y="70"/>
                  </a:lnTo>
                  <a:lnTo>
                    <a:pt x="69" y="72"/>
                  </a:lnTo>
                  <a:lnTo>
                    <a:pt x="64" y="76"/>
                  </a:lnTo>
                  <a:lnTo>
                    <a:pt x="60" y="78"/>
                  </a:lnTo>
                  <a:lnTo>
                    <a:pt x="52" y="78"/>
                  </a:lnTo>
                  <a:lnTo>
                    <a:pt x="45" y="77"/>
                  </a:lnTo>
                  <a:lnTo>
                    <a:pt x="37" y="77"/>
                  </a:lnTo>
                  <a:lnTo>
                    <a:pt x="30" y="76"/>
                  </a:lnTo>
                  <a:lnTo>
                    <a:pt x="23" y="73"/>
                  </a:lnTo>
                  <a:lnTo>
                    <a:pt x="17" y="71"/>
                  </a:lnTo>
                  <a:lnTo>
                    <a:pt x="12" y="67"/>
                  </a:lnTo>
                  <a:lnTo>
                    <a:pt x="8" y="61"/>
                  </a:lnTo>
                  <a:lnTo>
                    <a:pt x="3" y="49"/>
                  </a:lnTo>
                  <a:lnTo>
                    <a:pt x="0" y="37"/>
                  </a:lnTo>
                  <a:lnTo>
                    <a:pt x="1" y="25"/>
                  </a:lnTo>
                  <a:lnTo>
                    <a:pt x="8" y="16"/>
                  </a:lnTo>
                  <a:lnTo>
                    <a:pt x="14" y="12"/>
                  </a:lnTo>
                  <a:lnTo>
                    <a:pt x="21" y="9"/>
                  </a:lnTo>
                  <a:lnTo>
                    <a:pt x="28" y="5"/>
                  </a:lnTo>
                  <a:lnTo>
                    <a:pt x="36" y="3"/>
                  </a:lnTo>
                  <a:lnTo>
                    <a:pt x="44" y="1"/>
                  </a:lnTo>
                  <a:lnTo>
                    <a:pt x="52" y="0"/>
                  </a:lnTo>
                  <a:lnTo>
                    <a:pt x="59" y="0"/>
                  </a:lnTo>
                  <a:lnTo>
                    <a:pt x="67" y="2"/>
                  </a:lnTo>
                  <a:lnTo>
                    <a:pt x="9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7" name="Freeform 127">
              <a:extLst>
                <a:ext uri="{FF2B5EF4-FFF2-40B4-BE49-F238E27FC236}">
                  <a16:creationId xmlns:a16="http://schemas.microsoft.com/office/drawing/2014/main" id="{4E865D3F-5FFD-4C53-A3A2-9FC87B60AE0E}"/>
                </a:ext>
              </a:extLst>
            </p:cNvPr>
            <p:cNvSpPr>
              <a:spLocks/>
            </p:cNvSpPr>
            <p:nvPr/>
          </p:nvSpPr>
          <p:spPr bwMode="auto">
            <a:xfrm>
              <a:off x="5471" y="2410"/>
              <a:ext cx="42" cy="39"/>
            </a:xfrm>
            <a:custGeom>
              <a:avLst/>
              <a:gdLst>
                <a:gd name="T0" fmla="*/ 80 w 84"/>
                <a:gd name="T1" fmla="*/ 16 h 77"/>
                <a:gd name="T2" fmla="*/ 83 w 84"/>
                <a:gd name="T3" fmla="*/ 31 h 77"/>
                <a:gd name="T4" fmla="*/ 81 w 84"/>
                <a:gd name="T5" fmla="*/ 31 h 77"/>
                <a:gd name="T6" fmla="*/ 84 w 84"/>
                <a:gd name="T7" fmla="*/ 36 h 77"/>
                <a:gd name="T8" fmla="*/ 83 w 84"/>
                <a:gd name="T9" fmla="*/ 42 h 77"/>
                <a:gd name="T10" fmla="*/ 80 w 84"/>
                <a:gd name="T11" fmla="*/ 47 h 77"/>
                <a:gd name="T12" fmla="*/ 74 w 84"/>
                <a:gd name="T13" fmla="*/ 51 h 77"/>
                <a:gd name="T14" fmla="*/ 69 w 84"/>
                <a:gd name="T15" fmla="*/ 56 h 77"/>
                <a:gd name="T16" fmla="*/ 63 w 84"/>
                <a:gd name="T17" fmla="*/ 60 h 77"/>
                <a:gd name="T18" fmla="*/ 56 w 84"/>
                <a:gd name="T19" fmla="*/ 63 h 77"/>
                <a:gd name="T20" fmla="*/ 50 w 84"/>
                <a:gd name="T21" fmla="*/ 65 h 77"/>
                <a:gd name="T22" fmla="*/ 46 w 84"/>
                <a:gd name="T23" fmla="*/ 68 h 77"/>
                <a:gd name="T24" fmla="*/ 39 w 84"/>
                <a:gd name="T25" fmla="*/ 70 h 77"/>
                <a:gd name="T26" fmla="*/ 32 w 84"/>
                <a:gd name="T27" fmla="*/ 73 h 77"/>
                <a:gd name="T28" fmla="*/ 26 w 84"/>
                <a:gd name="T29" fmla="*/ 76 h 77"/>
                <a:gd name="T30" fmla="*/ 19 w 84"/>
                <a:gd name="T31" fmla="*/ 77 h 77"/>
                <a:gd name="T32" fmla="*/ 13 w 84"/>
                <a:gd name="T33" fmla="*/ 76 h 77"/>
                <a:gd name="T34" fmla="*/ 10 w 84"/>
                <a:gd name="T35" fmla="*/ 72 h 77"/>
                <a:gd name="T36" fmla="*/ 8 w 84"/>
                <a:gd name="T37" fmla="*/ 65 h 77"/>
                <a:gd name="T38" fmla="*/ 1 w 84"/>
                <a:gd name="T39" fmla="*/ 54 h 77"/>
                <a:gd name="T40" fmla="*/ 0 w 84"/>
                <a:gd name="T41" fmla="*/ 42 h 77"/>
                <a:gd name="T42" fmla="*/ 1 w 84"/>
                <a:gd name="T43" fmla="*/ 31 h 77"/>
                <a:gd name="T44" fmla="*/ 5 w 84"/>
                <a:gd name="T45" fmla="*/ 17 h 77"/>
                <a:gd name="T46" fmla="*/ 12 w 84"/>
                <a:gd name="T47" fmla="*/ 10 h 77"/>
                <a:gd name="T48" fmla="*/ 20 w 84"/>
                <a:gd name="T49" fmla="*/ 4 h 77"/>
                <a:gd name="T50" fmla="*/ 32 w 84"/>
                <a:gd name="T51" fmla="*/ 1 h 77"/>
                <a:gd name="T52" fmla="*/ 43 w 84"/>
                <a:gd name="T53" fmla="*/ 0 h 77"/>
                <a:gd name="T54" fmla="*/ 55 w 84"/>
                <a:gd name="T55" fmla="*/ 1 h 77"/>
                <a:gd name="T56" fmla="*/ 65 w 84"/>
                <a:gd name="T57" fmla="*/ 3 h 77"/>
                <a:gd name="T58" fmla="*/ 74 w 84"/>
                <a:gd name="T59" fmla="*/ 9 h 77"/>
                <a:gd name="T60" fmla="*/ 80 w 84"/>
                <a:gd name="T61" fmla="*/ 16 h 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4"/>
                <a:gd name="T94" fmla="*/ 0 h 77"/>
                <a:gd name="T95" fmla="*/ 84 w 84"/>
                <a:gd name="T96" fmla="*/ 77 h 7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4" h="77">
                  <a:moveTo>
                    <a:pt x="80" y="16"/>
                  </a:moveTo>
                  <a:lnTo>
                    <a:pt x="83" y="31"/>
                  </a:lnTo>
                  <a:lnTo>
                    <a:pt x="81" y="31"/>
                  </a:lnTo>
                  <a:lnTo>
                    <a:pt x="84" y="36"/>
                  </a:lnTo>
                  <a:lnTo>
                    <a:pt x="83" y="42"/>
                  </a:lnTo>
                  <a:lnTo>
                    <a:pt x="80" y="47"/>
                  </a:lnTo>
                  <a:lnTo>
                    <a:pt x="74" y="51"/>
                  </a:lnTo>
                  <a:lnTo>
                    <a:pt x="69" y="56"/>
                  </a:lnTo>
                  <a:lnTo>
                    <a:pt x="63" y="60"/>
                  </a:lnTo>
                  <a:lnTo>
                    <a:pt x="56" y="63"/>
                  </a:lnTo>
                  <a:lnTo>
                    <a:pt x="50" y="65"/>
                  </a:lnTo>
                  <a:lnTo>
                    <a:pt x="46" y="68"/>
                  </a:lnTo>
                  <a:lnTo>
                    <a:pt x="39" y="70"/>
                  </a:lnTo>
                  <a:lnTo>
                    <a:pt x="32" y="73"/>
                  </a:lnTo>
                  <a:lnTo>
                    <a:pt x="26" y="76"/>
                  </a:lnTo>
                  <a:lnTo>
                    <a:pt x="19" y="77"/>
                  </a:lnTo>
                  <a:lnTo>
                    <a:pt x="13" y="76"/>
                  </a:lnTo>
                  <a:lnTo>
                    <a:pt x="10" y="72"/>
                  </a:lnTo>
                  <a:lnTo>
                    <a:pt x="8" y="65"/>
                  </a:lnTo>
                  <a:lnTo>
                    <a:pt x="1" y="54"/>
                  </a:lnTo>
                  <a:lnTo>
                    <a:pt x="0" y="42"/>
                  </a:lnTo>
                  <a:lnTo>
                    <a:pt x="1" y="31"/>
                  </a:lnTo>
                  <a:lnTo>
                    <a:pt x="5" y="17"/>
                  </a:lnTo>
                  <a:lnTo>
                    <a:pt x="12" y="10"/>
                  </a:lnTo>
                  <a:lnTo>
                    <a:pt x="20" y="4"/>
                  </a:lnTo>
                  <a:lnTo>
                    <a:pt x="32" y="1"/>
                  </a:lnTo>
                  <a:lnTo>
                    <a:pt x="43" y="0"/>
                  </a:lnTo>
                  <a:lnTo>
                    <a:pt x="55" y="1"/>
                  </a:lnTo>
                  <a:lnTo>
                    <a:pt x="65" y="3"/>
                  </a:lnTo>
                  <a:lnTo>
                    <a:pt x="74" y="9"/>
                  </a:lnTo>
                  <a:lnTo>
                    <a:pt x="8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8" name="Freeform 128">
              <a:extLst>
                <a:ext uri="{FF2B5EF4-FFF2-40B4-BE49-F238E27FC236}">
                  <a16:creationId xmlns:a16="http://schemas.microsoft.com/office/drawing/2014/main" id="{0566DB38-70CA-4569-BB80-0F3F58FA7E27}"/>
                </a:ext>
              </a:extLst>
            </p:cNvPr>
            <p:cNvSpPr>
              <a:spLocks/>
            </p:cNvSpPr>
            <p:nvPr/>
          </p:nvSpPr>
          <p:spPr bwMode="auto">
            <a:xfrm>
              <a:off x="5443" y="2410"/>
              <a:ext cx="116" cy="90"/>
            </a:xfrm>
            <a:custGeom>
              <a:avLst/>
              <a:gdLst>
                <a:gd name="T0" fmla="*/ 231 w 233"/>
                <a:gd name="T1" fmla="*/ 46 h 178"/>
                <a:gd name="T2" fmla="*/ 225 w 233"/>
                <a:gd name="T3" fmla="*/ 65 h 178"/>
                <a:gd name="T4" fmla="*/ 221 w 233"/>
                <a:gd name="T5" fmla="*/ 81 h 178"/>
                <a:gd name="T6" fmla="*/ 216 w 233"/>
                <a:gd name="T7" fmla="*/ 96 h 178"/>
                <a:gd name="T8" fmla="*/ 213 w 233"/>
                <a:gd name="T9" fmla="*/ 114 h 178"/>
                <a:gd name="T10" fmla="*/ 197 w 233"/>
                <a:gd name="T11" fmla="*/ 131 h 178"/>
                <a:gd name="T12" fmla="*/ 187 w 233"/>
                <a:gd name="T13" fmla="*/ 133 h 178"/>
                <a:gd name="T14" fmla="*/ 181 w 233"/>
                <a:gd name="T15" fmla="*/ 125 h 178"/>
                <a:gd name="T16" fmla="*/ 175 w 233"/>
                <a:gd name="T17" fmla="*/ 117 h 178"/>
                <a:gd name="T18" fmla="*/ 167 w 233"/>
                <a:gd name="T19" fmla="*/ 110 h 178"/>
                <a:gd name="T20" fmla="*/ 156 w 233"/>
                <a:gd name="T21" fmla="*/ 104 h 178"/>
                <a:gd name="T22" fmla="*/ 143 w 233"/>
                <a:gd name="T23" fmla="*/ 100 h 178"/>
                <a:gd name="T24" fmla="*/ 132 w 233"/>
                <a:gd name="T25" fmla="*/ 100 h 178"/>
                <a:gd name="T26" fmla="*/ 120 w 233"/>
                <a:gd name="T27" fmla="*/ 104 h 178"/>
                <a:gd name="T28" fmla="*/ 111 w 233"/>
                <a:gd name="T29" fmla="*/ 110 h 178"/>
                <a:gd name="T30" fmla="*/ 103 w 233"/>
                <a:gd name="T31" fmla="*/ 118 h 178"/>
                <a:gd name="T32" fmla="*/ 96 w 233"/>
                <a:gd name="T33" fmla="*/ 138 h 178"/>
                <a:gd name="T34" fmla="*/ 91 w 233"/>
                <a:gd name="T35" fmla="*/ 168 h 178"/>
                <a:gd name="T36" fmla="*/ 84 w 233"/>
                <a:gd name="T37" fmla="*/ 178 h 178"/>
                <a:gd name="T38" fmla="*/ 73 w 233"/>
                <a:gd name="T39" fmla="*/ 170 h 178"/>
                <a:gd name="T40" fmla="*/ 58 w 233"/>
                <a:gd name="T41" fmla="*/ 169 h 178"/>
                <a:gd name="T42" fmla="*/ 43 w 233"/>
                <a:gd name="T43" fmla="*/ 163 h 178"/>
                <a:gd name="T44" fmla="*/ 28 w 233"/>
                <a:gd name="T45" fmla="*/ 159 h 178"/>
                <a:gd name="T46" fmla="*/ 14 w 233"/>
                <a:gd name="T47" fmla="*/ 151 h 178"/>
                <a:gd name="T48" fmla="*/ 4 w 233"/>
                <a:gd name="T49" fmla="*/ 138 h 178"/>
                <a:gd name="T50" fmla="*/ 0 w 233"/>
                <a:gd name="T51" fmla="*/ 119 h 178"/>
                <a:gd name="T52" fmla="*/ 4 w 233"/>
                <a:gd name="T53" fmla="*/ 99 h 178"/>
                <a:gd name="T54" fmla="*/ 26 w 233"/>
                <a:gd name="T55" fmla="*/ 98 h 178"/>
                <a:gd name="T56" fmla="*/ 48 w 233"/>
                <a:gd name="T57" fmla="*/ 94 h 178"/>
                <a:gd name="T58" fmla="*/ 69 w 233"/>
                <a:gd name="T59" fmla="*/ 90 h 178"/>
                <a:gd name="T60" fmla="*/ 92 w 233"/>
                <a:gd name="T61" fmla="*/ 85 h 178"/>
                <a:gd name="T62" fmla="*/ 109 w 233"/>
                <a:gd name="T63" fmla="*/ 78 h 178"/>
                <a:gd name="T64" fmla="*/ 141 w 233"/>
                <a:gd name="T65" fmla="*/ 61 h 178"/>
                <a:gd name="T66" fmla="*/ 167 w 233"/>
                <a:gd name="T67" fmla="*/ 36 h 178"/>
                <a:gd name="T68" fmla="*/ 193 w 233"/>
                <a:gd name="T69" fmla="*/ 11 h 178"/>
                <a:gd name="T70" fmla="*/ 215 w 233"/>
                <a:gd name="T71" fmla="*/ 8 h 178"/>
                <a:gd name="T72" fmla="*/ 231 w 233"/>
                <a:gd name="T73" fmla="*/ 25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3"/>
                <a:gd name="T112" fmla="*/ 0 h 178"/>
                <a:gd name="T113" fmla="*/ 233 w 233"/>
                <a:gd name="T114" fmla="*/ 178 h 1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3" h="178">
                  <a:moveTo>
                    <a:pt x="233" y="36"/>
                  </a:moveTo>
                  <a:lnTo>
                    <a:pt x="231" y="46"/>
                  </a:lnTo>
                  <a:lnTo>
                    <a:pt x="228" y="55"/>
                  </a:lnTo>
                  <a:lnTo>
                    <a:pt x="225" y="65"/>
                  </a:lnTo>
                  <a:lnTo>
                    <a:pt x="220" y="75"/>
                  </a:lnTo>
                  <a:lnTo>
                    <a:pt x="221" y="81"/>
                  </a:lnTo>
                  <a:lnTo>
                    <a:pt x="218" y="88"/>
                  </a:lnTo>
                  <a:lnTo>
                    <a:pt x="216" y="96"/>
                  </a:lnTo>
                  <a:lnTo>
                    <a:pt x="218" y="104"/>
                  </a:lnTo>
                  <a:lnTo>
                    <a:pt x="213" y="114"/>
                  </a:lnTo>
                  <a:lnTo>
                    <a:pt x="206" y="123"/>
                  </a:lnTo>
                  <a:lnTo>
                    <a:pt x="197" y="131"/>
                  </a:lnTo>
                  <a:lnTo>
                    <a:pt x="188" y="139"/>
                  </a:lnTo>
                  <a:lnTo>
                    <a:pt x="187" y="133"/>
                  </a:lnTo>
                  <a:lnTo>
                    <a:pt x="183" y="130"/>
                  </a:lnTo>
                  <a:lnTo>
                    <a:pt x="181" y="125"/>
                  </a:lnTo>
                  <a:lnTo>
                    <a:pt x="178" y="122"/>
                  </a:lnTo>
                  <a:lnTo>
                    <a:pt x="175" y="117"/>
                  </a:lnTo>
                  <a:lnTo>
                    <a:pt x="172" y="114"/>
                  </a:lnTo>
                  <a:lnTo>
                    <a:pt x="167" y="110"/>
                  </a:lnTo>
                  <a:lnTo>
                    <a:pt x="163" y="107"/>
                  </a:lnTo>
                  <a:lnTo>
                    <a:pt x="156" y="104"/>
                  </a:lnTo>
                  <a:lnTo>
                    <a:pt x="150" y="102"/>
                  </a:lnTo>
                  <a:lnTo>
                    <a:pt x="143" y="100"/>
                  </a:lnTo>
                  <a:lnTo>
                    <a:pt x="137" y="99"/>
                  </a:lnTo>
                  <a:lnTo>
                    <a:pt x="132" y="100"/>
                  </a:lnTo>
                  <a:lnTo>
                    <a:pt x="126" y="102"/>
                  </a:lnTo>
                  <a:lnTo>
                    <a:pt x="120" y="104"/>
                  </a:lnTo>
                  <a:lnTo>
                    <a:pt x="115" y="107"/>
                  </a:lnTo>
                  <a:lnTo>
                    <a:pt x="111" y="110"/>
                  </a:lnTo>
                  <a:lnTo>
                    <a:pt x="106" y="114"/>
                  </a:lnTo>
                  <a:lnTo>
                    <a:pt x="103" y="118"/>
                  </a:lnTo>
                  <a:lnTo>
                    <a:pt x="99" y="123"/>
                  </a:lnTo>
                  <a:lnTo>
                    <a:pt x="96" y="138"/>
                  </a:lnTo>
                  <a:lnTo>
                    <a:pt x="92" y="153"/>
                  </a:lnTo>
                  <a:lnTo>
                    <a:pt x="91" y="168"/>
                  </a:lnTo>
                  <a:lnTo>
                    <a:pt x="96" y="178"/>
                  </a:lnTo>
                  <a:lnTo>
                    <a:pt x="84" y="178"/>
                  </a:lnTo>
                  <a:lnTo>
                    <a:pt x="81" y="172"/>
                  </a:lnTo>
                  <a:lnTo>
                    <a:pt x="73" y="170"/>
                  </a:lnTo>
                  <a:lnTo>
                    <a:pt x="65" y="170"/>
                  </a:lnTo>
                  <a:lnTo>
                    <a:pt x="58" y="169"/>
                  </a:lnTo>
                  <a:lnTo>
                    <a:pt x="51" y="167"/>
                  </a:lnTo>
                  <a:lnTo>
                    <a:pt x="43" y="163"/>
                  </a:lnTo>
                  <a:lnTo>
                    <a:pt x="36" y="161"/>
                  </a:lnTo>
                  <a:lnTo>
                    <a:pt x="28" y="159"/>
                  </a:lnTo>
                  <a:lnTo>
                    <a:pt x="20" y="155"/>
                  </a:lnTo>
                  <a:lnTo>
                    <a:pt x="14" y="151"/>
                  </a:lnTo>
                  <a:lnTo>
                    <a:pt x="8" y="145"/>
                  </a:lnTo>
                  <a:lnTo>
                    <a:pt x="4" y="138"/>
                  </a:lnTo>
                  <a:lnTo>
                    <a:pt x="1" y="129"/>
                  </a:lnTo>
                  <a:lnTo>
                    <a:pt x="0" y="119"/>
                  </a:lnTo>
                  <a:lnTo>
                    <a:pt x="0" y="109"/>
                  </a:lnTo>
                  <a:lnTo>
                    <a:pt x="4" y="99"/>
                  </a:lnTo>
                  <a:lnTo>
                    <a:pt x="15" y="98"/>
                  </a:lnTo>
                  <a:lnTo>
                    <a:pt x="26" y="98"/>
                  </a:lnTo>
                  <a:lnTo>
                    <a:pt x="37" y="95"/>
                  </a:lnTo>
                  <a:lnTo>
                    <a:pt x="48" y="94"/>
                  </a:lnTo>
                  <a:lnTo>
                    <a:pt x="59" y="92"/>
                  </a:lnTo>
                  <a:lnTo>
                    <a:pt x="69" y="90"/>
                  </a:lnTo>
                  <a:lnTo>
                    <a:pt x="81" y="87"/>
                  </a:lnTo>
                  <a:lnTo>
                    <a:pt x="92" y="85"/>
                  </a:lnTo>
                  <a:lnTo>
                    <a:pt x="90" y="83"/>
                  </a:lnTo>
                  <a:lnTo>
                    <a:pt x="109" y="78"/>
                  </a:lnTo>
                  <a:lnTo>
                    <a:pt x="126" y="70"/>
                  </a:lnTo>
                  <a:lnTo>
                    <a:pt x="141" y="61"/>
                  </a:lnTo>
                  <a:lnTo>
                    <a:pt x="155" y="49"/>
                  </a:lnTo>
                  <a:lnTo>
                    <a:pt x="167" y="36"/>
                  </a:lnTo>
                  <a:lnTo>
                    <a:pt x="180" y="24"/>
                  </a:lnTo>
                  <a:lnTo>
                    <a:pt x="193" y="11"/>
                  </a:lnTo>
                  <a:lnTo>
                    <a:pt x="205" y="0"/>
                  </a:lnTo>
                  <a:lnTo>
                    <a:pt x="215" y="8"/>
                  </a:lnTo>
                  <a:lnTo>
                    <a:pt x="224" y="15"/>
                  </a:lnTo>
                  <a:lnTo>
                    <a:pt x="231" y="25"/>
                  </a:lnTo>
                  <a:lnTo>
                    <a:pt x="233" y="36"/>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09" name="Freeform 129">
              <a:extLst>
                <a:ext uri="{FF2B5EF4-FFF2-40B4-BE49-F238E27FC236}">
                  <a16:creationId xmlns:a16="http://schemas.microsoft.com/office/drawing/2014/main" id="{3CBBF0B4-118D-4324-84E8-16B9B7D18A8F}"/>
                </a:ext>
              </a:extLst>
            </p:cNvPr>
            <p:cNvSpPr>
              <a:spLocks/>
            </p:cNvSpPr>
            <p:nvPr/>
          </p:nvSpPr>
          <p:spPr bwMode="auto">
            <a:xfrm>
              <a:off x="5675" y="2412"/>
              <a:ext cx="36" cy="29"/>
            </a:xfrm>
            <a:custGeom>
              <a:avLst/>
              <a:gdLst>
                <a:gd name="T0" fmla="*/ 71 w 71"/>
                <a:gd name="T1" fmla="*/ 40 h 59"/>
                <a:gd name="T2" fmla="*/ 66 w 71"/>
                <a:gd name="T3" fmla="*/ 45 h 59"/>
                <a:gd name="T4" fmla="*/ 62 w 71"/>
                <a:gd name="T5" fmla="*/ 48 h 59"/>
                <a:gd name="T6" fmla="*/ 57 w 71"/>
                <a:gd name="T7" fmla="*/ 51 h 59"/>
                <a:gd name="T8" fmla="*/ 51 w 71"/>
                <a:gd name="T9" fmla="*/ 53 h 59"/>
                <a:gd name="T10" fmla="*/ 47 w 71"/>
                <a:gd name="T11" fmla="*/ 55 h 59"/>
                <a:gd name="T12" fmla="*/ 41 w 71"/>
                <a:gd name="T13" fmla="*/ 57 h 59"/>
                <a:gd name="T14" fmla="*/ 36 w 71"/>
                <a:gd name="T15" fmla="*/ 58 h 59"/>
                <a:gd name="T16" fmla="*/ 32 w 71"/>
                <a:gd name="T17" fmla="*/ 59 h 59"/>
                <a:gd name="T18" fmla="*/ 24 w 71"/>
                <a:gd name="T19" fmla="*/ 57 h 59"/>
                <a:gd name="T20" fmla="*/ 16 w 71"/>
                <a:gd name="T21" fmla="*/ 52 h 59"/>
                <a:gd name="T22" fmla="*/ 9 w 71"/>
                <a:gd name="T23" fmla="*/ 47 h 59"/>
                <a:gd name="T24" fmla="*/ 3 w 71"/>
                <a:gd name="T25" fmla="*/ 42 h 59"/>
                <a:gd name="T26" fmla="*/ 1 w 71"/>
                <a:gd name="T27" fmla="*/ 36 h 59"/>
                <a:gd name="T28" fmla="*/ 0 w 71"/>
                <a:gd name="T29" fmla="*/ 29 h 59"/>
                <a:gd name="T30" fmla="*/ 0 w 71"/>
                <a:gd name="T31" fmla="*/ 21 h 59"/>
                <a:gd name="T32" fmla="*/ 3 w 71"/>
                <a:gd name="T33" fmla="*/ 14 h 59"/>
                <a:gd name="T34" fmla="*/ 6 w 71"/>
                <a:gd name="T35" fmla="*/ 13 h 59"/>
                <a:gd name="T36" fmla="*/ 11 w 71"/>
                <a:gd name="T37" fmla="*/ 10 h 59"/>
                <a:gd name="T38" fmla="*/ 16 w 71"/>
                <a:gd name="T39" fmla="*/ 8 h 59"/>
                <a:gd name="T40" fmla="*/ 20 w 71"/>
                <a:gd name="T41" fmla="*/ 6 h 59"/>
                <a:gd name="T42" fmla="*/ 25 w 71"/>
                <a:gd name="T43" fmla="*/ 5 h 59"/>
                <a:gd name="T44" fmla="*/ 29 w 71"/>
                <a:gd name="T45" fmla="*/ 5 h 59"/>
                <a:gd name="T46" fmla="*/ 34 w 71"/>
                <a:gd name="T47" fmla="*/ 5 h 59"/>
                <a:gd name="T48" fmla="*/ 39 w 71"/>
                <a:gd name="T49" fmla="*/ 7 h 59"/>
                <a:gd name="T50" fmla="*/ 43 w 71"/>
                <a:gd name="T51" fmla="*/ 0 h 59"/>
                <a:gd name="T52" fmla="*/ 55 w 71"/>
                <a:gd name="T53" fmla="*/ 8 h 59"/>
                <a:gd name="T54" fmla="*/ 64 w 71"/>
                <a:gd name="T55" fmla="*/ 16 h 59"/>
                <a:gd name="T56" fmla="*/ 70 w 71"/>
                <a:gd name="T57" fmla="*/ 27 h 59"/>
                <a:gd name="T58" fmla="*/ 71 w 71"/>
                <a:gd name="T59" fmla="*/ 40 h 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59"/>
                <a:gd name="T92" fmla="*/ 71 w 71"/>
                <a:gd name="T93" fmla="*/ 59 h 5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59">
                  <a:moveTo>
                    <a:pt x="71" y="40"/>
                  </a:moveTo>
                  <a:lnTo>
                    <a:pt x="66" y="45"/>
                  </a:lnTo>
                  <a:lnTo>
                    <a:pt x="62" y="48"/>
                  </a:lnTo>
                  <a:lnTo>
                    <a:pt x="57" y="51"/>
                  </a:lnTo>
                  <a:lnTo>
                    <a:pt x="51" y="53"/>
                  </a:lnTo>
                  <a:lnTo>
                    <a:pt x="47" y="55"/>
                  </a:lnTo>
                  <a:lnTo>
                    <a:pt x="41" y="57"/>
                  </a:lnTo>
                  <a:lnTo>
                    <a:pt x="36" y="58"/>
                  </a:lnTo>
                  <a:lnTo>
                    <a:pt x="32" y="59"/>
                  </a:lnTo>
                  <a:lnTo>
                    <a:pt x="24" y="57"/>
                  </a:lnTo>
                  <a:lnTo>
                    <a:pt x="16" y="52"/>
                  </a:lnTo>
                  <a:lnTo>
                    <a:pt x="9" y="47"/>
                  </a:lnTo>
                  <a:lnTo>
                    <a:pt x="3" y="42"/>
                  </a:lnTo>
                  <a:lnTo>
                    <a:pt x="1" y="36"/>
                  </a:lnTo>
                  <a:lnTo>
                    <a:pt x="0" y="29"/>
                  </a:lnTo>
                  <a:lnTo>
                    <a:pt x="0" y="21"/>
                  </a:lnTo>
                  <a:lnTo>
                    <a:pt x="3" y="14"/>
                  </a:lnTo>
                  <a:lnTo>
                    <a:pt x="6" y="13"/>
                  </a:lnTo>
                  <a:lnTo>
                    <a:pt x="11" y="10"/>
                  </a:lnTo>
                  <a:lnTo>
                    <a:pt x="16" y="8"/>
                  </a:lnTo>
                  <a:lnTo>
                    <a:pt x="20" y="6"/>
                  </a:lnTo>
                  <a:lnTo>
                    <a:pt x="25" y="5"/>
                  </a:lnTo>
                  <a:lnTo>
                    <a:pt x="29" y="5"/>
                  </a:lnTo>
                  <a:lnTo>
                    <a:pt x="34" y="5"/>
                  </a:lnTo>
                  <a:lnTo>
                    <a:pt x="39" y="7"/>
                  </a:lnTo>
                  <a:lnTo>
                    <a:pt x="43" y="0"/>
                  </a:lnTo>
                  <a:lnTo>
                    <a:pt x="55" y="8"/>
                  </a:lnTo>
                  <a:lnTo>
                    <a:pt x="64" y="16"/>
                  </a:lnTo>
                  <a:lnTo>
                    <a:pt x="70" y="27"/>
                  </a:lnTo>
                  <a:lnTo>
                    <a:pt x="71"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0" name="Freeform 130">
              <a:extLst>
                <a:ext uri="{FF2B5EF4-FFF2-40B4-BE49-F238E27FC236}">
                  <a16:creationId xmlns:a16="http://schemas.microsoft.com/office/drawing/2014/main" id="{457FAE80-4249-4BE5-BCE5-1E4FB2CE8493}"/>
                </a:ext>
              </a:extLst>
            </p:cNvPr>
            <p:cNvSpPr>
              <a:spLocks/>
            </p:cNvSpPr>
            <p:nvPr/>
          </p:nvSpPr>
          <p:spPr bwMode="auto">
            <a:xfrm>
              <a:off x="4901" y="2414"/>
              <a:ext cx="44" cy="42"/>
            </a:xfrm>
            <a:custGeom>
              <a:avLst/>
              <a:gdLst>
                <a:gd name="T0" fmla="*/ 83 w 89"/>
                <a:gd name="T1" fmla="*/ 19 h 84"/>
                <a:gd name="T2" fmla="*/ 86 w 89"/>
                <a:gd name="T3" fmla="*/ 30 h 84"/>
                <a:gd name="T4" fmla="*/ 89 w 89"/>
                <a:gd name="T5" fmla="*/ 40 h 84"/>
                <a:gd name="T6" fmla="*/ 89 w 89"/>
                <a:gd name="T7" fmla="*/ 49 h 84"/>
                <a:gd name="T8" fmla="*/ 81 w 89"/>
                <a:gd name="T9" fmla="*/ 57 h 84"/>
                <a:gd name="T10" fmla="*/ 79 w 89"/>
                <a:gd name="T11" fmla="*/ 64 h 84"/>
                <a:gd name="T12" fmla="*/ 75 w 89"/>
                <a:gd name="T13" fmla="*/ 69 h 84"/>
                <a:gd name="T14" fmla="*/ 71 w 89"/>
                <a:gd name="T15" fmla="*/ 73 h 84"/>
                <a:gd name="T16" fmla="*/ 65 w 89"/>
                <a:gd name="T17" fmla="*/ 77 h 84"/>
                <a:gd name="T18" fmla="*/ 59 w 89"/>
                <a:gd name="T19" fmla="*/ 79 h 84"/>
                <a:gd name="T20" fmla="*/ 52 w 89"/>
                <a:gd name="T21" fmla="*/ 82 h 84"/>
                <a:gd name="T22" fmla="*/ 45 w 89"/>
                <a:gd name="T23" fmla="*/ 83 h 84"/>
                <a:gd name="T24" fmla="*/ 38 w 89"/>
                <a:gd name="T25" fmla="*/ 84 h 84"/>
                <a:gd name="T26" fmla="*/ 33 w 89"/>
                <a:gd name="T27" fmla="*/ 84 h 84"/>
                <a:gd name="T28" fmla="*/ 27 w 89"/>
                <a:gd name="T29" fmla="*/ 83 h 84"/>
                <a:gd name="T30" fmla="*/ 21 w 89"/>
                <a:gd name="T31" fmla="*/ 80 h 84"/>
                <a:gd name="T32" fmla="*/ 16 w 89"/>
                <a:gd name="T33" fmla="*/ 78 h 84"/>
                <a:gd name="T34" fmla="*/ 12 w 89"/>
                <a:gd name="T35" fmla="*/ 75 h 84"/>
                <a:gd name="T36" fmla="*/ 8 w 89"/>
                <a:gd name="T37" fmla="*/ 71 h 84"/>
                <a:gd name="T38" fmla="*/ 5 w 89"/>
                <a:gd name="T39" fmla="*/ 68 h 84"/>
                <a:gd name="T40" fmla="*/ 3 w 89"/>
                <a:gd name="T41" fmla="*/ 63 h 84"/>
                <a:gd name="T42" fmla="*/ 0 w 89"/>
                <a:gd name="T43" fmla="*/ 48 h 84"/>
                <a:gd name="T44" fmla="*/ 3 w 89"/>
                <a:gd name="T45" fmla="*/ 34 h 84"/>
                <a:gd name="T46" fmla="*/ 7 w 89"/>
                <a:gd name="T47" fmla="*/ 22 h 84"/>
                <a:gd name="T48" fmla="*/ 14 w 89"/>
                <a:gd name="T49" fmla="*/ 10 h 84"/>
                <a:gd name="T50" fmla="*/ 22 w 89"/>
                <a:gd name="T51" fmla="*/ 5 h 84"/>
                <a:gd name="T52" fmla="*/ 31 w 89"/>
                <a:gd name="T53" fmla="*/ 2 h 84"/>
                <a:gd name="T54" fmla="*/ 41 w 89"/>
                <a:gd name="T55" fmla="*/ 0 h 84"/>
                <a:gd name="T56" fmla="*/ 51 w 89"/>
                <a:gd name="T57" fmla="*/ 0 h 84"/>
                <a:gd name="T58" fmla="*/ 60 w 89"/>
                <a:gd name="T59" fmla="*/ 1 h 84"/>
                <a:gd name="T60" fmla="*/ 69 w 89"/>
                <a:gd name="T61" fmla="*/ 4 h 84"/>
                <a:gd name="T62" fmla="*/ 77 w 89"/>
                <a:gd name="T63" fmla="*/ 11 h 84"/>
                <a:gd name="T64" fmla="*/ 83 w 89"/>
                <a:gd name="T65" fmla="*/ 19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84"/>
                <a:gd name="T101" fmla="*/ 89 w 89"/>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84">
                  <a:moveTo>
                    <a:pt x="83" y="19"/>
                  </a:moveTo>
                  <a:lnTo>
                    <a:pt x="86" y="30"/>
                  </a:lnTo>
                  <a:lnTo>
                    <a:pt x="89" y="40"/>
                  </a:lnTo>
                  <a:lnTo>
                    <a:pt x="89" y="49"/>
                  </a:lnTo>
                  <a:lnTo>
                    <a:pt x="81" y="57"/>
                  </a:lnTo>
                  <a:lnTo>
                    <a:pt x="79" y="64"/>
                  </a:lnTo>
                  <a:lnTo>
                    <a:pt x="75" y="69"/>
                  </a:lnTo>
                  <a:lnTo>
                    <a:pt x="71" y="73"/>
                  </a:lnTo>
                  <a:lnTo>
                    <a:pt x="65" y="77"/>
                  </a:lnTo>
                  <a:lnTo>
                    <a:pt x="59" y="79"/>
                  </a:lnTo>
                  <a:lnTo>
                    <a:pt x="52" y="82"/>
                  </a:lnTo>
                  <a:lnTo>
                    <a:pt x="45" y="83"/>
                  </a:lnTo>
                  <a:lnTo>
                    <a:pt x="38" y="84"/>
                  </a:lnTo>
                  <a:lnTo>
                    <a:pt x="33" y="84"/>
                  </a:lnTo>
                  <a:lnTo>
                    <a:pt x="27" y="83"/>
                  </a:lnTo>
                  <a:lnTo>
                    <a:pt x="21" y="80"/>
                  </a:lnTo>
                  <a:lnTo>
                    <a:pt x="16" y="78"/>
                  </a:lnTo>
                  <a:lnTo>
                    <a:pt x="12" y="75"/>
                  </a:lnTo>
                  <a:lnTo>
                    <a:pt x="8" y="71"/>
                  </a:lnTo>
                  <a:lnTo>
                    <a:pt x="5" y="68"/>
                  </a:lnTo>
                  <a:lnTo>
                    <a:pt x="3" y="63"/>
                  </a:lnTo>
                  <a:lnTo>
                    <a:pt x="0" y="48"/>
                  </a:lnTo>
                  <a:lnTo>
                    <a:pt x="3" y="34"/>
                  </a:lnTo>
                  <a:lnTo>
                    <a:pt x="7" y="22"/>
                  </a:lnTo>
                  <a:lnTo>
                    <a:pt x="14" y="10"/>
                  </a:lnTo>
                  <a:lnTo>
                    <a:pt x="22" y="5"/>
                  </a:lnTo>
                  <a:lnTo>
                    <a:pt x="31" y="2"/>
                  </a:lnTo>
                  <a:lnTo>
                    <a:pt x="41" y="0"/>
                  </a:lnTo>
                  <a:lnTo>
                    <a:pt x="51" y="0"/>
                  </a:lnTo>
                  <a:lnTo>
                    <a:pt x="60" y="1"/>
                  </a:lnTo>
                  <a:lnTo>
                    <a:pt x="69" y="4"/>
                  </a:lnTo>
                  <a:lnTo>
                    <a:pt x="77" y="11"/>
                  </a:lnTo>
                  <a:lnTo>
                    <a:pt x="8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1" name="Freeform 131">
              <a:extLst>
                <a:ext uri="{FF2B5EF4-FFF2-40B4-BE49-F238E27FC236}">
                  <a16:creationId xmlns:a16="http://schemas.microsoft.com/office/drawing/2014/main" id="{DB6AC655-12B1-4373-9EDE-B0B4F7969E97}"/>
                </a:ext>
              </a:extLst>
            </p:cNvPr>
            <p:cNvSpPr>
              <a:spLocks/>
            </p:cNvSpPr>
            <p:nvPr/>
          </p:nvSpPr>
          <p:spPr bwMode="auto">
            <a:xfrm>
              <a:off x="4908" y="2423"/>
              <a:ext cx="31" cy="26"/>
            </a:xfrm>
            <a:custGeom>
              <a:avLst/>
              <a:gdLst>
                <a:gd name="T0" fmla="*/ 63 w 63"/>
                <a:gd name="T1" fmla="*/ 24 h 52"/>
                <a:gd name="T2" fmla="*/ 60 w 63"/>
                <a:gd name="T3" fmla="*/ 30 h 52"/>
                <a:gd name="T4" fmla="*/ 55 w 63"/>
                <a:gd name="T5" fmla="*/ 36 h 52"/>
                <a:gd name="T6" fmla="*/ 50 w 63"/>
                <a:gd name="T7" fmla="*/ 41 h 52"/>
                <a:gd name="T8" fmla="*/ 44 w 63"/>
                <a:gd name="T9" fmla="*/ 46 h 52"/>
                <a:gd name="T10" fmla="*/ 38 w 63"/>
                <a:gd name="T11" fmla="*/ 50 h 52"/>
                <a:gd name="T12" fmla="*/ 31 w 63"/>
                <a:gd name="T13" fmla="*/ 52 h 52"/>
                <a:gd name="T14" fmla="*/ 24 w 63"/>
                <a:gd name="T15" fmla="*/ 52 h 52"/>
                <a:gd name="T16" fmla="*/ 16 w 63"/>
                <a:gd name="T17" fmla="*/ 51 h 52"/>
                <a:gd name="T18" fmla="*/ 12 w 63"/>
                <a:gd name="T19" fmla="*/ 50 h 52"/>
                <a:gd name="T20" fmla="*/ 7 w 63"/>
                <a:gd name="T21" fmla="*/ 47 h 52"/>
                <a:gd name="T22" fmla="*/ 4 w 63"/>
                <a:gd name="T23" fmla="*/ 44 h 52"/>
                <a:gd name="T24" fmla="*/ 0 w 63"/>
                <a:gd name="T25" fmla="*/ 39 h 52"/>
                <a:gd name="T26" fmla="*/ 0 w 63"/>
                <a:gd name="T27" fmla="*/ 28 h 52"/>
                <a:gd name="T28" fmla="*/ 1 w 63"/>
                <a:gd name="T29" fmla="*/ 17 h 52"/>
                <a:gd name="T30" fmla="*/ 7 w 63"/>
                <a:gd name="T31" fmla="*/ 8 h 52"/>
                <a:gd name="T32" fmla="*/ 16 w 63"/>
                <a:gd name="T33" fmla="*/ 3 h 52"/>
                <a:gd name="T34" fmla="*/ 23 w 63"/>
                <a:gd name="T35" fmla="*/ 1 h 52"/>
                <a:gd name="T36" fmla="*/ 31 w 63"/>
                <a:gd name="T37" fmla="*/ 0 h 52"/>
                <a:gd name="T38" fmla="*/ 39 w 63"/>
                <a:gd name="T39" fmla="*/ 0 h 52"/>
                <a:gd name="T40" fmla="*/ 48 w 63"/>
                <a:gd name="T41" fmla="*/ 1 h 52"/>
                <a:gd name="T42" fmla="*/ 55 w 63"/>
                <a:gd name="T43" fmla="*/ 5 h 52"/>
                <a:gd name="T44" fmla="*/ 61 w 63"/>
                <a:gd name="T45" fmla="*/ 9 h 52"/>
                <a:gd name="T46" fmla="*/ 63 w 63"/>
                <a:gd name="T47" fmla="*/ 15 h 52"/>
                <a:gd name="T48" fmla="*/ 63 w 63"/>
                <a:gd name="T49" fmla="*/ 24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52"/>
                <a:gd name="T77" fmla="*/ 63 w 63"/>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52">
                  <a:moveTo>
                    <a:pt x="63" y="24"/>
                  </a:moveTo>
                  <a:lnTo>
                    <a:pt x="60" y="30"/>
                  </a:lnTo>
                  <a:lnTo>
                    <a:pt x="55" y="36"/>
                  </a:lnTo>
                  <a:lnTo>
                    <a:pt x="50" y="41"/>
                  </a:lnTo>
                  <a:lnTo>
                    <a:pt x="44" y="46"/>
                  </a:lnTo>
                  <a:lnTo>
                    <a:pt x="38" y="50"/>
                  </a:lnTo>
                  <a:lnTo>
                    <a:pt x="31" y="52"/>
                  </a:lnTo>
                  <a:lnTo>
                    <a:pt x="24" y="52"/>
                  </a:lnTo>
                  <a:lnTo>
                    <a:pt x="16" y="51"/>
                  </a:lnTo>
                  <a:lnTo>
                    <a:pt x="12" y="50"/>
                  </a:lnTo>
                  <a:lnTo>
                    <a:pt x="7" y="47"/>
                  </a:lnTo>
                  <a:lnTo>
                    <a:pt x="4" y="44"/>
                  </a:lnTo>
                  <a:lnTo>
                    <a:pt x="0" y="39"/>
                  </a:lnTo>
                  <a:lnTo>
                    <a:pt x="0" y="28"/>
                  </a:lnTo>
                  <a:lnTo>
                    <a:pt x="1" y="17"/>
                  </a:lnTo>
                  <a:lnTo>
                    <a:pt x="7" y="8"/>
                  </a:lnTo>
                  <a:lnTo>
                    <a:pt x="16" y="3"/>
                  </a:lnTo>
                  <a:lnTo>
                    <a:pt x="23" y="1"/>
                  </a:lnTo>
                  <a:lnTo>
                    <a:pt x="31" y="0"/>
                  </a:lnTo>
                  <a:lnTo>
                    <a:pt x="39" y="0"/>
                  </a:lnTo>
                  <a:lnTo>
                    <a:pt x="48" y="1"/>
                  </a:lnTo>
                  <a:lnTo>
                    <a:pt x="55" y="5"/>
                  </a:lnTo>
                  <a:lnTo>
                    <a:pt x="61" y="9"/>
                  </a:lnTo>
                  <a:lnTo>
                    <a:pt x="63" y="15"/>
                  </a:lnTo>
                  <a:lnTo>
                    <a:pt x="6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2" name="Freeform 132">
              <a:extLst>
                <a:ext uri="{FF2B5EF4-FFF2-40B4-BE49-F238E27FC236}">
                  <a16:creationId xmlns:a16="http://schemas.microsoft.com/office/drawing/2014/main" id="{F0BFE814-6FA1-41BB-9010-5BBCDCE3D1BF}"/>
                </a:ext>
              </a:extLst>
            </p:cNvPr>
            <p:cNvSpPr>
              <a:spLocks/>
            </p:cNvSpPr>
            <p:nvPr/>
          </p:nvSpPr>
          <p:spPr bwMode="auto">
            <a:xfrm>
              <a:off x="4956" y="2443"/>
              <a:ext cx="46" cy="45"/>
            </a:xfrm>
            <a:custGeom>
              <a:avLst/>
              <a:gdLst>
                <a:gd name="T0" fmla="*/ 86 w 91"/>
                <a:gd name="T1" fmla="*/ 13 h 90"/>
                <a:gd name="T2" fmla="*/ 89 w 91"/>
                <a:gd name="T3" fmla="*/ 27 h 90"/>
                <a:gd name="T4" fmla="*/ 91 w 91"/>
                <a:gd name="T5" fmla="*/ 42 h 90"/>
                <a:gd name="T6" fmla="*/ 90 w 91"/>
                <a:gd name="T7" fmla="*/ 57 h 90"/>
                <a:gd name="T8" fmla="*/ 84 w 91"/>
                <a:gd name="T9" fmla="*/ 69 h 90"/>
                <a:gd name="T10" fmla="*/ 79 w 91"/>
                <a:gd name="T11" fmla="*/ 74 h 90"/>
                <a:gd name="T12" fmla="*/ 75 w 91"/>
                <a:gd name="T13" fmla="*/ 79 h 90"/>
                <a:gd name="T14" fmla="*/ 70 w 91"/>
                <a:gd name="T15" fmla="*/ 81 h 90"/>
                <a:gd name="T16" fmla="*/ 65 w 91"/>
                <a:gd name="T17" fmla="*/ 84 h 90"/>
                <a:gd name="T18" fmla="*/ 59 w 91"/>
                <a:gd name="T19" fmla="*/ 87 h 90"/>
                <a:gd name="T20" fmla="*/ 52 w 91"/>
                <a:gd name="T21" fmla="*/ 88 h 90"/>
                <a:gd name="T22" fmla="*/ 46 w 91"/>
                <a:gd name="T23" fmla="*/ 89 h 90"/>
                <a:gd name="T24" fmla="*/ 39 w 91"/>
                <a:gd name="T25" fmla="*/ 90 h 90"/>
                <a:gd name="T26" fmla="*/ 31 w 91"/>
                <a:gd name="T27" fmla="*/ 88 h 90"/>
                <a:gd name="T28" fmla="*/ 25 w 91"/>
                <a:gd name="T29" fmla="*/ 84 h 90"/>
                <a:gd name="T30" fmla="*/ 18 w 91"/>
                <a:gd name="T31" fmla="*/ 80 h 90"/>
                <a:gd name="T32" fmla="*/ 13 w 91"/>
                <a:gd name="T33" fmla="*/ 75 h 90"/>
                <a:gd name="T34" fmla="*/ 8 w 91"/>
                <a:gd name="T35" fmla="*/ 71 h 90"/>
                <a:gd name="T36" fmla="*/ 5 w 91"/>
                <a:gd name="T37" fmla="*/ 65 h 90"/>
                <a:gd name="T38" fmla="*/ 2 w 91"/>
                <a:gd name="T39" fmla="*/ 59 h 90"/>
                <a:gd name="T40" fmla="*/ 0 w 91"/>
                <a:gd name="T41" fmla="*/ 52 h 90"/>
                <a:gd name="T42" fmla="*/ 1 w 91"/>
                <a:gd name="T43" fmla="*/ 44 h 90"/>
                <a:gd name="T44" fmla="*/ 3 w 91"/>
                <a:gd name="T45" fmla="*/ 36 h 90"/>
                <a:gd name="T46" fmla="*/ 7 w 91"/>
                <a:gd name="T47" fmla="*/ 29 h 90"/>
                <a:gd name="T48" fmla="*/ 12 w 91"/>
                <a:gd name="T49" fmla="*/ 22 h 90"/>
                <a:gd name="T50" fmla="*/ 16 w 91"/>
                <a:gd name="T51" fmla="*/ 18 h 90"/>
                <a:gd name="T52" fmla="*/ 23 w 91"/>
                <a:gd name="T53" fmla="*/ 12 h 90"/>
                <a:gd name="T54" fmla="*/ 30 w 91"/>
                <a:gd name="T55" fmla="*/ 7 h 90"/>
                <a:gd name="T56" fmla="*/ 37 w 91"/>
                <a:gd name="T57" fmla="*/ 4 h 90"/>
                <a:gd name="T58" fmla="*/ 43 w 91"/>
                <a:gd name="T59" fmla="*/ 1 h 90"/>
                <a:gd name="T60" fmla="*/ 50 w 91"/>
                <a:gd name="T61" fmla="*/ 0 h 90"/>
                <a:gd name="T62" fmla="*/ 55 w 91"/>
                <a:gd name="T63" fmla="*/ 0 h 90"/>
                <a:gd name="T64" fmla="*/ 62 w 91"/>
                <a:gd name="T65" fmla="*/ 1 h 90"/>
                <a:gd name="T66" fmla="*/ 69 w 91"/>
                <a:gd name="T67" fmla="*/ 4 h 90"/>
                <a:gd name="T68" fmla="*/ 75 w 91"/>
                <a:gd name="T69" fmla="*/ 6 h 90"/>
                <a:gd name="T70" fmla="*/ 81 w 91"/>
                <a:gd name="T71" fmla="*/ 10 h 90"/>
                <a:gd name="T72" fmla="*/ 86 w 91"/>
                <a:gd name="T73" fmla="*/ 13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
                <a:gd name="T112" fmla="*/ 0 h 90"/>
                <a:gd name="T113" fmla="*/ 91 w 91"/>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 h="90">
                  <a:moveTo>
                    <a:pt x="86" y="13"/>
                  </a:moveTo>
                  <a:lnTo>
                    <a:pt x="89" y="27"/>
                  </a:lnTo>
                  <a:lnTo>
                    <a:pt x="91" y="42"/>
                  </a:lnTo>
                  <a:lnTo>
                    <a:pt x="90" y="57"/>
                  </a:lnTo>
                  <a:lnTo>
                    <a:pt x="84" y="69"/>
                  </a:lnTo>
                  <a:lnTo>
                    <a:pt x="79" y="74"/>
                  </a:lnTo>
                  <a:lnTo>
                    <a:pt x="75" y="79"/>
                  </a:lnTo>
                  <a:lnTo>
                    <a:pt x="70" y="81"/>
                  </a:lnTo>
                  <a:lnTo>
                    <a:pt x="65" y="84"/>
                  </a:lnTo>
                  <a:lnTo>
                    <a:pt x="59" y="87"/>
                  </a:lnTo>
                  <a:lnTo>
                    <a:pt x="52" y="88"/>
                  </a:lnTo>
                  <a:lnTo>
                    <a:pt x="46" y="89"/>
                  </a:lnTo>
                  <a:lnTo>
                    <a:pt x="39" y="90"/>
                  </a:lnTo>
                  <a:lnTo>
                    <a:pt x="31" y="88"/>
                  </a:lnTo>
                  <a:lnTo>
                    <a:pt x="25" y="84"/>
                  </a:lnTo>
                  <a:lnTo>
                    <a:pt x="18" y="80"/>
                  </a:lnTo>
                  <a:lnTo>
                    <a:pt x="13" y="75"/>
                  </a:lnTo>
                  <a:lnTo>
                    <a:pt x="8" y="71"/>
                  </a:lnTo>
                  <a:lnTo>
                    <a:pt x="5" y="65"/>
                  </a:lnTo>
                  <a:lnTo>
                    <a:pt x="2" y="59"/>
                  </a:lnTo>
                  <a:lnTo>
                    <a:pt x="0" y="52"/>
                  </a:lnTo>
                  <a:lnTo>
                    <a:pt x="1" y="44"/>
                  </a:lnTo>
                  <a:lnTo>
                    <a:pt x="3" y="36"/>
                  </a:lnTo>
                  <a:lnTo>
                    <a:pt x="7" y="29"/>
                  </a:lnTo>
                  <a:lnTo>
                    <a:pt x="12" y="22"/>
                  </a:lnTo>
                  <a:lnTo>
                    <a:pt x="16" y="18"/>
                  </a:lnTo>
                  <a:lnTo>
                    <a:pt x="23" y="12"/>
                  </a:lnTo>
                  <a:lnTo>
                    <a:pt x="30" y="7"/>
                  </a:lnTo>
                  <a:lnTo>
                    <a:pt x="37" y="4"/>
                  </a:lnTo>
                  <a:lnTo>
                    <a:pt x="43" y="1"/>
                  </a:lnTo>
                  <a:lnTo>
                    <a:pt x="50" y="0"/>
                  </a:lnTo>
                  <a:lnTo>
                    <a:pt x="55" y="0"/>
                  </a:lnTo>
                  <a:lnTo>
                    <a:pt x="62" y="1"/>
                  </a:lnTo>
                  <a:lnTo>
                    <a:pt x="69" y="4"/>
                  </a:lnTo>
                  <a:lnTo>
                    <a:pt x="75" y="6"/>
                  </a:lnTo>
                  <a:lnTo>
                    <a:pt x="81" y="10"/>
                  </a:lnTo>
                  <a:lnTo>
                    <a:pt x="8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3" name="Freeform 133">
              <a:extLst>
                <a:ext uri="{FF2B5EF4-FFF2-40B4-BE49-F238E27FC236}">
                  <a16:creationId xmlns:a16="http://schemas.microsoft.com/office/drawing/2014/main" id="{9D9D440D-E316-4505-8E27-A5929EB084AF}"/>
                </a:ext>
              </a:extLst>
            </p:cNvPr>
            <p:cNvSpPr>
              <a:spLocks/>
            </p:cNvSpPr>
            <p:nvPr/>
          </p:nvSpPr>
          <p:spPr bwMode="auto">
            <a:xfrm>
              <a:off x="4963" y="2452"/>
              <a:ext cx="32" cy="26"/>
            </a:xfrm>
            <a:custGeom>
              <a:avLst/>
              <a:gdLst>
                <a:gd name="T0" fmla="*/ 62 w 63"/>
                <a:gd name="T1" fmla="*/ 8 h 52"/>
                <a:gd name="T2" fmla="*/ 63 w 63"/>
                <a:gd name="T3" fmla="*/ 18 h 52"/>
                <a:gd name="T4" fmla="*/ 63 w 63"/>
                <a:gd name="T5" fmla="*/ 26 h 52"/>
                <a:gd name="T6" fmla="*/ 60 w 63"/>
                <a:gd name="T7" fmla="*/ 35 h 52"/>
                <a:gd name="T8" fmla="*/ 56 w 63"/>
                <a:gd name="T9" fmla="*/ 45 h 52"/>
                <a:gd name="T10" fmla="*/ 52 w 63"/>
                <a:gd name="T11" fmla="*/ 47 h 52"/>
                <a:gd name="T12" fmla="*/ 47 w 63"/>
                <a:gd name="T13" fmla="*/ 48 h 52"/>
                <a:gd name="T14" fmla="*/ 41 w 63"/>
                <a:gd name="T15" fmla="*/ 49 h 52"/>
                <a:gd name="T16" fmla="*/ 37 w 63"/>
                <a:gd name="T17" fmla="*/ 50 h 52"/>
                <a:gd name="T18" fmla="*/ 32 w 63"/>
                <a:gd name="T19" fmla="*/ 52 h 52"/>
                <a:gd name="T20" fmla="*/ 26 w 63"/>
                <a:gd name="T21" fmla="*/ 52 h 52"/>
                <a:gd name="T22" fmla="*/ 21 w 63"/>
                <a:gd name="T23" fmla="*/ 52 h 52"/>
                <a:gd name="T24" fmla="*/ 15 w 63"/>
                <a:gd name="T25" fmla="*/ 52 h 52"/>
                <a:gd name="T26" fmla="*/ 7 w 63"/>
                <a:gd name="T27" fmla="*/ 46 h 52"/>
                <a:gd name="T28" fmla="*/ 2 w 63"/>
                <a:gd name="T29" fmla="*/ 39 h 52"/>
                <a:gd name="T30" fmla="*/ 0 w 63"/>
                <a:gd name="T31" fmla="*/ 32 h 52"/>
                <a:gd name="T32" fmla="*/ 0 w 63"/>
                <a:gd name="T33" fmla="*/ 24 h 52"/>
                <a:gd name="T34" fmla="*/ 3 w 63"/>
                <a:gd name="T35" fmla="*/ 19 h 52"/>
                <a:gd name="T36" fmla="*/ 7 w 63"/>
                <a:gd name="T37" fmla="*/ 15 h 52"/>
                <a:gd name="T38" fmla="*/ 11 w 63"/>
                <a:gd name="T39" fmla="*/ 10 h 52"/>
                <a:gd name="T40" fmla="*/ 16 w 63"/>
                <a:gd name="T41" fmla="*/ 7 h 52"/>
                <a:gd name="T42" fmla="*/ 21 w 63"/>
                <a:gd name="T43" fmla="*/ 4 h 52"/>
                <a:gd name="T44" fmla="*/ 26 w 63"/>
                <a:gd name="T45" fmla="*/ 2 h 52"/>
                <a:gd name="T46" fmla="*/ 32 w 63"/>
                <a:gd name="T47" fmla="*/ 1 h 52"/>
                <a:gd name="T48" fmla="*/ 38 w 63"/>
                <a:gd name="T49" fmla="*/ 0 h 52"/>
                <a:gd name="T50" fmla="*/ 45 w 63"/>
                <a:gd name="T51" fmla="*/ 1 h 52"/>
                <a:gd name="T52" fmla="*/ 53 w 63"/>
                <a:gd name="T53" fmla="*/ 2 h 52"/>
                <a:gd name="T54" fmla="*/ 59 w 63"/>
                <a:gd name="T55" fmla="*/ 4 h 52"/>
                <a:gd name="T56" fmla="*/ 62 w 63"/>
                <a:gd name="T57" fmla="*/ 8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
                <a:gd name="T88" fmla="*/ 0 h 52"/>
                <a:gd name="T89" fmla="*/ 63 w 63"/>
                <a:gd name="T90" fmla="*/ 52 h 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 h="52">
                  <a:moveTo>
                    <a:pt x="62" y="8"/>
                  </a:moveTo>
                  <a:lnTo>
                    <a:pt x="63" y="18"/>
                  </a:lnTo>
                  <a:lnTo>
                    <a:pt x="63" y="26"/>
                  </a:lnTo>
                  <a:lnTo>
                    <a:pt x="60" y="35"/>
                  </a:lnTo>
                  <a:lnTo>
                    <a:pt x="56" y="45"/>
                  </a:lnTo>
                  <a:lnTo>
                    <a:pt x="52" y="47"/>
                  </a:lnTo>
                  <a:lnTo>
                    <a:pt x="47" y="48"/>
                  </a:lnTo>
                  <a:lnTo>
                    <a:pt x="41" y="49"/>
                  </a:lnTo>
                  <a:lnTo>
                    <a:pt x="37" y="50"/>
                  </a:lnTo>
                  <a:lnTo>
                    <a:pt x="32" y="52"/>
                  </a:lnTo>
                  <a:lnTo>
                    <a:pt x="26" y="52"/>
                  </a:lnTo>
                  <a:lnTo>
                    <a:pt x="21" y="52"/>
                  </a:lnTo>
                  <a:lnTo>
                    <a:pt x="15" y="52"/>
                  </a:lnTo>
                  <a:lnTo>
                    <a:pt x="7" y="46"/>
                  </a:lnTo>
                  <a:lnTo>
                    <a:pt x="2" y="39"/>
                  </a:lnTo>
                  <a:lnTo>
                    <a:pt x="0" y="32"/>
                  </a:lnTo>
                  <a:lnTo>
                    <a:pt x="0" y="24"/>
                  </a:lnTo>
                  <a:lnTo>
                    <a:pt x="3" y="19"/>
                  </a:lnTo>
                  <a:lnTo>
                    <a:pt x="7" y="15"/>
                  </a:lnTo>
                  <a:lnTo>
                    <a:pt x="11" y="10"/>
                  </a:lnTo>
                  <a:lnTo>
                    <a:pt x="16" y="7"/>
                  </a:lnTo>
                  <a:lnTo>
                    <a:pt x="21" y="4"/>
                  </a:lnTo>
                  <a:lnTo>
                    <a:pt x="26" y="2"/>
                  </a:lnTo>
                  <a:lnTo>
                    <a:pt x="32" y="1"/>
                  </a:lnTo>
                  <a:lnTo>
                    <a:pt x="38" y="0"/>
                  </a:lnTo>
                  <a:lnTo>
                    <a:pt x="45" y="1"/>
                  </a:lnTo>
                  <a:lnTo>
                    <a:pt x="53" y="2"/>
                  </a:lnTo>
                  <a:lnTo>
                    <a:pt x="59" y="4"/>
                  </a:lnTo>
                  <a:lnTo>
                    <a:pt x="6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4" name="Freeform 134">
              <a:extLst>
                <a:ext uri="{FF2B5EF4-FFF2-40B4-BE49-F238E27FC236}">
                  <a16:creationId xmlns:a16="http://schemas.microsoft.com/office/drawing/2014/main" id="{D01F8DB9-622A-46C8-9E0D-CFE983094F91}"/>
                </a:ext>
              </a:extLst>
            </p:cNvPr>
            <p:cNvSpPr>
              <a:spLocks/>
            </p:cNvSpPr>
            <p:nvPr/>
          </p:nvSpPr>
          <p:spPr bwMode="auto">
            <a:xfrm>
              <a:off x="5023" y="2464"/>
              <a:ext cx="38" cy="39"/>
            </a:xfrm>
            <a:custGeom>
              <a:avLst/>
              <a:gdLst>
                <a:gd name="T0" fmla="*/ 74 w 74"/>
                <a:gd name="T1" fmla="*/ 16 h 77"/>
                <a:gd name="T2" fmla="*/ 74 w 74"/>
                <a:gd name="T3" fmla="*/ 30 h 77"/>
                <a:gd name="T4" fmla="*/ 73 w 74"/>
                <a:gd name="T5" fmla="*/ 43 h 77"/>
                <a:gd name="T6" fmla="*/ 70 w 74"/>
                <a:gd name="T7" fmla="*/ 54 h 77"/>
                <a:gd name="T8" fmla="*/ 63 w 74"/>
                <a:gd name="T9" fmla="*/ 64 h 77"/>
                <a:gd name="T10" fmla="*/ 35 w 74"/>
                <a:gd name="T11" fmla="*/ 77 h 77"/>
                <a:gd name="T12" fmla="*/ 35 w 74"/>
                <a:gd name="T13" fmla="*/ 76 h 77"/>
                <a:gd name="T14" fmla="*/ 28 w 74"/>
                <a:gd name="T15" fmla="*/ 77 h 77"/>
                <a:gd name="T16" fmla="*/ 23 w 74"/>
                <a:gd name="T17" fmla="*/ 76 h 77"/>
                <a:gd name="T18" fmla="*/ 17 w 74"/>
                <a:gd name="T19" fmla="*/ 71 h 77"/>
                <a:gd name="T20" fmla="*/ 9 w 74"/>
                <a:gd name="T21" fmla="*/ 69 h 77"/>
                <a:gd name="T22" fmla="*/ 4 w 74"/>
                <a:gd name="T23" fmla="*/ 62 h 77"/>
                <a:gd name="T24" fmla="*/ 2 w 74"/>
                <a:gd name="T25" fmla="*/ 54 h 77"/>
                <a:gd name="T26" fmla="*/ 1 w 74"/>
                <a:gd name="T27" fmla="*/ 45 h 77"/>
                <a:gd name="T28" fmla="*/ 0 w 74"/>
                <a:gd name="T29" fmla="*/ 36 h 77"/>
                <a:gd name="T30" fmla="*/ 2 w 74"/>
                <a:gd name="T31" fmla="*/ 26 h 77"/>
                <a:gd name="T32" fmla="*/ 5 w 74"/>
                <a:gd name="T33" fmla="*/ 18 h 77"/>
                <a:gd name="T34" fmla="*/ 11 w 74"/>
                <a:gd name="T35" fmla="*/ 11 h 77"/>
                <a:gd name="T36" fmla="*/ 19 w 74"/>
                <a:gd name="T37" fmla="*/ 5 h 77"/>
                <a:gd name="T38" fmla="*/ 26 w 74"/>
                <a:gd name="T39" fmla="*/ 2 h 77"/>
                <a:gd name="T40" fmla="*/ 34 w 74"/>
                <a:gd name="T41" fmla="*/ 0 h 77"/>
                <a:gd name="T42" fmla="*/ 42 w 74"/>
                <a:gd name="T43" fmla="*/ 0 h 77"/>
                <a:gd name="T44" fmla="*/ 50 w 74"/>
                <a:gd name="T45" fmla="*/ 0 h 77"/>
                <a:gd name="T46" fmla="*/ 57 w 74"/>
                <a:gd name="T47" fmla="*/ 2 h 77"/>
                <a:gd name="T48" fmla="*/ 64 w 74"/>
                <a:gd name="T49" fmla="*/ 5 h 77"/>
                <a:gd name="T50" fmla="*/ 70 w 74"/>
                <a:gd name="T51" fmla="*/ 9 h 77"/>
                <a:gd name="T52" fmla="*/ 74 w 74"/>
                <a:gd name="T53" fmla="*/ 16 h 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4"/>
                <a:gd name="T82" fmla="*/ 0 h 77"/>
                <a:gd name="T83" fmla="*/ 74 w 74"/>
                <a:gd name="T84" fmla="*/ 77 h 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4" h="77">
                  <a:moveTo>
                    <a:pt x="74" y="16"/>
                  </a:moveTo>
                  <a:lnTo>
                    <a:pt x="74" y="30"/>
                  </a:lnTo>
                  <a:lnTo>
                    <a:pt x="73" y="43"/>
                  </a:lnTo>
                  <a:lnTo>
                    <a:pt x="70" y="54"/>
                  </a:lnTo>
                  <a:lnTo>
                    <a:pt x="63" y="64"/>
                  </a:lnTo>
                  <a:lnTo>
                    <a:pt x="35" y="77"/>
                  </a:lnTo>
                  <a:lnTo>
                    <a:pt x="35" y="76"/>
                  </a:lnTo>
                  <a:lnTo>
                    <a:pt x="28" y="77"/>
                  </a:lnTo>
                  <a:lnTo>
                    <a:pt x="23" y="76"/>
                  </a:lnTo>
                  <a:lnTo>
                    <a:pt x="17" y="71"/>
                  </a:lnTo>
                  <a:lnTo>
                    <a:pt x="9" y="69"/>
                  </a:lnTo>
                  <a:lnTo>
                    <a:pt x="4" y="62"/>
                  </a:lnTo>
                  <a:lnTo>
                    <a:pt x="2" y="54"/>
                  </a:lnTo>
                  <a:lnTo>
                    <a:pt x="1" y="45"/>
                  </a:lnTo>
                  <a:lnTo>
                    <a:pt x="0" y="36"/>
                  </a:lnTo>
                  <a:lnTo>
                    <a:pt x="2" y="26"/>
                  </a:lnTo>
                  <a:lnTo>
                    <a:pt x="5" y="18"/>
                  </a:lnTo>
                  <a:lnTo>
                    <a:pt x="11" y="11"/>
                  </a:lnTo>
                  <a:lnTo>
                    <a:pt x="19" y="5"/>
                  </a:lnTo>
                  <a:lnTo>
                    <a:pt x="26" y="2"/>
                  </a:lnTo>
                  <a:lnTo>
                    <a:pt x="34" y="0"/>
                  </a:lnTo>
                  <a:lnTo>
                    <a:pt x="42" y="0"/>
                  </a:lnTo>
                  <a:lnTo>
                    <a:pt x="50" y="0"/>
                  </a:lnTo>
                  <a:lnTo>
                    <a:pt x="57" y="2"/>
                  </a:lnTo>
                  <a:lnTo>
                    <a:pt x="64" y="5"/>
                  </a:lnTo>
                  <a:lnTo>
                    <a:pt x="70" y="9"/>
                  </a:lnTo>
                  <a:lnTo>
                    <a:pt x="7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5" name="Freeform 135">
              <a:extLst>
                <a:ext uri="{FF2B5EF4-FFF2-40B4-BE49-F238E27FC236}">
                  <a16:creationId xmlns:a16="http://schemas.microsoft.com/office/drawing/2014/main" id="{99F6D093-892C-42C1-AD29-A8CD583D6797}"/>
                </a:ext>
              </a:extLst>
            </p:cNvPr>
            <p:cNvSpPr>
              <a:spLocks/>
            </p:cNvSpPr>
            <p:nvPr/>
          </p:nvSpPr>
          <p:spPr bwMode="auto">
            <a:xfrm>
              <a:off x="5472" y="2465"/>
              <a:ext cx="107" cy="87"/>
            </a:xfrm>
            <a:custGeom>
              <a:avLst/>
              <a:gdLst>
                <a:gd name="T0" fmla="*/ 205 w 214"/>
                <a:gd name="T1" fmla="*/ 96 h 174"/>
                <a:gd name="T2" fmla="*/ 188 w 214"/>
                <a:gd name="T3" fmla="*/ 123 h 174"/>
                <a:gd name="T4" fmla="*/ 181 w 214"/>
                <a:gd name="T5" fmla="*/ 138 h 174"/>
                <a:gd name="T6" fmla="*/ 178 w 214"/>
                <a:gd name="T7" fmla="*/ 144 h 174"/>
                <a:gd name="T8" fmla="*/ 174 w 214"/>
                <a:gd name="T9" fmla="*/ 148 h 174"/>
                <a:gd name="T10" fmla="*/ 166 w 214"/>
                <a:gd name="T11" fmla="*/ 152 h 174"/>
                <a:gd name="T12" fmla="*/ 165 w 214"/>
                <a:gd name="T13" fmla="*/ 140 h 174"/>
                <a:gd name="T14" fmla="*/ 148 w 214"/>
                <a:gd name="T15" fmla="*/ 122 h 174"/>
                <a:gd name="T16" fmla="*/ 137 w 214"/>
                <a:gd name="T17" fmla="*/ 112 h 174"/>
                <a:gd name="T18" fmla="*/ 128 w 214"/>
                <a:gd name="T19" fmla="*/ 112 h 174"/>
                <a:gd name="T20" fmla="*/ 119 w 214"/>
                <a:gd name="T21" fmla="*/ 114 h 174"/>
                <a:gd name="T22" fmla="*/ 109 w 214"/>
                <a:gd name="T23" fmla="*/ 118 h 174"/>
                <a:gd name="T24" fmla="*/ 97 w 214"/>
                <a:gd name="T25" fmla="*/ 130 h 174"/>
                <a:gd name="T26" fmla="*/ 89 w 214"/>
                <a:gd name="T27" fmla="*/ 155 h 174"/>
                <a:gd name="T28" fmla="*/ 92 w 214"/>
                <a:gd name="T29" fmla="*/ 169 h 174"/>
                <a:gd name="T30" fmla="*/ 93 w 214"/>
                <a:gd name="T31" fmla="*/ 172 h 174"/>
                <a:gd name="T32" fmla="*/ 89 w 214"/>
                <a:gd name="T33" fmla="*/ 174 h 174"/>
                <a:gd name="T34" fmla="*/ 81 w 214"/>
                <a:gd name="T35" fmla="*/ 173 h 174"/>
                <a:gd name="T36" fmla="*/ 69 w 214"/>
                <a:gd name="T37" fmla="*/ 168 h 174"/>
                <a:gd name="T38" fmla="*/ 51 w 214"/>
                <a:gd name="T39" fmla="*/ 166 h 174"/>
                <a:gd name="T40" fmla="*/ 34 w 214"/>
                <a:gd name="T41" fmla="*/ 163 h 174"/>
                <a:gd name="T42" fmla="*/ 22 w 214"/>
                <a:gd name="T43" fmla="*/ 152 h 174"/>
                <a:gd name="T44" fmla="*/ 8 w 214"/>
                <a:gd name="T45" fmla="*/ 136 h 174"/>
                <a:gd name="T46" fmla="*/ 2 w 214"/>
                <a:gd name="T47" fmla="*/ 108 h 174"/>
                <a:gd name="T48" fmla="*/ 3 w 214"/>
                <a:gd name="T49" fmla="*/ 88 h 174"/>
                <a:gd name="T50" fmla="*/ 18 w 214"/>
                <a:gd name="T51" fmla="*/ 85 h 174"/>
                <a:gd name="T52" fmla="*/ 33 w 214"/>
                <a:gd name="T53" fmla="*/ 84 h 174"/>
                <a:gd name="T54" fmla="*/ 47 w 214"/>
                <a:gd name="T55" fmla="*/ 82 h 174"/>
                <a:gd name="T56" fmla="*/ 59 w 214"/>
                <a:gd name="T57" fmla="*/ 75 h 174"/>
                <a:gd name="T58" fmla="*/ 76 w 214"/>
                <a:gd name="T59" fmla="*/ 75 h 174"/>
                <a:gd name="T60" fmla="*/ 109 w 214"/>
                <a:gd name="T61" fmla="*/ 61 h 174"/>
                <a:gd name="T62" fmla="*/ 139 w 214"/>
                <a:gd name="T63" fmla="*/ 39 h 174"/>
                <a:gd name="T64" fmla="*/ 166 w 214"/>
                <a:gd name="T65" fmla="*/ 14 h 174"/>
                <a:gd name="T66" fmla="*/ 183 w 214"/>
                <a:gd name="T67" fmla="*/ 8 h 174"/>
                <a:gd name="T68" fmla="*/ 197 w 214"/>
                <a:gd name="T69" fmla="*/ 28 h 174"/>
                <a:gd name="T70" fmla="*/ 208 w 214"/>
                <a:gd name="T71" fmla="*/ 47 h 174"/>
                <a:gd name="T72" fmla="*/ 214 w 214"/>
                <a:gd name="T73" fmla="*/ 69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4"/>
                <a:gd name="T112" fmla="*/ 0 h 174"/>
                <a:gd name="T113" fmla="*/ 214 w 214"/>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4" h="174">
                  <a:moveTo>
                    <a:pt x="213" y="80"/>
                  </a:moveTo>
                  <a:lnTo>
                    <a:pt x="205" y="96"/>
                  </a:lnTo>
                  <a:lnTo>
                    <a:pt x="197" y="110"/>
                  </a:lnTo>
                  <a:lnTo>
                    <a:pt x="188" y="123"/>
                  </a:lnTo>
                  <a:lnTo>
                    <a:pt x="180" y="137"/>
                  </a:lnTo>
                  <a:lnTo>
                    <a:pt x="181" y="138"/>
                  </a:lnTo>
                  <a:lnTo>
                    <a:pt x="181" y="141"/>
                  </a:lnTo>
                  <a:lnTo>
                    <a:pt x="178" y="144"/>
                  </a:lnTo>
                  <a:lnTo>
                    <a:pt x="177" y="145"/>
                  </a:lnTo>
                  <a:lnTo>
                    <a:pt x="174" y="148"/>
                  </a:lnTo>
                  <a:lnTo>
                    <a:pt x="169" y="150"/>
                  </a:lnTo>
                  <a:lnTo>
                    <a:pt x="166" y="152"/>
                  </a:lnTo>
                  <a:lnTo>
                    <a:pt x="160" y="151"/>
                  </a:lnTo>
                  <a:lnTo>
                    <a:pt x="165" y="140"/>
                  </a:lnTo>
                  <a:lnTo>
                    <a:pt x="158" y="130"/>
                  </a:lnTo>
                  <a:lnTo>
                    <a:pt x="148" y="122"/>
                  </a:lnTo>
                  <a:lnTo>
                    <a:pt x="142" y="113"/>
                  </a:lnTo>
                  <a:lnTo>
                    <a:pt x="137" y="112"/>
                  </a:lnTo>
                  <a:lnTo>
                    <a:pt x="132" y="112"/>
                  </a:lnTo>
                  <a:lnTo>
                    <a:pt x="128" y="112"/>
                  </a:lnTo>
                  <a:lnTo>
                    <a:pt x="123" y="113"/>
                  </a:lnTo>
                  <a:lnTo>
                    <a:pt x="119" y="114"/>
                  </a:lnTo>
                  <a:lnTo>
                    <a:pt x="114" y="115"/>
                  </a:lnTo>
                  <a:lnTo>
                    <a:pt x="109" y="118"/>
                  </a:lnTo>
                  <a:lnTo>
                    <a:pt x="105" y="120"/>
                  </a:lnTo>
                  <a:lnTo>
                    <a:pt x="97" y="130"/>
                  </a:lnTo>
                  <a:lnTo>
                    <a:pt x="91" y="142"/>
                  </a:lnTo>
                  <a:lnTo>
                    <a:pt x="89" y="155"/>
                  </a:lnTo>
                  <a:lnTo>
                    <a:pt x="91" y="168"/>
                  </a:lnTo>
                  <a:lnTo>
                    <a:pt x="92" y="169"/>
                  </a:lnTo>
                  <a:lnTo>
                    <a:pt x="93" y="171"/>
                  </a:lnTo>
                  <a:lnTo>
                    <a:pt x="93" y="172"/>
                  </a:lnTo>
                  <a:lnTo>
                    <a:pt x="93" y="174"/>
                  </a:lnTo>
                  <a:lnTo>
                    <a:pt x="89" y="174"/>
                  </a:lnTo>
                  <a:lnTo>
                    <a:pt x="84" y="174"/>
                  </a:lnTo>
                  <a:lnTo>
                    <a:pt x="81" y="173"/>
                  </a:lnTo>
                  <a:lnTo>
                    <a:pt x="78" y="169"/>
                  </a:lnTo>
                  <a:lnTo>
                    <a:pt x="69" y="168"/>
                  </a:lnTo>
                  <a:lnTo>
                    <a:pt x="60" y="167"/>
                  </a:lnTo>
                  <a:lnTo>
                    <a:pt x="51" y="166"/>
                  </a:lnTo>
                  <a:lnTo>
                    <a:pt x="41" y="165"/>
                  </a:lnTo>
                  <a:lnTo>
                    <a:pt x="34" y="163"/>
                  </a:lnTo>
                  <a:lnTo>
                    <a:pt x="28" y="159"/>
                  </a:lnTo>
                  <a:lnTo>
                    <a:pt x="22" y="152"/>
                  </a:lnTo>
                  <a:lnTo>
                    <a:pt x="18" y="144"/>
                  </a:lnTo>
                  <a:lnTo>
                    <a:pt x="8" y="136"/>
                  </a:lnTo>
                  <a:lnTo>
                    <a:pt x="3" y="123"/>
                  </a:lnTo>
                  <a:lnTo>
                    <a:pt x="2" y="108"/>
                  </a:lnTo>
                  <a:lnTo>
                    <a:pt x="0" y="95"/>
                  </a:lnTo>
                  <a:lnTo>
                    <a:pt x="3" y="88"/>
                  </a:lnTo>
                  <a:lnTo>
                    <a:pt x="10" y="87"/>
                  </a:lnTo>
                  <a:lnTo>
                    <a:pt x="18" y="85"/>
                  </a:lnTo>
                  <a:lnTo>
                    <a:pt x="25" y="84"/>
                  </a:lnTo>
                  <a:lnTo>
                    <a:pt x="33" y="84"/>
                  </a:lnTo>
                  <a:lnTo>
                    <a:pt x="40" y="83"/>
                  </a:lnTo>
                  <a:lnTo>
                    <a:pt x="47" y="82"/>
                  </a:lnTo>
                  <a:lnTo>
                    <a:pt x="53" y="78"/>
                  </a:lnTo>
                  <a:lnTo>
                    <a:pt x="59" y="75"/>
                  </a:lnTo>
                  <a:lnTo>
                    <a:pt x="59" y="77"/>
                  </a:lnTo>
                  <a:lnTo>
                    <a:pt x="76" y="75"/>
                  </a:lnTo>
                  <a:lnTo>
                    <a:pt x="93" y="69"/>
                  </a:lnTo>
                  <a:lnTo>
                    <a:pt x="109" y="61"/>
                  </a:lnTo>
                  <a:lnTo>
                    <a:pt x="124" y="51"/>
                  </a:lnTo>
                  <a:lnTo>
                    <a:pt x="139" y="39"/>
                  </a:lnTo>
                  <a:lnTo>
                    <a:pt x="153" y="27"/>
                  </a:lnTo>
                  <a:lnTo>
                    <a:pt x="166" y="14"/>
                  </a:lnTo>
                  <a:lnTo>
                    <a:pt x="176" y="0"/>
                  </a:lnTo>
                  <a:lnTo>
                    <a:pt x="183" y="8"/>
                  </a:lnTo>
                  <a:lnTo>
                    <a:pt x="190" y="17"/>
                  </a:lnTo>
                  <a:lnTo>
                    <a:pt x="197" y="28"/>
                  </a:lnTo>
                  <a:lnTo>
                    <a:pt x="204" y="37"/>
                  </a:lnTo>
                  <a:lnTo>
                    <a:pt x="208" y="47"/>
                  </a:lnTo>
                  <a:lnTo>
                    <a:pt x="212" y="58"/>
                  </a:lnTo>
                  <a:lnTo>
                    <a:pt x="214" y="69"/>
                  </a:lnTo>
                  <a:lnTo>
                    <a:pt x="213" y="80"/>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6" name="Freeform 136">
              <a:extLst>
                <a:ext uri="{FF2B5EF4-FFF2-40B4-BE49-F238E27FC236}">
                  <a16:creationId xmlns:a16="http://schemas.microsoft.com/office/drawing/2014/main" id="{019E9CCD-796A-484E-8615-2B2ACDCA8248}"/>
                </a:ext>
              </a:extLst>
            </p:cNvPr>
            <p:cNvSpPr>
              <a:spLocks/>
            </p:cNvSpPr>
            <p:nvPr/>
          </p:nvSpPr>
          <p:spPr bwMode="auto">
            <a:xfrm>
              <a:off x="5496" y="2468"/>
              <a:ext cx="37" cy="30"/>
            </a:xfrm>
            <a:custGeom>
              <a:avLst/>
              <a:gdLst>
                <a:gd name="T0" fmla="*/ 62 w 75"/>
                <a:gd name="T1" fmla="*/ 11 h 61"/>
                <a:gd name="T2" fmla="*/ 66 w 75"/>
                <a:gd name="T3" fmla="*/ 16 h 61"/>
                <a:gd name="T4" fmla="*/ 68 w 75"/>
                <a:gd name="T5" fmla="*/ 22 h 61"/>
                <a:gd name="T6" fmla="*/ 70 w 75"/>
                <a:gd name="T7" fmla="*/ 28 h 61"/>
                <a:gd name="T8" fmla="*/ 75 w 75"/>
                <a:gd name="T9" fmla="*/ 31 h 61"/>
                <a:gd name="T10" fmla="*/ 68 w 75"/>
                <a:gd name="T11" fmla="*/ 38 h 61"/>
                <a:gd name="T12" fmla="*/ 61 w 75"/>
                <a:gd name="T13" fmla="*/ 44 h 61"/>
                <a:gd name="T14" fmla="*/ 53 w 75"/>
                <a:gd name="T15" fmla="*/ 48 h 61"/>
                <a:gd name="T16" fmla="*/ 44 w 75"/>
                <a:gd name="T17" fmla="*/ 51 h 61"/>
                <a:gd name="T18" fmla="*/ 35 w 75"/>
                <a:gd name="T19" fmla="*/ 54 h 61"/>
                <a:gd name="T20" fmla="*/ 25 w 75"/>
                <a:gd name="T21" fmla="*/ 56 h 61"/>
                <a:gd name="T22" fmla="*/ 16 w 75"/>
                <a:gd name="T23" fmla="*/ 59 h 61"/>
                <a:gd name="T24" fmla="*/ 7 w 75"/>
                <a:gd name="T25" fmla="*/ 61 h 61"/>
                <a:gd name="T26" fmla="*/ 4 w 75"/>
                <a:gd name="T27" fmla="*/ 56 h 61"/>
                <a:gd name="T28" fmla="*/ 2 w 75"/>
                <a:gd name="T29" fmla="*/ 53 h 61"/>
                <a:gd name="T30" fmla="*/ 2 w 75"/>
                <a:gd name="T31" fmla="*/ 48 h 61"/>
                <a:gd name="T32" fmla="*/ 0 w 75"/>
                <a:gd name="T33" fmla="*/ 42 h 61"/>
                <a:gd name="T34" fmla="*/ 2 w 75"/>
                <a:gd name="T35" fmla="*/ 36 h 61"/>
                <a:gd name="T36" fmla="*/ 4 w 75"/>
                <a:gd name="T37" fmla="*/ 31 h 61"/>
                <a:gd name="T38" fmla="*/ 4 w 75"/>
                <a:gd name="T39" fmla="*/ 26 h 61"/>
                <a:gd name="T40" fmla="*/ 7 w 75"/>
                <a:gd name="T41" fmla="*/ 19 h 61"/>
                <a:gd name="T42" fmla="*/ 9 w 75"/>
                <a:gd name="T43" fmla="*/ 13 h 61"/>
                <a:gd name="T44" fmla="*/ 15 w 75"/>
                <a:gd name="T45" fmla="*/ 8 h 61"/>
                <a:gd name="T46" fmla="*/ 22 w 75"/>
                <a:gd name="T47" fmla="*/ 3 h 61"/>
                <a:gd name="T48" fmla="*/ 28 w 75"/>
                <a:gd name="T49" fmla="*/ 0 h 61"/>
                <a:gd name="T50" fmla="*/ 32 w 75"/>
                <a:gd name="T51" fmla="*/ 0 h 61"/>
                <a:gd name="T52" fmla="*/ 37 w 75"/>
                <a:gd name="T53" fmla="*/ 1 h 61"/>
                <a:gd name="T54" fmla="*/ 43 w 75"/>
                <a:gd name="T55" fmla="*/ 1 h 61"/>
                <a:gd name="T56" fmla="*/ 47 w 75"/>
                <a:gd name="T57" fmla="*/ 2 h 61"/>
                <a:gd name="T58" fmla="*/ 52 w 75"/>
                <a:gd name="T59" fmla="*/ 3 h 61"/>
                <a:gd name="T60" fmla="*/ 55 w 75"/>
                <a:gd name="T61" fmla="*/ 4 h 61"/>
                <a:gd name="T62" fmla="*/ 59 w 75"/>
                <a:gd name="T63" fmla="*/ 8 h 61"/>
                <a:gd name="T64" fmla="*/ 62 w 75"/>
                <a:gd name="T65" fmla="*/ 11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61"/>
                <a:gd name="T101" fmla="*/ 75 w 75"/>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61">
                  <a:moveTo>
                    <a:pt x="62" y="11"/>
                  </a:moveTo>
                  <a:lnTo>
                    <a:pt x="66" y="16"/>
                  </a:lnTo>
                  <a:lnTo>
                    <a:pt x="68" y="22"/>
                  </a:lnTo>
                  <a:lnTo>
                    <a:pt x="70" y="28"/>
                  </a:lnTo>
                  <a:lnTo>
                    <a:pt x="75" y="31"/>
                  </a:lnTo>
                  <a:lnTo>
                    <a:pt x="68" y="38"/>
                  </a:lnTo>
                  <a:lnTo>
                    <a:pt x="61" y="44"/>
                  </a:lnTo>
                  <a:lnTo>
                    <a:pt x="53" y="48"/>
                  </a:lnTo>
                  <a:lnTo>
                    <a:pt x="44" y="51"/>
                  </a:lnTo>
                  <a:lnTo>
                    <a:pt x="35" y="54"/>
                  </a:lnTo>
                  <a:lnTo>
                    <a:pt x="25" y="56"/>
                  </a:lnTo>
                  <a:lnTo>
                    <a:pt x="16" y="59"/>
                  </a:lnTo>
                  <a:lnTo>
                    <a:pt x="7" y="61"/>
                  </a:lnTo>
                  <a:lnTo>
                    <a:pt x="4" y="56"/>
                  </a:lnTo>
                  <a:lnTo>
                    <a:pt x="2" y="53"/>
                  </a:lnTo>
                  <a:lnTo>
                    <a:pt x="2" y="48"/>
                  </a:lnTo>
                  <a:lnTo>
                    <a:pt x="0" y="42"/>
                  </a:lnTo>
                  <a:lnTo>
                    <a:pt x="2" y="36"/>
                  </a:lnTo>
                  <a:lnTo>
                    <a:pt x="4" y="31"/>
                  </a:lnTo>
                  <a:lnTo>
                    <a:pt x="4" y="26"/>
                  </a:lnTo>
                  <a:lnTo>
                    <a:pt x="7" y="19"/>
                  </a:lnTo>
                  <a:lnTo>
                    <a:pt x="9" y="13"/>
                  </a:lnTo>
                  <a:lnTo>
                    <a:pt x="15" y="8"/>
                  </a:lnTo>
                  <a:lnTo>
                    <a:pt x="22" y="3"/>
                  </a:lnTo>
                  <a:lnTo>
                    <a:pt x="28" y="0"/>
                  </a:lnTo>
                  <a:lnTo>
                    <a:pt x="32" y="0"/>
                  </a:lnTo>
                  <a:lnTo>
                    <a:pt x="37" y="1"/>
                  </a:lnTo>
                  <a:lnTo>
                    <a:pt x="43" y="1"/>
                  </a:lnTo>
                  <a:lnTo>
                    <a:pt x="47" y="2"/>
                  </a:lnTo>
                  <a:lnTo>
                    <a:pt x="52" y="3"/>
                  </a:lnTo>
                  <a:lnTo>
                    <a:pt x="55" y="4"/>
                  </a:lnTo>
                  <a:lnTo>
                    <a:pt x="59" y="8"/>
                  </a:lnTo>
                  <a:lnTo>
                    <a:pt x="6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7" name="Freeform 137">
              <a:extLst>
                <a:ext uri="{FF2B5EF4-FFF2-40B4-BE49-F238E27FC236}">
                  <a16:creationId xmlns:a16="http://schemas.microsoft.com/office/drawing/2014/main" id="{4E04B1E6-C65C-45A8-AADB-2F13C9EA7533}"/>
                </a:ext>
              </a:extLst>
            </p:cNvPr>
            <p:cNvSpPr>
              <a:spLocks/>
            </p:cNvSpPr>
            <p:nvPr/>
          </p:nvSpPr>
          <p:spPr bwMode="auto">
            <a:xfrm>
              <a:off x="5028" y="2472"/>
              <a:ext cx="26" cy="24"/>
            </a:xfrm>
            <a:custGeom>
              <a:avLst/>
              <a:gdLst>
                <a:gd name="T0" fmla="*/ 51 w 52"/>
                <a:gd name="T1" fmla="*/ 30 h 48"/>
                <a:gd name="T2" fmla="*/ 47 w 52"/>
                <a:gd name="T3" fmla="*/ 33 h 48"/>
                <a:gd name="T4" fmla="*/ 44 w 52"/>
                <a:gd name="T5" fmla="*/ 38 h 48"/>
                <a:gd name="T6" fmla="*/ 39 w 52"/>
                <a:gd name="T7" fmla="*/ 40 h 48"/>
                <a:gd name="T8" fmla="*/ 35 w 52"/>
                <a:gd name="T9" fmla="*/ 44 h 48"/>
                <a:gd name="T10" fmla="*/ 30 w 52"/>
                <a:gd name="T11" fmla="*/ 46 h 48"/>
                <a:gd name="T12" fmla="*/ 24 w 52"/>
                <a:gd name="T13" fmla="*/ 47 h 48"/>
                <a:gd name="T14" fmla="*/ 18 w 52"/>
                <a:gd name="T15" fmla="*/ 48 h 48"/>
                <a:gd name="T16" fmla="*/ 13 w 52"/>
                <a:gd name="T17" fmla="*/ 47 h 48"/>
                <a:gd name="T18" fmla="*/ 8 w 52"/>
                <a:gd name="T19" fmla="*/ 43 h 48"/>
                <a:gd name="T20" fmla="*/ 6 w 52"/>
                <a:gd name="T21" fmla="*/ 37 h 48"/>
                <a:gd name="T22" fmla="*/ 3 w 52"/>
                <a:gd name="T23" fmla="*/ 31 h 48"/>
                <a:gd name="T24" fmla="*/ 0 w 52"/>
                <a:gd name="T25" fmla="*/ 25 h 48"/>
                <a:gd name="T26" fmla="*/ 2 w 52"/>
                <a:gd name="T27" fmla="*/ 18 h 48"/>
                <a:gd name="T28" fmla="*/ 6 w 52"/>
                <a:gd name="T29" fmla="*/ 13 h 48"/>
                <a:gd name="T30" fmla="*/ 10 w 52"/>
                <a:gd name="T31" fmla="*/ 9 h 48"/>
                <a:gd name="T32" fmla="*/ 16 w 52"/>
                <a:gd name="T33" fmla="*/ 6 h 48"/>
                <a:gd name="T34" fmla="*/ 23 w 52"/>
                <a:gd name="T35" fmla="*/ 5 h 48"/>
                <a:gd name="T36" fmla="*/ 29 w 52"/>
                <a:gd name="T37" fmla="*/ 2 h 48"/>
                <a:gd name="T38" fmla="*/ 35 w 52"/>
                <a:gd name="T39" fmla="*/ 1 h 48"/>
                <a:gd name="T40" fmla="*/ 39 w 52"/>
                <a:gd name="T41" fmla="*/ 0 h 48"/>
                <a:gd name="T42" fmla="*/ 48 w 52"/>
                <a:gd name="T43" fmla="*/ 2 h 48"/>
                <a:gd name="T44" fmla="*/ 52 w 52"/>
                <a:gd name="T45" fmla="*/ 10 h 48"/>
                <a:gd name="T46" fmla="*/ 52 w 52"/>
                <a:gd name="T47" fmla="*/ 21 h 48"/>
                <a:gd name="T48" fmla="*/ 51 w 52"/>
                <a:gd name="T49" fmla="*/ 30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48"/>
                <a:gd name="T77" fmla="*/ 52 w 52"/>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48">
                  <a:moveTo>
                    <a:pt x="51" y="30"/>
                  </a:moveTo>
                  <a:lnTo>
                    <a:pt x="47" y="33"/>
                  </a:lnTo>
                  <a:lnTo>
                    <a:pt x="44" y="38"/>
                  </a:lnTo>
                  <a:lnTo>
                    <a:pt x="39" y="40"/>
                  </a:lnTo>
                  <a:lnTo>
                    <a:pt x="35" y="44"/>
                  </a:lnTo>
                  <a:lnTo>
                    <a:pt x="30" y="46"/>
                  </a:lnTo>
                  <a:lnTo>
                    <a:pt x="24" y="47"/>
                  </a:lnTo>
                  <a:lnTo>
                    <a:pt x="18" y="48"/>
                  </a:lnTo>
                  <a:lnTo>
                    <a:pt x="13" y="47"/>
                  </a:lnTo>
                  <a:lnTo>
                    <a:pt x="8" y="43"/>
                  </a:lnTo>
                  <a:lnTo>
                    <a:pt x="6" y="37"/>
                  </a:lnTo>
                  <a:lnTo>
                    <a:pt x="3" y="31"/>
                  </a:lnTo>
                  <a:lnTo>
                    <a:pt x="0" y="25"/>
                  </a:lnTo>
                  <a:lnTo>
                    <a:pt x="2" y="18"/>
                  </a:lnTo>
                  <a:lnTo>
                    <a:pt x="6" y="13"/>
                  </a:lnTo>
                  <a:lnTo>
                    <a:pt x="10" y="9"/>
                  </a:lnTo>
                  <a:lnTo>
                    <a:pt x="16" y="6"/>
                  </a:lnTo>
                  <a:lnTo>
                    <a:pt x="23" y="5"/>
                  </a:lnTo>
                  <a:lnTo>
                    <a:pt x="29" y="2"/>
                  </a:lnTo>
                  <a:lnTo>
                    <a:pt x="35" y="1"/>
                  </a:lnTo>
                  <a:lnTo>
                    <a:pt x="39" y="0"/>
                  </a:lnTo>
                  <a:lnTo>
                    <a:pt x="48" y="2"/>
                  </a:lnTo>
                  <a:lnTo>
                    <a:pt x="52" y="10"/>
                  </a:lnTo>
                  <a:lnTo>
                    <a:pt x="52" y="21"/>
                  </a:lnTo>
                  <a:lnTo>
                    <a:pt x="5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8" name="Freeform 138">
              <a:extLst>
                <a:ext uri="{FF2B5EF4-FFF2-40B4-BE49-F238E27FC236}">
                  <a16:creationId xmlns:a16="http://schemas.microsoft.com/office/drawing/2014/main" id="{63ACD52B-6906-4C7D-97AE-8D0CDEFA67D2}"/>
                </a:ext>
              </a:extLst>
            </p:cNvPr>
            <p:cNvSpPr>
              <a:spLocks/>
            </p:cNvSpPr>
            <p:nvPr/>
          </p:nvSpPr>
          <p:spPr bwMode="auto">
            <a:xfrm>
              <a:off x="5221" y="2477"/>
              <a:ext cx="60" cy="55"/>
            </a:xfrm>
            <a:custGeom>
              <a:avLst/>
              <a:gdLst>
                <a:gd name="T0" fmla="*/ 116 w 119"/>
                <a:gd name="T1" fmla="*/ 34 h 112"/>
                <a:gd name="T2" fmla="*/ 119 w 119"/>
                <a:gd name="T3" fmla="*/ 49 h 112"/>
                <a:gd name="T4" fmla="*/ 119 w 119"/>
                <a:gd name="T5" fmla="*/ 66 h 112"/>
                <a:gd name="T6" fmla="*/ 115 w 119"/>
                <a:gd name="T7" fmla="*/ 83 h 112"/>
                <a:gd name="T8" fmla="*/ 107 w 119"/>
                <a:gd name="T9" fmla="*/ 98 h 112"/>
                <a:gd name="T10" fmla="*/ 101 w 119"/>
                <a:gd name="T11" fmla="*/ 103 h 112"/>
                <a:gd name="T12" fmla="*/ 95 w 119"/>
                <a:gd name="T13" fmla="*/ 106 h 112"/>
                <a:gd name="T14" fmla="*/ 88 w 119"/>
                <a:gd name="T15" fmla="*/ 108 h 112"/>
                <a:gd name="T16" fmla="*/ 80 w 119"/>
                <a:gd name="T17" fmla="*/ 111 h 112"/>
                <a:gd name="T18" fmla="*/ 73 w 119"/>
                <a:gd name="T19" fmla="*/ 112 h 112"/>
                <a:gd name="T20" fmla="*/ 65 w 119"/>
                <a:gd name="T21" fmla="*/ 112 h 112"/>
                <a:gd name="T22" fmla="*/ 57 w 119"/>
                <a:gd name="T23" fmla="*/ 112 h 112"/>
                <a:gd name="T24" fmla="*/ 50 w 119"/>
                <a:gd name="T25" fmla="*/ 111 h 112"/>
                <a:gd name="T26" fmla="*/ 40 w 119"/>
                <a:gd name="T27" fmla="*/ 108 h 112"/>
                <a:gd name="T28" fmla="*/ 32 w 119"/>
                <a:gd name="T29" fmla="*/ 104 h 112"/>
                <a:gd name="T30" fmla="*/ 25 w 119"/>
                <a:gd name="T31" fmla="*/ 98 h 112"/>
                <a:gd name="T32" fmla="*/ 19 w 119"/>
                <a:gd name="T33" fmla="*/ 91 h 112"/>
                <a:gd name="T34" fmla="*/ 15 w 119"/>
                <a:gd name="T35" fmla="*/ 83 h 112"/>
                <a:gd name="T36" fmla="*/ 11 w 119"/>
                <a:gd name="T37" fmla="*/ 75 h 112"/>
                <a:gd name="T38" fmla="*/ 8 w 119"/>
                <a:gd name="T39" fmla="*/ 68 h 112"/>
                <a:gd name="T40" fmla="*/ 3 w 119"/>
                <a:gd name="T41" fmla="*/ 60 h 112"/>
                <a:gd name="T42" fmla="*/ 0 w 119"/>
                <a:gd name="T43" fmla="*/ 55 h 112"/>
                <a:gd name="T44" fmla="*/ 2 w 119"/>
                <a:gd name="T45" fmla="*/ 50 h 112"/>
                <a:gd name="T46" fmla="*/ 5 w 119"/>
                <a:gd name="T47" fmla="*/ 44 h 112"/>
                <a:gd name="T48" fmla="*/ 4 w 119"/>
                <a:gd name="T49" fmla="*/ 37 h 112"/>
                <a:gd name="T50" fmla="*/ 11 w 119"/>
                <a:gd name="T51" fmla="*/ 29 h 112"/>
                <a:gd name="T52" fmla="*/ 19 w 119"/>
                <a:gd name="T53" fmla="*/ 21 h 112"/>
                <a:gd name="T54" fmla="*/ 26 w 119"/>
                <a:gd name="T55" fmla="*/ 14 h 112"/>
                <a:gd name="T56" fmla="*/ 35 w 119"/>
                <a:gd name="T57" fmla="*/ 7 h 112"/>
                <a:gd name="T58" fmla="*/ 45 w 119"/>
                <a:gd name="T59" fmla="*/ 2 h 112"/>
                <a:gd name="T60" fmla="*/ 55 w 119"/>
                <a:gd name="T61" fmla="*/ 0 h 112"/>
                <a:gd name="T62" fmla="*/ 67 w 119"/>
                <a:gd name="T63" fmla="*/ 0 h 112"/>
                <a:gd name="T64" fmla="*/ 79 w 119"/>
                <a:gd name="T65" fmla="*/ 2 h 112"/>
                <a:gd name="T66" fmla="*/ 86 w 119"/>
                <a:gd name="T67" fmla="*/ 4 h 112"/>
                <a:gd name="T68" fmla="*/ 92 w 119"/>
                <a:gd name="T69" fmla="*/ 6 h 112"/>
                <a:gd name="T70" fmla="*/ 96 w 119"/>
                <a:gd name="T71" fmla="*/ 9 h 112"/>
                <a:gd name="T72" fmla="*/ 101 w 119"/>
                <a:gd name="T73" fmla="*/ 13 h 112"/>
                <a:gd name="T74" fmla="*/ 106 w 119"/>
                <a:gd name="T75" fmla="*/ 17 h 112"/>
                <a:gd name="T76" fmla="*/ 109 w 119"/>
                <a:gd name="T77" fmla="*/ 22 h 112"/>
                <a:gd name="T78" fmla="*/ 113 w 119"/>
                <a:gd name="T79" fmla="*/ 28 h 112"/>
                <a:gd name="T80" fmla="*/ 116 w 119"/>
                <a:gd name="T81" fmla="*/ 34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12"/>
                <a:gd name="T125" fmla="*/ 119 w 119"/>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12">
                  <a:moveTo>
                    <a:pt x="116" y="34"/>
                  </a:moveTo>
                  <a:lnTo>
                    <a:pt x="119" y="49"/>
                  </a:lnTo>
                  <a:lnTo>
                    <a:pt x="119" y="66"/>
                  </a:lnTo>
                  <a:lnTo>
                    <a:pt x="115" y="83"/>
                  </a:lnTo>
                  <a:lnTo>
                    <a:pt x="107" y="98"/>
                  </a:lnTo>
                  <a:lnTo>
                    <a:pt x="101" y="103"/>
                  </a:lnTo>
                  <a:lnTo>
                    <a:pt x="95" y="106"/>
                  </a:lnTo>
                  <a:lnTo>
                    <a:pt x="88" y="108"/>
                  </a:lnTo>
                  <a:lnTo>
                    <a:pt x="80" y="111"/>
                  </a:lnTo>
                  <a:lnTo>
                    <a:pt x="73" y="112"/>
                  </a:lnTo>
                  <a:lnTo>
                    <a:pt x="65" y="112"/>
                  </a:lnTo>
                  <a:lnTo>
                    <a:pt x="57" y="112"/>
                  </a:lnTo>
                  <a:lnTo>
                    <a:pt x="50" y="111"/>
                  </a:lnTo>
                  <a:lnTo>
                    <a:pt x="40" y="108"/>
                  </a:lnTo>
                  <a:lnTo>
                    <a:pt x="32" y="104"/>
                  </a:lnTo>
                  <a:lnTo>
                    <a:pt x="25" y="98"/>
                  </a:lnTo>
                  <a:lnTo>
                    <a:pt x="19" y="91"/>
                  </a:lnTo>
                  <a:lnTo>
                    <a:pt x="15" y="83"/>
                  </a:lnTo>
                  <a:lnTo>
                    <a:pt x="11" y="75"/>
                  </a:lnTo>
                  <a:lnTo>
                    <a:pt x="8" y="68"/>
                  </a:lnTo>
                  <a:lnTo>
                    <a:pt x="3" y="60"/>
                  </a:lnTo>
                  <a:lnTo>
                    <a:pt x="0" y="55"/>
                  </a:lnTo>
                  <a:lnTo>
                    <a:pt x="2" y="50"/>
                  </a:lnTo>
                  <a:lnTo>
                    <a:pt x="5" y="44"/>
                  </a:lnTo>
                  <a:lnTo>
                    <a:pt x="4" y="37"/>
                  </a:lnTo>
                  <a:lnTo>
                    <a:pt x="11" y="29"/>
                  </a:lnTo>
                  <a:lnTo>
                    <a:pt x="19" y="21"/>
                  </a:lnTo>
                  <a:lnTo>
                    <a:pt x="26" y="14"/>
                  </a:lnTo>
                  <a:lnTo>
                    <a:pt x="35" y="7"/>
                  </a:lnTo>
                  <a:lnTo>
                    <a:pt x="45" y="2"/>
                  </a:lnTo>
                  <a:lnTo>
                    <a:pt x="55" y="0"/>
                  </a:lnTo>
                  <a:lnTo>
                    <a:pt x="67" y="0"/>
                  </a:lnTo>
                  <a:lnTo>
                    <a:pt x="79" y="2"/>
                  </a:lnTo>
                  <a:lnTo>
                    <a:pt x="86" y="4"/>
                  </a:lnTo>
                  <a:lnTo>
                    <a:pt x="92" y="6"/>
                  </a:lnTo>
                  <a:lnTo>
                    <a:pt x="96" y="9"/>
                  </a:lnTo>
                  <a:lnTo>
                    <a:pt x="101" y="13"/>
                  </a:lnTo>
                  <a:lnTo>
                    <a:pt x="106" y="17"/>
                  </a:lnTo>
                  <a:lnTo>
                    <a:pt x="109" y="22"/>
                  </a:lnTo>
                  <a:lnTo>
                    <a:pt x="113" y="28"/>
                  </a:lnTo>
                  <a:lnTo>
                    <a:pt x="116"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19" name="Freeform 139">
              <a:extLst>
                <a:ext uri="{FF2B5EF4-FFF2-40B4-BE49-F238E27FC236}">
                  <a16:creationId xmlns:a16="http://schemas.microsoft.com/office/drawing/2014/main" id="{B7E29BFF-B66B-4ADF-BFFF-94FFF40DEDC4}"/>
                </a:ext>
              </a:extLst>
            </p:cNvPr>
            <p:cNvSpPr>
              <a:spLocks/>
            </p:cNvSpPr>
            <p:nvPr/>
          </p:nvSpPr>
          <p:spPr bwMode="auto">
            <a:xfrm>
              <a:off x="5227" y="2485"/>
              <a:ext cx="47" cy="39"/>
            </a:xfrm>
            <a:custGeom>
              <a:avLst/>
              <a:gdLst>
                <a:gd name="T0" fmla="*/ 81 w 94"/>
                <a:gd name="T1" fmla="*/ 12 h 79"/>
                <a:gd name="T2" fmla="*/ 90 w 94"/>
                <a:gd name="T3" fmla="*/ 21 h 79"/>
                <a:gd name="T4" fmla="*/ 93 w 94"/>
                <a:gd name="T5" fmla="*/ 31 h 79"/>
                <a:gd name="T6" fmla="*/ 91 w 94"/>
                <a:gd name="T7" fmla="*/ 43 h 79"/>
                <a:gd name="T8" fmla="*/ 94 w 94"/>
                <a:gd name="T9" fmla="*/ 54 h 79"/>
                <a:gd name="T10" fmla="*/ 93 w 94"/>
                <a:gd name="T11" fmla="*/ 60 h 79"/>
                <a:gd name="T12" fmla="*/ 89 w 94"/>
                <a:gd name="T13" fmla="*/ 65 h 79"/>
                <a:gd name="T14" fmla="*/ 86 w 94"/>
                <a:gd name="T15" fmla="*/ 69 h 79"/>
                <a:gd name="T16" fmla="*/ 81 w 94"/>
                <a:gd name="T17" fmla="*/ 72 h 79"/>
                <a:gd name="T18" fmla="*/ 75 w 94"/>
                <a:gd name="T19" fmla="*/ 74 h 79"/>
                <a:gd name="T20" fmla="*/ 68 w 94"/>
                <a:gd name="T21" fmla="*/ 76 h 79"/>
                <a:gd name="T22" fmla="*/ 63 w 94"/>
                <a:gd name="T23" fmla="*/ 77 h 79"/>
                <a:gd name="T24" fmla="*/ 57 w 94"/>
                <a:gd name="T25" fmla="*/ 79 h 79"/>
                <a:gd name="T26" fmla="*/ 52 w 94"/>
                <a:gd name="T27" fmla="*/ 79 h 79"/>
                <a:gd name="T28" fmla="*/ 48 w 94"/>
                <a:gd name="T29" fmla="*/ 79 h 79"/>
                <a:gd name="T30" fmla="*/ 43 w 94"/>
                <a:gd name="T31" fmla="*/ 77 h 79"/>
                <a:gd name="T32" fmla="*/ 38 w 94"/>
                <a:gd name="T33" fmla="*/ 76 h 79"/>
                <a:gd name="T34" fmla="*/ 33 w 94"/>
                <a:gd name="T35" fmla="*/ 75 h 79"/>
                <a:gd name="T36" fmla="*/ 28 w 94"/>
                <a:gd name="T37" fmla="*/ 74 h 79"/>
                <a:gd name="T38" fmla="*/ 25 w 94"/>
                <a:gd name="T39" fmla="*/ 72 h 79"/>
                <a:gd name="T40" fmla="*/ 20 w 94"/>
                <a:gd name="T41" fmla="*/ 69 h 79"/>
                <a:gd name="T42" fmla="*/ 14 w 94"/>
                <a:gd name="T43" fmla="*/ 61 h 79"/>
                <a:gd name="T44" fmla="*/ 7 w 94"/>
                <a:gd name="T45" fmla="*/ 53 h 79"/>
                <a:gd name="T46" fmla="*/ 3 w 94"/>
                <a:gd name="T47" fmla="*/ 45 h 79"/>
                <a:gd name="T48" fmla="*/ 0 w 94"/>
                <a:gd name="T49" fmla="*/ 35 h 79"/>
                <a:gd name="T50" fmla="*/ 4 w 94"/>
                <a:gd name="T51" fmla="*/ 29 h 79"/>
                <a:gd name="T52" fmla="*/ 10 w 94"/>
                <a:gd name="T53" fmla="*/ 23 h 79"/>
                <a:gd name="T54" fmla="*/ 15 w 94"/>
                <a:gd name="T55" fmla="*/ 18 h 79"/>
                <a:gd name="T56" fmla="*/ 21 w 94"/>
                <a:gd name="T57" fmla="*/ 13 h 79"/>
                <a:gd name="T58" fmla="*/ 28 w 94"/>
                <a:gd name="T59" fmla="*/ 8 h 79"/>
                <a:gd name="T60" fmla="*/ 34 w 94"/>
                <a:gd name="T61" fmla="*/ 5 h 79"/>
                <a:gd name="T62" fmla="*/ 41 w 94"/>
                <a:gd name="T63" fmla="*/ 3 h 79"/>
                <a:gd name="T64" fmla="*/ 48 w 94"/>
                <a:gd name="T65" fmla="*/ 0 h 79"/>
                <a:gd name="T66" fmla="*/ 82 w 94"/>
                <a:gd name="T67" fmla="*/ 11 h 79"/>
                <a:gd name="T68" fmla="*/ 81 w 94"/>
                <a:gd name="T69" fmla="*/ 1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79"/>
                <a:gd name="T107" fmla="*/ 94 w 94"/>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79">
                  <a:moveTo>
                    <a:pt x="81" y="12"/>
                  </a:moveTo>
                  <a:lnTo>
                    <a:pt x="90" y="21"/>
                  </a:lnTo>
                  <a:lnTo>
                    <a:pt x="93" y="31"/>
                  </a:lnTo>
                  <a:lnTo>
                    <a:pt x="91" y="43"/>
                  </a:lnTo>
                  <a:lnTo>
                    <a:pt x="94" y="54"/>
                  </a:lnTo>
                  <a:lnTo>
                    <a:pt x="93" y="60"/>
                  </a:lnTo>
                  <a:lnTo>
                    <a:pt x="89" y="65"/>
                  </a:lnTo>
                  <a:lnTo>
                    <a:pt x="86" y="69"/>
                  </a:lnTo>
                  <a:lnTo>
                    <a:pt x="81" y="72"/>
                  </a:lnTo>
                  <a:lnTo>
                    <a:pt x="75" y="74"/>
                  </a:lnTo>
                  <a:lnTo>
                    <a:pt x="68" y="76"/>
                  </a:lnTo>
                  <a:lnTo>
                    <a:pt x="63" y="77"/>
                  </a:lnTo>
                  <a:lnTo>
                    <a:pt x="57" y="79"/>
                  </a:lnTo>
                  <a:lnTo>
                    <a:pt x="52" y="79"/>
                  </a:lnTo>
                  <a:lnTo>
                    <a:pt x="48" y="79"/>
                  </a:lnTo>
                  <a:lnTo>
                    <a:pt x="43" y="77"/>
                  </a:lnTo>
                  <a:lnTo>
                    <a:pt x="38" y="76"/>
                  </a:lnTo>
                  <a:lnTo>
                    <a:pt x="33" y="75"/>
                  </a:lnTo>
                  <a:lnTo>
                    <a:pt x="28" y="74"/>
                  </a:lnTo>
                  <a:lnTo>
                    <a:pt x="25" y="72"/>
                  </a:lnTo>
                  <a:lnTo>
                    <a:pt x="20" y="69"/>
                  </a:lnTo>
                  <a:lnTo>
                    <a:pt x="14" y="61"/>
                  </a:lnTo>
                  <a:lnTo>
                    <a:pt x="7" y="53"/>
                  </a:lnTo>
                  <a:lnTo>
                    <a:pt x="3" y="45"/>
                  </a:lnTo>
                  <a:lnTo>
                    <a:pt x="0" y="35"/>
                  </a:lnTo>
                  <a:lnTo>
                    <a:pt x="4" y="29"/>
                  </a:lnTo>
                  <a:lnTo>
                    <a:pt x="10" y="23"/>
                  </a:lnTo>
                  <a:lnTo>
                    <a:pt x="15" y="18"/>
                  </a:lnTo>
                  <a:lnTo>
                    <a:pt x="21" y="13"/>
                  </a:lnTo>
                  <a:lnTo>
                    <a:pt x="28" y="8"/>
                  </a:lnTo>
                  <a:lnTo>
                    <a:pt x="34" y="5"/>
                  </a:lnTo>
                  <a:lnTo>
                    <a:pt x="41" y="3"/>
                  </a:lnTo>
                  <a:lnTo>
                    <a:pt x="48" y="0"/>
                  </a:lnTo>
                  <a:lnTo>
                    <a:pt x="82" y="11"/>
                  </a:lnTo>
                  <a:lnTo>
                    <a:pt x="8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0" name="Freeform 140">
              <a:extLst>
                <a:ext uri="{FF2B5EF4-FFF2-40B4-BE49-F238E27FC236}">
                  <a16:creationId xmlns:a16="http://schemas.microsoft.com/office/drawing/2014/main" id="{16E31B59-5AA3-4CA7-9FDA-ED7F2DDD38BD}"/>
                </a:ext>
              </a:extLst>
            </p:cNvPr>
            <p:cNvSpPr>
              <a:spLocks/>
            </p:cNvSpPr>
            <p:nvPr/>
          </p:nvSpPr>
          <p:spPr bwMode="auto">
            <a:xfrm>
              <a:off x="5630" y="2489"/>
              <a:ext cx="27" cy="64"/>
            </a:xfrm>
            <a:custGeom>
              <a:avLst/>
              <a:gdLst>
                <a:gd name="T0" fmla="*/ 40 w 53"/>
                <a:gd name="T1" fmla="*/ 42 h 129"/>
                <a:gd name="T2" fmla="*/ 50 w 53"/>
                <a:gd name="T3" fmla="*/ 59 h 129"/>
                <a:gd name="T4" fmla="*/ 53 w 53"/>
                <a:gd name="T5" fmla="*/ 79 h 129"/>
                <a:gd name="T6" fmla="*/ 48 w 53"/>
                <a:gd name="T7" fmla="*/ 99 h 129"/>
                <a:gd name="T8" fmla="*/ 43 w 53"/>
                <a:gd name="T9" fmla="*/ 120 h 129"/>
                <a:gd name="T10" fmla="*/ 41 w 53"/>
                <a:gd name="T11" fmla="*/ 125 h 129"/>
                <a:gd name="T12" fmla="*/ 37 w 53"/>
                <a:gd name="T13" fmla="*/ 127 h 129"/>
                <a:gd name="T14" fmla="*/ 32 w 53"/>
                <a:gd name="T15" fmla="*/ 129 h 129"/>
                <a:gd name="T16" fmla="*/ 26 w 53"/>
                <a:gd name="T17" fmla="*/ 129 h 129"/>
                <a:gd name="T18" fmla="*/ 19 w 53"/>
                <a:gd name="T19" fmla="*/ 128 h 129"/>
                <a:gd name="T20" fmla="*/ 13 w 53"/>
                <a:gd name="T21" fmla="*/ 126 h 129"/>
                <a:gd name="T22" fmla="*/ 8 w 53"/>
                <a:gd name="T23" fmla="*/ 121 h 129"/>
                <a:gd name="T24" fmla="*/ 4 w 53"/>
                <a:gd name="T25" fmla="*/ 116 h 129"/>
                <a:gd name="T26" fmla="*/ 2 w 53"/>
                <a:gd name="T27" fmla="*/ 93 h 129"/>
                <a:gd name="T28" fmla="*/ 1 w 53"/>
                <a:gd name="T29" fmla="*/ 66 h 129"/>
                <a:gd name="T30" fmla="*/ 0 w 53"/>
                <a:gd name="T31" fmla="*/ 38 h 129"/>
                <a:gd name="T32" fmla="*/ 0 w 53"/>
                <a:gd name="T33" fmla="*/ 11 h 129"/>
                <a:gd name="T34" fmla="*/ 5 w 53"/>
                <a:gd name="T35" fmla="*/ 5 h 129"/>
                <a:gd name="T36" fmla="*/ 12 w 53"/>
                <a:gd name="T37" fmla="*/ 1 h 129"/>
                <a:gd name="T38" fmla="*/ 20 w 53"/>
                <a:gd name="T39" fmla="*/ 0 h 129"/>
                <a:gd name="T40" fmla="*/ 31 w 53"/>
                <a:gd name="T41" fmla="*/ 0 h 129"/>
                <a:gd name="T42" fmla="*/ 40 w 53"/>
                <a:gd name="T43" fmla="*/ 42 h 1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129"/>
                <a:gd name="T68" fmla="*/ 53 w 53"/>
                <a:gd name="T69" fmla="*/ 129 h 1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129">
                  <a:moveTo>
                    <a:pt x="40" y="42"/>
                  </a:moveTo>
                  <a:lnTo>
                    <a:pt x="50" y="59"/>
                  </a:lnTo>
                  <a:lnTo>
                    <a:pt x="53" y="79"/>
                  </a:lnTo>
                  <a:lnTo>
                    <a:pt x="48" y="99"/>
                  </a:lnTo>
                  <a:lnTo>
                    <a:pt x="43" y="120"/>
                  </a:lnTo>
                  <a:lnTo>
                    <a:pt x="41" y="125"/>
                  </a:lnTo>
                  <a:lnTo>
                    <a:pt x="37" y="127"/>
                  </a:lnTo>
                  <a:lnTo>
                    <a:pt x="32" y="129"/>
                  </a:lnTo>
                  <a:lnTo>
                    <a:pt x="26" y="129"/>
                  </a:lnTo>
                  <a:lnTo>
                    <a:pt x="19" y="128"/>
                  </a:lnTo>
                  <a:lnTo>
                    <a:pt x="13" y="126"/>
                  </a:lnTo>
                  <a:lnTo>
                    <a:pt x="8" y="121"/>
                  </a:lnTo>
                  <a:lnTo>
                    <a:pt x="4" y="116"/>
                  </a:lnTo>
                  <a:lnTo>
                    <a:pt x="2" y="93"/>
                  </a:lnTo>
                  <a:lnTo>
                    <a:pt x="1" y="66"/>
                  </a:lnTo>
                  <a:lnTo>
                    <a:pt x="0" y="38"/>
                  </a:lnTo>
                  <a:lnTo>
                    <a:pt x="0" y="11"/>
                  </a:lnTo>
                  <a:lnTo>
                    <a:pt x="5" y="5"/>
                  </a:lnTo>
                  <a:lnTo>
                    <a:pt x="12" y="1"/>
                  </a:lnTo>
                  <a:lnTo>
                    <a:pt x="20" y="0"/>
                  </a:lnTo>
                  <a:lnTo>
                    <a:pt x="31" y="0"/>
                  </a:lnTo>
                  <a:lnTo>
                    <a:pt x="40" y="4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1" name="Freeform 141">
              <a:extLst>
                <a:ext uri="{FF2B5EF4-FFF2-40B4-BE49-F238E27FC236}">
                  <a16:creationId xmlns:a16="http://schemas.microsoft.com/office/drawing/2014/main" id="{997C3620-2C1F-48EA-A393-188DED0AF4A9}"/>
                </a:ext>
              </a:extLst>
            </p:cNvPr>
            <p:cNvSpPr>
              <a:spLocks/>
            </p:cNvSpPr>
            <p:nvPr/>
          </p:nvSpPr>
          <p:spPr bwMode="auto">
            <a:xfrm>
              <a:off x="5523" y="2528"/>
              <a:ext cx="24" cy="23"/>
            </a:xfrm>
            <a:custGeom>
              <a:avLst/>
              <a:gdLst>
                <a:gd name="T0" fmla="*/ 33 w 48"/>
                <a:gd name="T1" fmla="*/ 4 h 46"/>
                <a:gd name="T2" fmla="*/ 35 w 48"/>
                <a:gd name="T3" fmla="*/ 12 h 46"/>
                <a:gd name="T4" fmla="*/ 40 w 48"/>
                <a:gd name="T5" fmla="*/ 19 h 46"/>
                <a:gd name="T6" fmla="*/ 44 w 48"/>
                <a:gd name="T7" fmla="*/ 25 h 46"/>
                <a:gd name="T8" fmla="*/ 48 w 48"/>
                <a:gd name="T9" fmla="*/ 32 h 46"/>
                <a:gd name="T10" fmla="*/ 42 w 48"/>
                <a:gd name="T11" fmla="*/ 33 h 46"/>
                <a:gd name="T12" fmla="*/ 35 w 48"/>
                <a:gd name="T13" fmla="*/ 37 h 46"/>
                <a:gd name="T14" fmla="*/ 28 w 48"/>
                <a:gd name="T15" fmla="*/ 40 h 46"/>
                <a:gd name="T16" fmla="*/ 21 w 48"/>
                <a:gd name="T17" fmla="*/ 43 h 46"/>
                <a:gd name="T18" fmla="*/ 15 w 48"/>
                <a:gd name="T19" fmla="*/ 46 h 46"/>
                <a:gd name="T20" fmla="*/ 10 w 48"/>
                <a:gd name="T21" fmla="*/ 46 h 46"/>
                <a:gd name="T22" fmla="*/ 4 w 48"/>
                <a:gd name="T23" fmla="*/ 42 h 46"/>
                <a:gd name="T24" fmla="*/ 0 w 48"/>
                <a:gd name="T25" fmla="*/ 34 h 46"/>
                <a:gd name="T26" fmla="*/ 0 w 48"/>
                <a:gd name="T27" fmla="*/ 25 h 46"/>
                <a:gd name="T28" fmla="*/ 5 w 48"/>
                <a:gd name="T29" fmla="*/ 18 h 46"/>
                <a:gd name="T30" fmla="*/ 10 w 48"/>
                <a:gd name="T31" fmla="*/ 11 h 46"/>
                <a:gd name="T32" fmla="*/ 13 w 48"/>
                <a:gd name="T33" fmla="*/ 4 h 46"/>
                <a:gd name="T34" fmla="*/ 19 w 48"/>
                <a:gd name="T35" fmla="*/ 2 h 46"/>
                <a:gd name="T36" fmla="*/ 25 w 48"/>
                <a:gd name="T37" fmla="*/ 0 h 46"/>
                <a:gd name="T38" fmla="*/ 30 w 48"/>
                <a:gd name="T39" fmla="*/ 0 h 46"/>
                <a:gd name="T40" fmla="*/ 34 w 48"/>
                <a:gd name="T41" fmla="*/ 3 h 46"/>
                <a:gd name="T42" fmla="*/ 33 w 48"/>
                <a:gd name="T43" fmla="*/ 4 h 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46"/>
                <a:gd name="T68" fmla="*/ 48 w 48"/>
                <a:gd name="T69" fmla="*/ 46 h 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46">
                  <a:moveTo>
                    <a:pt x="33" y="4"/>
                  </a:moveTo>
                  <a:lnTo>
                    <a:pt x="35" y="12"/>
                  </a:lnTo>
                  <a:lnTo>
                    <a:pt x="40" y="19"/>
                  </a:lnTo>
                  <a:lnTo>
                    <a:pt x="44" y="25"/>
                  </a:lnTo>
                  <a:lnTo>
                    <a:pt x="48" y="32"/>
                  </a:lnTo>
                  <a:lnTo>
                    <a:pt x="42" y="33"/>
                  </a:lnTo>
                  <a:lnTo>
                    <a:pt x="35" y="37"/>
                  </a:lnTo>
                  <a:lnTo>
                    <a:pt x="28" y="40"/>
                  </a:lnTo>
                  <a:lnTo>
                    <a:pt x="21" y="43"/>
                  </a:lnTo>
                  <a:lnTo>
                    <a:pt x="15" y="46"/>
                  </a:lnTo>
                  <a:lnTo>
                    <a:pt x="10" y="46"/>
                  </a:lnTo>
                  <a:lnTo>
                    <a:pt x="4" y="42"/>
                  </a:lnTo>
                  <a:lnTo>
                    <a:pt x="0" y="34"/>
                  </a:lnTo>
                  <a:lnTo>
                    <a:pt x="0" y="25"/>
                  </a:lnTo>
                  <a:lnTo>
                    <a:pt x="5" y="18"/>
                  </a:lnTo>
                  <a:lnTo>
                    <a:pt x="10" y="11"/>
                  </a:lnTo>
                  <a:lnTo>
                    <a:pt x="13" y="4"/>
                  </a:lnTo>
                  <a:lnTo>
                    <a:pt x="19" y="2"/>
                  </a:lnTo>
                  <a:lnTo>
                    <a:pt x="25" y="0"/>
                  </a:lnTo>
                  <a:lnTo>
                    <a:pt x="30" y="0"/>
                  </a:lnTo>
                  <a:lnTo>
                    <a:pt x="34" y="3"/>
                  </a:lnTo>
                  <a:lnTo>
                    <a:pt x="3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2" name="Freeform 142">
              <a:extLst>
                <a:ext uri="{FF2B5EF4-FFF2-40B4-BE49-F238E27FC236}">
                  <a16:creationId xmlns:a16="http://schemas.microsoft.com/office/drawing/2014/main" id="{4BFE7DA5-D8C2-436D-967F-9F679CABD42B}"/>
                </a:ext>
              </a:extLst>
            </p:cNvPr>
            <p:cNvSpPr>
              <a:spLocks/>
            </p:cNvSpPr>
            <p:nvPr/>
          </p:nvSpPr>
          <p:spPr bwMode="auto">
            <a:xfrm>
              <a:off x="5509" y="2536"/>
              <a:ext cx="69" cy="55"/>
            </a:xfrm>
            <a:custGeom>
              <a:avLst/>
              <a:gdLst>
                <a:gd name="T0" fmla="*/ 135 w 137"/>
                <a:gd name="T1" fmla="*/ 60 h 109"/>
                <a:gd name="T2" fmla="*/ 131 w 137"/>
                <a:gd name="T3" fmla="*/ 74 h 109"/>
                <a:gd name="T4" fmla="*/ 130 w 137"/>
                <a:gd name="T5" fmla="*/ 85 h 109"/>
                <a:gd name="T6" fmla="*/ 126 w 137"/>
                <a:gd name="T7" fmla="*/ 94 h 109"/>
                <a:gd name="T8" fmla="*/ 115 w 137"/>
                <a:gd name="T9" fmla="*/ 103 h 109"/>
                <a:gd name="T10" fmla="*/ 106 w 137"/>
                <a:gd name="T11" fmla="*/ 106 h 109"/>
                <a:gd name="T12" fmla="*/ 95 w 137"/>
                <a:gd name="T13" fmla="*/ 108 h 109"/>
                <a:gd name="T14" fmla="*/ 86 w 137"/>
                <a:gd name="T15" fmla="*/ 109 h 109"/>
                <a:gd name="T16" fmla="*/ 76 w 137"/>
                <a:gd name="T17" fmla="*/ 109 h 109"/>
                <a:gd name="T18" fmla="*/ 65 w 137"/>
                <a:gd name="T19" fmla="*/ 108 h 109"/>
                <a:gd name="T20" fmla="*/ 56 w 137"/>
                <a:gd name="T21" fmla="*/ 106 h 109"/>
                <a:gd name="T22" fmla="*/ 47 w 137"/>
                <a:gd name="T23" fmla="*/ 101 h 109"/>
                <a:gd name="T24" fmla="*/ 38 w 137"/>
                <a:gd name="T25" fmla="*/ 96 h 109"/>
                <a:gd name="T26" fmla="*/ 31 w 137"/>
                <a:gd name="T27" fmla="*/ 91 h 109"/>
                <a:gd name="T28" fmla="*/ 26 w 137"/>
                <a:gd name="T29" fmla="*/ 85 h 109"/>
                <a:gd name="T30" fmla="*/ 22 w 137"/>
                <a:gd name="T31" fmla="*/ 79 h 109"/>
                <a:gd name="T32" fmla="*/ 18 w 137"/>
                <a:gd name="T33" fmla="*/ 73 h 109"/>
                <a:gd name="T34" fmla="*/ 15 w 137"/>
                <a:gd name="T35" fmla="*/ 67 h 109"/>
                <a:gd name="T36" fmla="*/ 10 w 137"/>
                <a:gd name="T37" fmla="*/ 61 h 109"/>
                <a:gd name="T38" fmla="*/ 6 w 137"/>
                <a:gd name="T39" fmla="*/ 56 h 109"/>
                <a:gd name="T40" fmla="*/ 0 w 137"/>
                <a:gd name="T41" fmla="*/ 52 h 109"/>
                <a:gd name="T42" fmla="*/ 15 w 137"/>
                <a:gd name="T43" fmla="*/ 50 h 109"/>
                <a:gd name="T44" fmla="*/ 30 w 137"/>
                <a:gd name="T45" fmla="*/ 46 h 109"/>
                <a:gd name="T46" fmla="*/ 45 w 137"/>
                <a:gd name="T47" fmla="*/ 43 h 109"/>
                <a:gd name="T48" fmla="*/ 60 w 137"/>
                <a:gd name="T49" fmla="*/ 37 h 109"/>
                <a:gd name="T50" fmla="*/ 73 w 137"/>
                <a:gd name="T51" fmla="*/ 32 h 109"/>
                <a:gd name="T52" fmla="*/ 87 w 137"/>
                <a:gd name="T53" fmla="*/ 25 h 109"/>
                <a:gd name="T54" fmla="*/ 100 w 137"/>
                <a:gd name="T55" fmla="*/ 20 h 109"/>
                <a:gd name="T56" fmla="*/ 113 w 137"/>
                <a:gd name="T57" fmla="*/ 13 h 109"/>
                <a:gd name="T58" fmla="*/ 117 w 137"/>
                <a:gd name="T59" fmla="*/ 8 h 109"/>
                <a:gd name="T60" fmla="*/ 121 w 137"/>
                <a:gd name="T61" fmla="*/ 3 h 109"/>
                <a:gd name="T62" fmla="*/ 125 w 137"/>
                <a:gd name="T63" fmla="*/ 0 h 109"/>
                <a:gd name="T64" fmla="*/ 131 w 137"/>
                <a:gd name="T65" fmla="*/ 2 h 109"/>
                <a:gd name="T66" fmla="*/ 136 w 137"/>
                <a:gd name="T67" fmla="*/ 14 h 109"/>
                <a:gd name="T68" fmla="*/ 137 w 137"/>
                <a:gd name="T69" fmla="*/ 29 h 109"/>
                <a:gd name="T70" fmla="*/ 136 w 137"/>
                <a:gd name="T71" fmla="*/ 45 h 109"/>
                <a:gd name="T72" fmla="*/ 135 w 137"/>
                <a:gd name="T73" fmla="*/ 60 h 1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7"/>
                <a:gd name="T112" fmla="*/ 0 h 109"/>
                <a:gd name="T113" fmla="*/ 137 w 137"/>
                <a:gd name="T114" fmla="*/ 109 h 1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7" h="109">
                  <a:moveTo>
                    <a:pt x="135" y="60"/>
                  </a:moveTo>
                  <a:lnTo>
                    <a:pt x="131" y="74"/>
                  </a:lnTo>
                  <a:lnTo>
                    <a:pt x="130" y="85"/>
                  </a:lnTo>
                  <a:lnTo>
                    <a:pt x="126" y="94"/>
                  </a:lnTo>
                  <a:lnTo>
                    <a:pt x="115" y="103"/>
                  </a:lnTo>
                  <a:lnTo>
                    <a:pt x="106" y="106"/>
                  </a:lnTo>
                  <a:lnTo>
                    <a:pt x="95" y="108"/>
                  </a:lnTo>
                  <a:lnTo>
                    <a:pt x="86" y="109"/>
                  </a:lnTo>
                  <a:lnTo>
                    <a:pt x="76" y="109"/>
                  </a:lnTo>
                  <a:lnTo>
                    <a:pt x="65" y="108"/>
                  </a:lnTo>
                  <a:lnTo>
                    <a:pt x="56" y="106"/>
                  </a:lnTo>
                  <a:lnTo>
                    <a:pt x="47" y="101"/>
                  </a:lnTo>
                  <a:lnTo>
                    <a:pt x="38" y="96"/>
                  </a:lnTo>
                  <a:lnTo>
                    <a:pt x="31" y="91"/>
                  </a:lnTo>
                  <a:lnTo>
                    <a:pt x="26" y="85"/>
                  </a:lnTo>
                  <a:lnTo>
                    <a:pt x="22" y="79"/>
                  </a:lnTo>
                  <a:lnTo>
                    <a:pt x="18" y="73"/>
                  </a:lnTo>
                  <a:lnTo>
                    <a:pt x="15" y="67"/>
                  </a:lnTo>
                  <a:lnTo>
                    <a:pt x="10" y="61"/>
                  </a:lnTo>
                  <a:lnTo>
                    <a:pt x="6" y="56"/>
                  </a:lnTo>
                  <a:lnTo>
                    <a:pt x="0" y="52"/>
                  </a:lnTo>
                  <a:lnTo>
                    <a:pt x="15" y="50"/>
                  </a:lnTo>
                  <a:lnTo>
                    <a:pt x="30" y="46"/>
                  </a:lnTo>
                  <a:lnTo>
                    <a:pt x="45" y="43"/>
                  </a:lnTo>
                  <a:lnTo>
                    <a:pt x="60" y="37"/>
                  </a:lnTo>
                  <a:lnTo>
                    <a:pt x="73" y="32"/>
                  </a:lnTo>
                  <a:lnTo>
                    <a:pt x="87" y="25"/>
                  </a:lnTo>
                  <a:lnTo>
                    <a:pt x="100" y="20"/>
                  </a:lnTo>
                  <a:lnTo>
                    <a:pt x="113" y="13"/>
                  </a:lnTo>
                  <a:lnTo>
                    <a:pt x="117" y="8"/>
                  </a:lnTo>
                  <a:lnTo>
                    <a:pt x="121" y="3"/>
                  </a:lnTo>
                  <a:lnTo>
                    <a:pt x="125" y="0"/>
                  </a:lnTo>
                  <a:lnTo>
                    <a:pt x="131" y="2"/>
                  </a:lnTo>
                  <a:lnTo>
                    <a:pt x="136" y="14"/>
                  </a:lnTo>
                  <a:lnTo>
                    <a:pt x="137" y="29"/>
                  </a:lnTo>
                  <a:lnTo>
                    <a:pt x="136" y="45"/>
                  </a:lnTo>
                  <a:lnTo>
                    <a:pt x="135" y="60"/>
                  </a:lnTo>
                  <a:close/>
                </a:path>
              </a:pathLst>
            </a:custGeom>
            <a:solidFill>
              <a:srgbClr val="D0B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3" name="Freeform 143">
              <a:extLst>
                <a:ext uri="{FF2B5EF4-FFF2-40B4-BE49-F238E27FC236}">
                  <a16:creationId xmlns:a16="http://schemas.microsoft.com/office/drawing/2014/main" id="{46F9D572-0CCA-4123-A2ED-83CFA9D5D1B1}"/>
                </a:ext>
              </a:extLst>
            </p:cNvPr>
            <p:cNvSpPr>
              <a:spLocks/>
            </p:cNvSpPr>
            <p:nvPr/>
          </p:nvSpPr>
          <p:spPr bwMode="auto">
            <a:xfrm>
              <a:off x="5320" y="2543"/>
              <a:ext cx="53" cy="55"/>
            </a:xfrm>
            <a:custGeom>
              <a:avLst/>
              <a:gdLst>
                <a:gd name="T0" fmla="*/ 100 w 107"/>
                <a:gd name="T1" fmla="*/ 25 h 108"/>
                <a:gd name="T2" fmla="*/ 106 w 107"/>
                <a:gd name="T3" fmla="*/ 39 h 108"/>
                <a:gd name="T4" fmla="*/ 107 w 107"/>
                <a:gd name="T5" fmla="*/ 52 h 108"/>
                <a:gd name="T6" fmla="*/ 105 w 107"/>
                <a:gd name="T7" fmla="*/ 64 h 108"/>
                <a:gd name="T8" fmla="*/ 100 w 107"/>
                <a:gd name="T9" fmla="*/ 80 h 108"/>
                <a:gd name="T10" fmla="*/ 97 w 107"/>
                <a:gd name="T11" fmla="*/ 85 h 108"/>
                <a:gd name="T12" fmla="*/ 92 w 107"/>
                <a:gd name="T13" fmla="*/ 89 h 108"/>
                <a:gd name="T14" fmla="*/ 89 w 107"/>
                <a:gd name="T15" fmla="*/ 92 h 108"/>
                <a:gd name="T16" fmla="*/ 84 w 107"/>
                <a:gd name="T17" fmla="*/ 95 h 108"/>
                <a:gd name="T18" fmla="*/ 79 w 107"/>
                <a:gd name="T19" fmla="*/ 99 h 108"/>
                <a:gd name="T20" fmla="*/ 74 w 107"/>
                <a:gd name="T21" fmla="*/ 102 h 108"/>
                <a:gd name="T22" fmla="*/ 69 w 107"/>
                <a:gd name="T23" fmla="*/ 105 h 108"/>
                <a:gd name="T24" fmla="*/ 63 w 107"/>
                <a:gd name="T25" fmla="*/ 107 h 108"/>
                <a:gd name="T26" fmla="*/ 54 w 107"/>
                <a:gd name="T27" fmla="*/ 108 h 108"/>
                <a:gd name="T28" fmla="*/ 46 w 107"/>
                <a:gd name="T29" fmla="*/ 107 h 108"/>
                <a:gd name="T30" fmla="*/ 37 w 107"/>
                <a:gd name="T31" fmla="*/ 106 h 108"/>
                <a:gd name="T32" fmla="*/ 30 w 107"/>
                <a:gd name="T33" fmla="*/ 104 h 108"/>
                <a:gd name="T34" fmla="*/ 22 w 107"/>
                <a:gd name="T35" fmla="*/ 101 h 108"/>
                <a:gd name="T36" fmla="*/ 15 w 107"/>
                <a:gd name="T37" fmla="*/ 98 h 108"/>
                <a:gd name="T38" fmla="*/ 9 w 107"/>
                <a:gd name="T39" fmla="*/ 93 h 108"/>
                <a:gd name="T40" fmla="*/ 3 w 107"/>
                <a:gd name="T41" fmla="*/ 87 h 108"/>
                <a:gd name="T42" fmla="*/ 0 w 107"/>
                <a:gd name="T43" fmla="*/ 74 h 108"/>
                <a:gd name="T44" fmla="*/ 0 w 107"/>
                <a:gd name="T45" fmla="*/ 59 h 108"/>
                <a:gd name="T46" fmla="*/ 2 w 107"/>
                <a:gd name="T47" fmla="*/ 45 h 108"/>
                <a:gd name="T48" fmla="*/ 8 w 107"/>
                <a:gd name="T49" fmla="*/ 32 h 108"/>
                <a:gd name="T50" fmla="*/ 14 w 107"/>
                <a:gd name="T51" fmla="*/ 27 h 108"/>
                <a:gd name="T52" fmla="*/ 18 w 107"/>
                <a:gd name="T53" fmla="*/ 24 h 108"/>
                <a:gd name="T54" fmla="*/ 22 w 107"/>
                <a:gd name="T55" fmla="*/ 19 h 108"/>
                <a:gd name="T56" fmla="*/ 26 w 107"/>
                <a:gd name="T57" fmla="*/ 15 h 108"/>
                <a:gd name="T58" fmla="*/ 30 w 107"/>
                <a:gd name="T59" fmla="*/ 11 h 108"/>
                <a:gd name="T60" fmla="*/ 34 w 107"/>
                <a:gd name="T61" fmla="*/ 7 h 108"/>
                <a:gd name="T62" fmla="*/ 38 w 107"/>
                <a:gd name="T63" fmla="*/ 3 h 108"/>
                <a:gd name="T64" fmla="*/ 44 w 107"/>
                <a:gd name="T65" fmla="*/ 0 h 108"/>
                <a:gd name="T66" fmla="*/ 52 w 107"/>
                <a:gd name="T67" fmla="*/ 0 h 108"/>
                <a:gd name="T68" fmla="*/ 60 w 107"/>
                <a:gd name="T69" fmla="*/ 1 h 108"/>
                <a:gd name="T70" fmla="*/ 68 w 107"/>
                <a:gd name="T71" fmla="*/ 2 h 108"/>
                <a:gd name="T72" fmla="*/ 75 w 107"/>
                <a:gd name="T73" fmla="*/ 6 h 108"/>
                <a:gd name="T74" fmla="*/ 82 w 107"/>
                <a:gd name="T75" fmla="*/ 9 h 108"/>
                <a:gd name="T76" fmla="*/ 89 w 107"/>
                <a:gd name="T77" fmla="*/ 14 h 108"/>
                <a:gd name="T78" fmla="*/ 94 w 107"/>
                <a:gd name="T79" fmla="*/ 19 h 108"/>
                <a:gd name="T80" fmla="*/ 100 w 107"/>
                <a:gd name="T81" fmla="*/ 25 h 1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7"/>
                <a:gd name="T124" fmla="*/ 0 h 108"/>
                <a:gd name="T125" fmla="*/ 107 w 107"/>
                <a:gd name="T126" fmla="*/ 108 h 1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7" h="108">
                  <a:moveTo>
                    <a:pt x="100" y="25"/>
                  </a:moveTo>
                  <a:lnTo>
                    <a:pt x="106" y="39"/>
                  </a:lnTo>
                  <a:lnTo>
                    <a:pt x="107" y="52"/>
                  </a:lnTo>
                  <a:lnTo>
                    <a:pt x="105" y="64"/>
                  </a:lnTo>
                  <a:lnTo>
                    <a:pt x="100" y="80"/>
                  </a:lnTo>
                  <a:lnTo>
                    <a:pt x="97" y="85"/>
                  </a:lnTo>
                  <a:lnTo>
                    <a:pt x="92" y="89"/>
                  </a:lnTo>
                  <a:lnTo>
                    <a:pt x="89" y="92"/>
                  </a:lnTo>
                  <a:lnTo>
                    <a:pt x="84" y="95"/>
                  </a:lnTo>
                  <a:lnTo>
                    <a:pt x="79" y="99"/>
                  </a:lnTo>
                  <a:lnTo>
                    <a:pt x="74" y="102"/>
                  </a:lnTo>
                  <a:lnTo>
                    <a:pt x="69" y="105"/>
                  </a:lnTo>
                  <a:lnTo>
                    <a:pt x="63" y="107"/>
                  </a:lnTo>
                  <a:lnTo>
                    <a:pt x="54" y="108"/>
                  </a:lnTo>
                  <a:lnTo>
                    <a:pt x="46" y="107"/>
                  </a:lnTo>
                  <a:lnTo>
                    <a:pt x="37" y="106"/>
                  </a:lnTo>
                  <a:lnTo>
                    <a:pt x="30" y="104"/>
                  </a:lnTo>
                  <a:lnTo>
                    <a:pt x="22" y="101"/>
                  </a:lnTo>
                  <a:lnTo>
                    <a:pt x="15" y="98"/>
                  </a:lnTo>
                  <a:lnTo>
                    <a:pt x="9" y="93"/>
                  </a:lnTo>
                  <a:lnTo>
                    <a:pt x="3" y="87"/>
                  </a:lnTo>
                  <a:lnTo>
                    <a:pt x="0" y="74"/>
                  </a:lnTo>
                  <a:lnTo>
                    <a:pt x="0" y="59"/>
                  </a:lnTo>
                  <a:lnTo>
                    <a:pt x="2" y="45"/>
                  </a:lnTo>
                  <a:lnTo>
                    <a:pt x="8" y="32"/>
                  </a:lnTo>
                  <a:lnTo>
                    <a:pt x="14" y="27"/>
                  </a:lnTo>
                  <a:lnTo>
                    <a:pt x="18" y="24"/>
                  </a:lnTo>
                  <a:lnTo>
                    <a:pt x="22" y="19"/>
                  </a:lnTo>
                  <a:lnTo>
                    <a:pt x="26" y="15"/>
                  </a:lnTo>
                  <a:lnTo>
                    <a:pt x="30" y="11"/>
                  </a:lnTo>
                  <a:lnTo>
                    <a:pt x="34" y="7"/>
                  </a:lnTo>
                  <a:lnTo>
                    <a:pt x="38" y="3"/>
                  </a:lnTo>
                  <a:lnTo>
                    <a:pt x="44" y="0"/>
                  </a:lnTo>
                  <a:lnTo>
                    <a:pt x="52" y="0"/>
                  </a:lnTo>
                  <a:lnTo>
                    <a:pt x="60" y="1"/>
                  </a:lnTo>
                  <a:lnTo>
                    <a:pt x="68" y="2"/>
                  </a:lnTo>
                  <a:lnTo>
                    <a:pt x="75" y="6"/>
                  </a:lnTo>
                  <a:lnTo>
                    <a:pt x="82" y="9"/>
                  </a:lnTo>
                  <a:lnTo>
                    <a:pt x="89" y="14"/>
                  </a:lnTo>
                  <a:lnTo>
                    <a:pt x="94" y="19"/>
                  </a:lnTo>
                  <a:lnTo>
                    <a:pt x="10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4" name="Freeform 144">
              <a:extLst>
                <a:ext uri="{FF2B5EF4-FFF2-40B4-BE49-F238E27FC236}">
                  <a16:creationId xmlns:a16="http://schemas.microsoft.com/office/drawing/2014/main" id="{2728D102-63B5-49CE-BA6E-2E78881BAD89}"/>
                </a:ext>
              </a:extLst>
            </p:cNvPr>
            <p:cNvSpPr>
              <a:spLocks/>
            </p:cNvSpPr>
            <p:nvPr/>
          </p:nvSpPr>
          <p:spPr bwMode="auto">
            <a:xfrm>
              <a:off x="5326" y="2553"/>
              <a:ext cx="41" cy="36"/>
            </a:xfrm>
            <a:custGeom>
              <a:avLst/>
              <a:gdLst>
                <a:gd name="T0" fmla="*/ 79 w 81"/>
                <a:gd name="T1" fmla="*/ 17 h 72"/>
                <a:gd name="T2" fmla="*/ 81 w 81"/>
                <a:gd name="T3" fmla="*/ 27 h 72"/>
                <a:gd name="T4" fmla="*/ 81 w 81"/>
                <a:gd name="T5" fmla="*/ 35 h 72"/>
                <a:gd name="T6" fmla="*/ 79 w 81"/>
                <a:gd name="T7" fmla="*/ 44 h 72"/>
                <a:gd name="T8" fmla="*/ 75 w 81"/>
                <a:gd name="T9" fmla="*/ 55 h 72"/>
                <a:gd name="T10" fmla="*/ 72 w 81"/>
                <a:gd name="T11" fmla="*/ 58 h 72"/>
                <a:gd name="T12" fmla="*/ 68 w 81"/>
                <a:gd name="T13" fmla="*/ 61 h 72"/>
                <a:gd name="T14" fmla="*/ 65 w 81"/>
                <a:gd name="T15" fmla="*/ 65 h 72"/>
                <a:gd name="T16" fmla="*/ 60 w 81"/>
                <a:gd name="T17" fmla="*/ 66 h 72"/>
                <a:gd name="T18" fmla="*/ 56 w 81"/>
                <a:gd name="T19" fmla="*/ 68 h 72"/>
                <a:gd name="T20" fmla="*/ 50 w 81"/>
                <a:gd name="T21" fmla="*/ 70 h 72"/>
                <a:gd name="T22" fmla="*/ 44 w 81"/>
                <a:gd name="T23" fmla="*/ 71 h 72"/>
                <a:gd name="T24" fmla="*/ 38 w 81"/>
                <a:gd name="T25" fmla="*/ 72 h 72"/>
                <a:gd name="T26" fmla="*/ 33 w 81"/>
                <a:gd name="T27" fmla="*/ 71 h 72"/>
                <a:gd name="T28" fmla="*/ 28 w 81"/>
                <a:gd name="T29" fmla="*/ 70 h 72"/>
                <a:gd name="T30" fmla="*/ 22 w 81"/>
                <a:gd name="T31" fmla="*/ 68 h 72"/>
                <a:gd name="T32" fmla="*/ 18 w 81"/>
                <a:gd name="T33" fmla="*/ 67 h 72"/>
                <a:gd name="T34" fmla="*/ 13 w 81"/>
                <a:gd name="T35" fmla="*/ 65 h 72"/>
                <a:gd name="T36" fmla="*/ 9 w 81"/>
                <a:gd name="T37" fmla="*/ 63 h 72"/>
                <a:gd name="T38" fmla="*/ 4 w 81"/>
                <a:gd name="T39" fmla="*/ 59 h 72"/>
                <a:gd name="T40" fmla="*/ 0 w 81"/>
                <a:gd name="T41" fmla="*/ 55 h 72"/>
                <a:gd name="T42" fmla="*/ 0 w 81"/>
                <a:gd name="T43" fmla="*/ 41 h 72"/>
                <a:gd name="T44" fmla="*/ 5 w 81"/>
                <a:gd name="T45" fmla="*/ 28 h 72"/>
                <a:gd name="T46" fmla="*/ 13 w 81"/>
                <a:gd name="T47" fmla="*/ 18 h 72"/>
                <a:gd name="T48" fmla="*/ 22 w 81"/>
                <a:gd name="T49" fmla="*/ 7 h 72"/>
                <a:gd name="T50" fmla="*/ 29 w 81"/>
                <a:gd name="T51" fmla="*/ 4 h 72"/>
                <a:gd name="T52" fmla="*/ 37 w 81"/>
                <a:gd name="T53" fmla="*/ 2 h 72"/>
                <a:gd name="T54" fmla="*/ 45 w 81"/>
                <a:gd name="T55" fmla="*/ 0 h 72"/>
                <a:gd name="T56" fmla="*/ 53 w 81"/>
                <a:gd name="T57" fmla="*/ 2 h 72"/>
                <a:gd name="T58" fmla="*/ 60 w 81"/>
                <a:gd name="T59" fmla="*/ 3 h 72"/>
                <a:gd name="T60" fmla="*/ 68 w 81"/>
                <a:gd name="T61" fmla="*/ 6 h 72"/>
                <a:gd name="T62" fmla="*/ 74 w 81"/>
                <a:gd name="T63" fmla="*/ 11 h 72"/>
                <a:gd name="T64" fmla="*/ 79 w 81"/>
                <a:gd name="T65" fmla="*/ 1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72"/>
                <a:gd name="T101" fmla="*/ 81 w 81"/>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72">
                  <a:moveTo>
                    <a:pt x="79" y="17"/>
                  </a:moveTo>
                  <a:lnTo>
                    <a:pt x="81" y="27"/>
                  </a:lnTo>
                  <a:lnTo>
                    <a:pt x="81" y="35"/>
                  </a:lnTo>
                  <a:lnTo>
                    <a:pt x="79" y="44"/>
                  </a:lnTo>
                  <a:lnTo>
                    <a:pt x="75" y="55"/>
                  </a:lnTo>
                  <a:lnTo>
                    <a:pt x="72" y="58"/>
                  </a:lnTo>
                  <a:lnTo>
                    <a:pt x="68" y="61"/>
                  </a:lnTo>
                  <a:lnTo>
                    <a:pt x="65" y="65"/>
                  </a:lnTo>
                  <a:lnTo>
                    <a:pt x="60" y="66"/>
                  </a:lnTo>
                  <a:lnTo>
                    <a:pt x="56" y="68"/>
                  </a:lnTo>
                  <a:lnTo>
                    <a:pt x="50" y="70"/>
                  </a:lnTo>
                  <a:lnTo>
                    <a:pt x="44" y="71"/>
                  </a:lnTo>
                  <a:lnTo>
                    <a:pt x="38" y="72"/>
                  </a:lnTo>
                  <a:lnTo>
                    <a:pt x="33" y="71"/>
                  </a:lnTo>
                  <a:lnTo>
                    <a:pt x="28" y="70"/>
                  </a:lnTo>
                  <a:lnTo>
                    <a:pt x="22" y="68"/>
                  </a:lnTo>
                  <a:lnTo>
                    <a:pt x="18" y="67"/>
                  </a:lnTo>
                  <a:lnTo>
                    <a:pt x="13" y="65"/>
                  </a:lnTo>
                  <a:lnTo>
                    <a:pt x="9" y="63"/>
                  </a:lnTo>
                  <a:lnTo>
                    <a:pt x="4" y="59"/>
                  </a:lnTo>
                  <a:lnTo>
                    <a:pt x="0" y="55"/>
                  </a:lnTo>
                  <a:lnTo>
                    <a:pt x="0" y="41"/>
                  </a:lnTo>
                  <a:lnTo>
                    <a:pt x="5" y="28"/>
                  </a:lnTo>
                  <a:lnTo>
                    <a:pt x="13" y="18"/>
                  </a:lnTo>
                  <a:lnTo>
                    <a:pt x="22" y="7"/>
                  </a:lnTo>
                  <a:lnTo>
                    <a:pt x="29" y="4"/>
                  </a:lnTo>
                  <a:lnTo>
                    <a:pt x="37" y="2"/>
                  </a:lnTo>
                  <a:lnTo>
                    <a:pt x="45" y="0"/>
                  </a:lnTo>
                  <a:lnTo>
                    <a:pt x="53" y="2"/>
                  </a:lnTo>
                  <a:lnTo>
                    <a:pt x="60" y="3"/>
                  </a:lnTo>
                  <a:lnTo>
                    <a:pt x="68" y="6"/>
                  </a:lnTo>
                  <a:lnTo>
                    <a:pt x="74" y="11"/>
                  </a:lnTo>
                  <a:lnTo>
                    <a:pt x="7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5" name="Freeform 145">
              <a:extLst>
                <a:ext uri="{FF2B5EF4-FFF2-40B4-BE49-F238E27FC236}">
                  <a16:creationId xmlns:a16="http://schemas.microsoft.com/office/drawing/2014/main" id="{BDB7FBE1-9B35-4947-B11C-CE9740576873}"/>
                </a:ext>
              </a:extLst>
            </p:cNvPr>
            <p:cNvSpPr>
              <a:spLocks/>
            </p:cNvSpPr>
            <p:nvPr/>
          </p:nvSpPr>
          <p:spPr bwMode="auto">
            <a:xfrm>
              <a:off x="5651" y="2554"/>
              <a:ext cx="114" cy="78"/>
            </a:xfrm>
            <a:custGeom>
              <a:avLst/>
              <a:gdLst>
                <a:gd name="T0" fmla="*/ 213 w 228"/>
                <a:gd name="T1" fmla="*/ 91 h 155"/>
                <a:gd name="T2" fmla="*/ 221 w 228"/>
                <a:gd name="T3" fmla="*/ 103 h 155"/>
                <a:gd name="T4" fmla="*/ 226 w 228"/>
                <a:gd name="T5" fmla="*/ 119 h 155"/>
                <a:gd name="T6" fmla="*/ 228 w 228"/>
                <a:gd name="T7" fmla="*/ 137 h 155"/>
                <a:gd name="T8" fmla="*/ 228 w 228"/>
                <a:gd name="T9" fmla="*/ 155 h 155"/>
                <a:gd name="T10" fmla="*/ 221 w 228"/>
                <a:gd name="T11" fmla="*/ 151 h 155"/>
                <a:gd name="T12" fmla="*/ 214 w 228"/>
                <a:gd name="T13" fmla="*/ 144 h 155"/>
                <a:gd name="T14" fmla="*/ 207 w 228"/>
                <a:gd name="T15" fmla="*/ 137 h 155"/>
                <a:gd name="T16" fmla="*/ 199 w 228"/>
                <a:gd name="T17" fmla="*/ 129 h 155"/>
                <a:gd name="T18" fmla="*/ 191 w 228"/>
                <a:gd name="T19" fmla="*/ 123 h 155"/>
                <a:gd name="T20" fmla="*/ 182 w 228"/>
                <a:gd name="T21" fmla="*/ 119 h 155"/>
                <a:gd name="T22" fmla="*/ 172 w 228"/>
                <a:gd name="T23" fmla="*/ 121 h 155"/>
                <a:gd name="T24" fmla="*/ 160 w 228"/>
                <a:gd name="T25" fmla="*/ 125 h 155"/>
                <a:gd name="T26" fmla="*/ 158 w 228"/>
                <a:gd name="T27" fmla="*/ 134 h 155"/>
                <a:gd name="T28" fmla="*/ 148 w 228"/>
                <a:gd name="T29" fmla="*/ 109 h 155"/>
                <a:gd name="T30" fmla="*/ 130 w 228"/>
                <a:gd name="T31" fmla="*/ 92 h 155"/>
                <a:gd name="T32" fmla="*/ 108 w 228"/>
                <a:gd name="T33" fmla="*/ 79 h 155"/>
                <a:gd name="T34" fmla="*/ 85 w 228"/>
                <a:gd name="T35" fmla="*/ 69 h 155"/>
                <a:gd name="T36" fmla="*/ 60 w 228"/>
                <a:gd name="T37" fmla="*/ 59 h 155"/>
                <a:gd name="T38" fmla="*/ 37 w 228"/>
                <a:gd name="T39" fmla="*/ 48 h 155"/>
                <a:gd name="T40" fmla="*/ 16 w 228"/>
                <a:gd name="T41" fmla="*/ 34 h 155"/>
                <a:gd name="T42" fmla="*/ 0 w 228"/>
                <a:gd name="T43" fmla="*/ 13 h 155"/>
                <a:gd name="T44" fmla="*/ 5 w 228"/>
                <a:gd name="T45" fmla="*/ 11 h 155"/>
                <a:gd name="T46" fmla="*/ 10 w 228"/>
                <a:gd name="T47" fmla="*/ 9 h 155"/>
                <a:gd name="T48" fmla="*/ 15 w 228"/>
                <a:gd name="T49" fmla="*/ 5 h 155"/>
                <a:gd name="T50" fmla="*/ 20 w 228"/>
                <a:gd name="T51" fmla="*/ 0 h 155"/>
                <a:gd name="T52" fmla="*/ 28 w 228"/>
                <a:gd name="T53" fmla="*/ 9 h 155"/>
                <a:gd name="T54" fmla="*/ 37 w 228"/>
                <a:gd name="T55" fmla="*/ 18 h 155"/>
                <a:gd name="T56" fmla="*/ 49 w 228"/>
                <a:gd name="T57" fmla="*/ 25 h 155"/>
                <a:gd name="T58" fmla="*/ 60 w 228"/>
                <a:gd name="T59" fmla="*/ 31 h 155"/>
                <a:gd name="T60" fmla="*/ 73 w 228"/>
                <a:gd name="T61" fmla="*/ 35 h 155"/>
                <a:gd name="T62" fmla="*/ 85 w 228"/>
                <a:gd name="T63" fmla="*/ 40 h 155"/>
                <a:gd name="T64" fmla="*/ 99 w 228"/>
                <a:gd name="T65" fmla="*/ 44 h 155"/>
                <a:gd name="T66" fmla="*/ 113 w 228"/>
                <a:gd name="T67" fmla="*/ 48 h 155"/>
                <a:gd name="T68" fmla="*/ 127 w 228"/>
                <a:gd name="T69" fmla="*/ 51 h 155"/>
                <a:gd name="T70" fmla="*/ 141 w 228"/>
                <a:gd name="T71" fmla="*/ 55 h 155"/>
                <a:gd name="T72" fmla="*/ 154 w 228"/>
                <a:gd name="T73" fmla="*/ 58 h 155"/>
                <a:gd name="T74" fmla="*/ 167 w 228"/>
                <a:gd name="T75" fmla="*/ 63 h 155"/>
                <a:gd name="T76" fmla="*/ 180 w 228"/>
                <a:gd name="T77" fmla="*/ 69 h 155"/>
                <a:gd name="T78" fmla="*/ 192 w 228"/>
                <a:gd name="T79" fmla="*/ 74 h 155"/>
                <a:gd name="T80" fmla="*/ 203 w 228"/>
                <a:gd name="T81" fmla="*/ 83 h 155"/>
                <a:gd name="T82" fmla="*/ 213 w 228"/>
                <a:gd name="T83" fmla="*/ 91 h 1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155"/>
                <a:gd name="T128" fmla="*/ 228 w 228"/>
                <a:gd name="T129" fmla="*/ 155 h 1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155">
                  <a:moveTo>
                    <a:pt x="213" y="91"/>
                  </a:moveTo>
                  <a:lnTo>
                    <a:pt x="221" y="103"/>
                  </a:lnTo>
                  <a:lnTo>
                    <a:pt x="226" y="119"/>
                  </a:lnTo>
                  <a:lnTo>
                    <a:pt x="228" y="137"/>
                  </a:lnTo>
                  <a:lnTo>
                    <a:pt x="228" y="155"/>
                  </a:lnTo>
                  <a:lnTo>
                    <a:pt x="221" y="151"/>
                  </a:lnTo>
                  <a:lnTo>
                    <a:pt x="214" y="144"/>
                  </a:lnTo>
                  <a:lnTo>
                    <a:pt x="207" y="137"/>
                  </a:lnTo>
                  <a:lnTo>
                    <a:pt x="199" y="129"/>
                  </a:lnTo>
                  <a:lnTo>
                    <a:pt x="191" y="123"/>
                  </a:lnTo>
                  <a:lnTo>
                    <a:pt x="182" y="119"/>
                  </a:lnTo>
                  <a:lnTo>
                    <a:pt x="172" y="121"/>
                  </a:lnTo>
                  <a:lnTo>
                    <a:pt x="160" y="125"/>
                  </a:lnTo>
                  <a:lnTo>
                    <a:pt x="158" y="134"/>
                  </a:lnTo>
                  <a:lnTo>
                    <a:pt x="148" y="109"/>
                  </a:lnTo>
                  <a:lnTo>
                    <a:pt x="130" y="92"/>
                  </a:lnTo>
                  <a:lnTo>
                    <a:pt x="108" y="79"/>
                  </a:lnTo>
                  <a:lnTo>
                    <a:pt x="85" y="69"/>
                  </a:lnTo>
                  <a:lnTo>
                    <a:pt x="60" y="59"/>
                  </a:lnTo>
                  <a:lnTo>
                    <a:pt x="37" y="48"/>
                  </a:lnTo>
                  <a:lnTo>
                    <a:pt x="16" y="34"/>
                  </a:lnTo>
                  <a:lnTo>
                    <a:pt x="0" y="13"/>
                  </a:lnTo>
                  <a:lnTo>
                    <a:pt x="5" y="11"/>
                  </a:lnTo>
                  <a:lnTo>
                    <a:pt x="10" y="9"/>
                  </a:lnTo>
                  <a:lnTo>
                    <a:pt x="15" y="5"/>
                  </a:lnTo>
                  <a:lnTo>
                    <a:pt x="20" y="0"/>
                  </a:lnTo>
                  <a:lnTo>
                    <a:pt x="28" y="9"/>
                  </a:lnTo>
                  <a:lnTo>
                    <a:pt x="37" y="18"/>
                  </a:lnTo>
                  <a:lnTo>
                    <a:pt x="49" y="25"/>
                  </a:lnTo>
                  <a:lnTo>
                    <a:pt x="60" y="31"/>
                  </a:lnTo>
                  <a:lnTo>
                    <a:pt x="73" y="35"/>
                  </a:lnTo>
                  <a:lnTo>
                    <a:pt x="85" y="40"/>
                  </a:lnTo>
                  <a:lnTo>
                    <a:pt x="99" y="44"/>
                  </a:lnTo>
                  <a:lnTo>
                    <a:pt x="113" y="48"/>
                  </a:lnTo>
                  <a:lnTo>
                    <a:pt x="127" y="51"/>
                  </a:lnTo>
                  <a:lnTo>
                    <a:pt x="141" y="55"/>
                  </a:lnTo>
                  <a:lnTo>
                    <a:pt x="154" y="58"/>
                  </a:lnTo>
                  <a:lnTo>
                    <a:pt x="167" y="63"/>
                  </a:lnTo>
                  <a:lnTo>
                    <a:pt x="180" y="69"/>
                  </a:lnTo>
                  <a:lnTo>
                    <a:pt x="192" y="74"/>
                  </a:lnTo>
                  <a:lnTo>
                    <a:pt x="203" y="83"/>
                  </a:lnTo>
                  <a:lnTo>
                    <a:pt x="213" y="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6" name="Freeform 146">
              <a:extLst>
                <a:ext uri="{FF2B5EF4-FFF2-40B4-BE49-F238E27FC236}">
                  <a16:creationId xmlns:a16="http://schemas.microsoft.com/office/drawing/2014/main" id="{07D3F8FB-C4DB-40DC-B590-4BE081740C9A}"/>
                </a:ext>
              </a:extLst>
            </p:cNvPr>
            <p:cNvSpPr>
              <a:spLocks/>
            </p:cNvSpPr>
            <p:nvPr/>
          </p:nvSpPr>
          <p:spPr bwMode="auto">
            <a:xfrm>
              <a:off x="5108" y="2558"/>
              <a:ext cx="54" cy="51"/>
            </a:xfrm>
            <a:custGeom>
              <a:avLst/>
              <a:gdLst>
                <a:gd name="T0" fmla="*/ 107 w 107"/>
                <a:gd name="T1" fmla="*/ 38 h 101"/>
                <a:gd name="T2" fmla="*/ 105 w 107"/>
                <a:gd name="T3" fmla="*/ 55 h 101"/>
                <a:gd name="T4" fmla="*/ 102 w 107"/>
                <a:gd name="T5" fmla="*/ 74 h 101"/>
                <a:gd name="T6" fmla="*/ 97 w 107"/>
                <a:gd name="T7" fmla="*/ 90 h 101"/>
                <a:gd name="T8" fmla="*/ 83 w 107"/>
                <a:gd name="T9" fmla="*/ 98 h 101"/>
                <a:gd name="T10" fmla="*/ 74 w 107"/>
                <a:gd name="T11" fmla="*/ 99 h 101"/>
                <a:gd name="T12" fmla="*/ 64 w 107"/>
                <a:gd name="T13" fmla="*/ 100 h 101"/>
                <a:gd name="T14" fmla="*/ 54 w 107"/>
                <a:gd name="T15" fmla="*/ 101 h 101"/>
                <a:gd name="T16" fmla="*/ 45 w 107"/>
                <a:gd name="T17" fmla="*/ 100 h 101"/>
                <a:gd name="T18" fmla="*/ 34 w 107"/>
                <a:gd name="T19" fmla="*/ 99 h 101"/>
                <a:gd name="T20" fmla="*/ 26 w 107"/>
                <a:gd name="T21" fmla="*/ 95 h 101"/>
                <a:gd name="T22" fmla="*/ 18 w 107"/>
                <a:gd name="T23" fmla="*/ 92 h 101"/>
                <a:gd name="T24" fmla="*/ 13 w 107"/>
                <a:gd name="T25" fmla="*/ 85 h 101"/>
                <a:gd name="T26" fmla="*/ 8 w 107"/>
                <a:gd name="T27" fmla="*/ 77 h 101"/>
                <a:gd name="T28" fmla="*/ 5 w 107"/>
                <a:gd name="T29" fmla="*/ 71 h 101"/>
                <a:gd name="T30" fmla="*/ 2 w 107"/>
                <a:gd name="T31" fmla="*/ 64 h 101"/>
                <a:gd name="T32" fmla="*/ 0 w 107"/>
                <a:gd name="T33" fmla="*/ 56 h 101"/>
                <a:gd name="T34" fmla="*/ 3 w 107"/>
                <a:gd name="T35" fmla="*/ 47 h 101"/>
                <a:gd name="T36" fmla="*/ 7 w 107"/>
                <a:gd name="T37" fmla="*/ 38 h 101"/>
                <a:gd name="T38" fmla="*/ 13 w 107"/>
                <a:gd name="T39" fmla="*/ 30 h 101"/>
                <a:gd name="T40" fmla="*/ 18 w 107"/>
                <a:gd name="T41" fmla="*/ 22 h 101"/>
                <a:gd name="T42" fmla="*/ 24 w 107"/>
                <a:gd name="T43" fmla="*/ 15 h 101"/>
                <a:gd name="T44" fmla="*/ 32 w 107"/>
                <a:gd name="T45" fmla="*/ 9 h 101"/>
                <a:gd name="T46" fmla="*/ 40 w 107"/>
                <a:gd name="T47" fmla="*/ 4 h 101"/>
                <a:gd name="T48" fmla="*/ 49 w 107"/>
                <a:gd name="T49" fmla="*/ 1 h 101"/>
                <a:gd name="T50" fmla="*/ 61 w 107"/>
                <a:gd name="T51" fmla="*/ 0 h 101"/>
                <a:gd name="T52" fmla="*/ 70 w 107"/>
                <a:gd name="T53" fmla="*/ 2 h 101"/>
                <a:gd name="T54" fmla="*/ 77 w 107"/>
                <a:gd name="T55" fmla="*/ 6 h 101"/>
                <a:gd name="T56" fmla="*/ 84 w 107"/>
                <a:gd name="T57" fmla="*/ 11 h 101"/>
                <a:gd name="T58" fmla="*/ 90 w 107"/>
                <a:gd name="T59" fmla="*/ 18 h 101"/>
                <a:gd name="T60" fmla="*/ 96 w 107"/>
                <a:gd name="T61" fmla="*/ 25 h 101"/>
                <a:gd name="T62" fmla="*/ 101 w 107"/>
                <a:gd name="T63" fmla="*/ 32 h 101"/>
                <a:gd name="T64" fmla="*/ 107 w 107"/>
                <a:gd name="T65" fmla="*/ 38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01"/>
                <a:gd name="T101" fmla="*/ 107 w 107"/>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01">
                  <a:moveTo>
                    <a:pt x="107" y="38"/>
                  </a:moveTo>
                  <a:lnTo>
                    <a:pt x="105" y="55"/>
                  </a:lnTo>
                  <a:lnTo>
                    <a:pt x="102" y="74"/>
                  </a:lnTo>
                  <a:lnTo>
                    <a:pt x="97" y="90"/>
                  </a:lnTo>
                  <a:lnTo>
                    <a:pt x="83" y="98"/>
                  </a:lnTo>
                  <a:lnTo>
                    <a:pt x="74" y="99"/>
                  </a:lnTo>
                  <a:lnTo>
                    <a:pt x="64" y="100"/>
                  </a:lnTo>
                  <a:lnTo>
                    <a:pt x="54" y="101"/>
                  </a:lnTo>
                  <a:lnTo>
                    <a:pt x="45" y="100"/>
                  </a:lnTo>
                  <a:lnTo>
                    <a:pt x="34" y="99"/>
                  </a:lnTo>
                  <a:lnTo>
                    <a:pt x="26" y="95"/>
                  </a:lnTo>
                  <a:lnTo>
                    <a:pt x="18" y="92"/>
                  </a:lnTo>
                  <a:lnTo>
                    <a:pt x="13" y="85"/>
                  </a:lnTo>
                  <a:lnTo>
                    <a:pt x="8" y="77"/>
                  </a:lnTo>
                  <a:lnTo>
                    <a:pt x="5" y="71"/>
                  </a:lnTo>
                  <a:lnTo>
                    <a:pt x="2" y="64"/>
                  </a:lnTo>
                  <a:lnTo>
                    <a:pt x="0" y="56"/>
                  </a:lnTo>
                  <a:lnTo>
                    <a:pt x="3" y="47"/>
                  </a:lnTo>
                  <a:lnTo>
                    <a:pt x="7" y="38"/>
                  </a:lnTo>
                  <a:lnTo>
                    <a:pt x="13" y="30"/>
                  </a:lnTo>
                  <a:lnTo>
                    <a:pt x="18" y="22"/>
                  </a:lnTo>
                  <a:lnTo>
                    <a:pt x="24" y="15"/>
                  </a:lnTo>
                  <a:lnTo>
                    <a:pt x="32" y="9"/>
                  </a:lnTo>
                  <a:lnTo>
                    <a:pt x="40" y="4"/>
                  </a:lnTo>
                  <a:lnTo>
                    <a:pt x="49" y="1"/>
                  </a:lnTo>
                  <a:lnTo>
                    <a:pt x="61" y="0"/>
                  </a:lnTo>
                  <a:lnTo>
                    <a:pt x="70" y="2"/>
                  </a:lnTo>
                  <a:lnTo>
                    <a:pt x="77" y="6"/>
                  </a:lnTo>
                  <a:lnTo>
                    <a:pt x="84" y="11"/>
                  </a:lnTo>
                  <a:lnTo>
                    <a:pt x="90" y="18"/>
                  </a:lnTo>
                  <a:lnTo>
                    <a:pt x="96" y="25"/>
                  </a:lnTo>
                  <a:lnTo>
                    <a:pt x="101" y="32"/>
                  </a:lnTo>
                  <a:lnTo>
                    <a:pt x="10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7" name="Freeform 147">
              <a:extLst>
                <a:ext uri="{FF2B5EF4-FFF2-40B4-BE49-F238E27FC236}">
                  <a16:creationId xmlns:a16="http://schemas.microsoft.com/office/drawing/2014/main" id="{28621E2C-89B1-46E6-BED9-A222CB65540F}"/>
                </a:ext>
              </a:extLst>
            </p:cNvPr>
            <p:cNvSpPr>
              <a:spLocks/>
            </p:cNvSpPr>
            <p:nvPr/>
          </p:nvSpPr>
          <p:spPr bwMode="auto">
            <a:xfrm>
              <a:off x="5115" y="2568"/>
              <a:ext cx="41" cy="34"/>
            </a:xfrm>
            <a:custGeom>
              <a:avLst/>
              <a:gdLst>
                <a:gd name="T0" fmla="*/ 69 w 82"/>
                <a:gd name="T1" fmla="*/ 12 h 68"/>
                <a:gd name="T2" fmla="*/ 70 w 82"/>
                <a:gd name="T3" fmla="*/ 19 h 68"/>
                <a:gd name="T4" fmla="*/ 76 w 82"/>
                <a:gd name="T5" fmla="*/ 22 h 68"/>
                <a:gd name="T6" fmla="*/ 82 w 82"/>
                <a:gd name="T7" fmla="*/ 27 h 68"/>
                <a:gd name="T8" fmla="*/ 80 w 82"/>
                <a:gd name="T9" fmla="*/ 34 h 68"/>
                <a:gd name="T10" fmla="*/ 78 w 82"/>
                <a:gd name="T11" fmla="*/ 39 h 68"/>
                <a:gd name="T12" fmla="*/ 77 w 82"/>
                <a:gd name="T13" fmla="*/ 46 h 68"/>
                <a:gd name="T14" fmla="*/ 76 w 82"/>
                <a:gd name="T15" fmla="*/ 53 h 68"/>
                <a:gd name="T16" fmla="*/ 72 w 82"/>
                <a:gd name="T17" fmla="*/ 58 h 68"/>
                <a:gd name="T18" fmla="*/ 64 w 82"/>
                <a:gd name="T19" fmla="*/ 62 h 68"/>
                <a:gd name="T20" fmla="*/ 55 w 82"/>
                <a:gd name="T21" fmla="*/ 66 h 68"/>
                <a:gd name="T22" fmla="*/ 47 w 82"/>
                <a:gd name="T23" fmla="*/ 68 h 68"/>
                <a:gd name="T24" fmla="*/ 39 w 82"/>
                <a:gd name="T25" fmla="*/ 68 h 68"/>
                <a:gd name="T26" fmla="*/ 30 w 82"/>
                <a:gd name="T27" fmla="*/ 67 h 68"/>
                <a:gd name="T28" fmla="*/ 22 w 82"/>
                <a:gd name="T29" fmla="*/ 65 h 68"/>
                <a:gd name="T30" fmla="*/ 15 w 82"/>
                <a:gd name="T31" fmla="*/ 61 h 68"/>
                <a:gd name="T32" fmla="*/ 7 w 82"/>
                <a:gd name="T33" fmla="*/ 58 h 68"/>
                <a:gd name="T34" fmla="*/ 1 w 82"/>
                <a:gd name="T35" fmla="*/ 47 h 68"/>
                <a:gd name="T36" fmla="*/ 0 w 82"/>
                <a:gd name="T37" fmla="*/ 37 h 68"/>
                <a:gd name="T38" fmla="*/ 3 w 82"/>
                <a:gd name="T39" fmla="*/ 27 h 68"/>
                <a:gd name="T40" fmla="*/ 9 w 82"/>
                <a:gd name="T41" fmla="*/ 17 h 68"/>
                <a:gd name="T42" fmla="*/ 16 w 82"/>
                <a:gd name="T43" fmla="*/ 13 h 68"/>
                <a:gd name="T44" fmla="*/ 23 w 82"/>
                <a:gd name="T45" fmla="*/ 7 h 68"/>
                <a:gd name="T46" fmla="*/ 30 w 82"/>
                <a:gd name="T47" fmla="*/ 4 h 68"/>
                <a:gd name="T48" fmla="*/ 37 w 82"/>
                <a:gd name="T49" fmla="*/ 0 h 68"/>
                <a:gd name="T50" fmla="*/ 46 w 82"/>
                <a:gd name="T51" fmla="*/ 0 h 68"/>
                <a:gd name="T52" fmla="*/ 55 w 82"/>
                <a:gd name="T53" fmla="*/ 3 h 68"/>
                <a:gd name="T54" fmla="*/ 63 w 82"/>
                <a:gd name="T55" fmla="*/ 6 h 68"/>
                <a:gd name="T56" fmla="*/ 69 w 82"/>
                <a:gd name="T57" fmla="*/ 12 h 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2"/>
                <a:gd name="T88" fmla="*/ 0 h 68"/>
                <a:gd name="T89" fmla="*/ 82 w 82"/>
                <a:gd name="T90" fmla="*/ 68 h 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2" h="68">
                  <a:moveTo>
                    <a:pt x="69" y="12"/>
                  </a:moveTo>
                  <a:lnTo>
                    <a:pt x="70" y="19"/>
                  </a:lnTo>
                  <a:lnTo>
                    <a:pt x="76" y="22"/>
                  </a:lnTo>
                  <a:lnTo>
                    <a:pt x="82" y="27"/>
                  </a:lnTo>
                  <a:lnTo>
                    <a:pt x="80" y="34"/>
                  </a:lnTo>
                  <a:lnTo>
                    <a:pt x="78" y="39"/>
                  </a:lnTo>
                  <a:lnTo>
                    <a:pt x="77" y="46"/>
                  </a:lnTo>
                  <a:lnTo>
                    <a:pt x="76" y="53"/>
                  </a:lnTo>
                  <a:lnTo>
                    <a:pt x="72" y="58"/>
                  </a:lnTo>
                  <a:lnTo>
                    <a:pt x="64" y="62"/>
                  </a:lnTo>
                  <a:lnTo>
                    <a:pt x="55" y="66"/>
                  </a:lnTo>
                  <a:lnTo>
                    <a:pt x="47" y="68"/>
                  </a:lnTo>
                  <a:lnTo>
                    <a:pt x="39" y="68"/>
                  </a:lnTo>
                  <a:lnTo>
                    <a:pt x="30" y="67"/>
                  </a:lnTo>
                  <a:lnTo>
                    <a:pt x="22" y="65"/>
                  </a:lnTo>
                  <a:lnTo>
                    <a:pt x="15" y="61"/>
                  </a:lnTo>
                  <a:lnTo>
                    <a:pt x="7" y="58"/>
                  </a:lnTo>
                  <a:lnTo>
                    <a:pt x="1" y="47"/>
                  </a:lnTo>
                  <a:lnTo>
                    <a:pt x="0" y="37"/>
                  </a:lnTo>
                  <a:lnTo>
                    <a:pt x="3" y="27"/>
                  </a:lnTo>
                  <a:lnTo>
                    <a:pt x="9" y="17"/>
                  </a:lnTo>
                  <a:lnTo>
                    <a:pt x="16" y="13"/>
                  </a:lnTo>
                  <a:lnTo>
                    <a:pt x="23" y="7"/>
                  </a:lnTo>
                  <a:lnTo>
                    <a:pt x="30" y="4"/>
                  </a:lnTo>
                  <a:lnTo>
                    <a:pt x="37" y="0"/>
                  </a:lnTo>
                  <a:lnTo>
                    <a:pt x="46" y="0"/>
                  </a:lnTo>
                  <a:lnTo>
                    <a:pt x="55" y="3"/>
                  </a:lnTo>
                  <a:lnTo>
                    <a:pt x="63" y="6"/>
                  </a:lnTo>
                  <a:lnTo>
                    <a:pt x="6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8" name="Freeform 148">
              <a:extLst>
                <a:ext uri="{FF2B5EF4-FFF2-40B4-BE49-F238E27FC236}">
                  <a16:creationId xmlns:a16="http://schemas.microsoft.com/office/drawing/2014/main" id="{53D59051-1E6A-4B0C-86E3-1099A99F2B0F}"/>
                </a:ext>
              </a:extLst>
            </p:cNvPr>
            <p:cNvSpPr>
              <a:spLocks/>
            </p:cNvSpPr>
            <p:nvPr/>
          </p:nvSpPr>
          <p:spPr bwMode="auto">
            <a:xfrm>
              <a:off x="5227" y="2575"/>
              <a:ext cx="58" cy="54"/>
            </a:xfrm>
            <a:custGeom>
              <a:avLst/>
              <a:gdLst>
                <a:gd name="T0" fmla="*/ 105 w 117"/>
                <a:gd name="T1" fmla="*/ 17 h 107"/>
                <a:gd name="T2" fmla="*/ 107 w 117"/>
                <a:gd name="T3" fmla="*/ 26 h 107"/>
                <a:gd name="T4" fmla="*/ 112 w 117"/>
                <a:gd name="T5" fmla="*/ 35 h 107"/>
                <a:gd name="T6" fmla="*/ 115 w 117"/>
                <a:gd name="T7" fmla="*/ 44 h 107"/>
                <a:gd name="T8" fmla="*/ 114 w 117"/>
                <a:gd name="T9" fmla="*/ 52 h 107"/>
                <a:gd name="T10" fmla="*/ 117 w 117"/>
                <a:gd name="T11" fmla="*/ 53 h 107"/>
                <a:gd name="T12" fmla="*/ 114 w 117"/>
                <a:gd name="T13" fmla="*/ 67 h 107"/>
                <a:gd name="T14" fmla="*/ 110 w 117"/>
                <a:gd name="T15" fmla="*/ 79 h 107"/>
                <a:gd name="T16" fmla="*/ 102 w 117"/>
                <a:gd name="T17" fmla="*/ 89 h 107"/>
                <a:gd name="T18" fmla="*/ 91 w 117"/>
                <a:gd name="T19" fmla="*/ 98 h 107"/>
                <a:gd name="T20" fmla="*/ 83 w 117"/>
                <a:gd name="T21" fmla="*/ 100 h 107"/>
                <a:gd name="T22" fmla="*/ 75 w 117"/>
                <a:gd name="T23" fmla="*/ 104 h 107"/>
                <a:gd name="T24" fmla="*/ 67 w 117"/>
                <a:gd name="T25" fmla="*/ 105 h 107"/>
                <a:gd name="T26" fmla="*/ 60 w 117"/>
                <a:gd name="T27" fmla="*/ 106 h 107"/>
                <a:gd name="T28" fmla="*/ 53 w 117"/>
                <a:gd name="T29" fmla="*/ 107 h 107"/>
                <a:gd name="T30" fmla="*/ 45 w 117"/>
                <a:gd name="T31" fmla="*/ 107 h 107"/>
                <a:gd name="T32" fmla="*/ 37 w 117"/>
                <a:gd name="T33" fmla="*/ 106 h 107"/>
                <a:gd name="T34" fmla="*/ 29 w 117"/>
                <a:gd name="T35" fmla="*/ 105 h 107"/>
                <a:gd name="T36" fmla="*/ 15 w 117"/>
                <a:gd name="T37" fmla="*/ 97 h 107"/>
                <a:gd name="T38" fmla="*/ 7 w 117"/>
                <a:gd name="T39" fmla="*/ 85 h 107"/>
                <a:gd name="T40" fmla="*/ 3 w 117"/>
                <a:gd name="T41" fmla="*/ 72 h 107"/>
                <a:gd name="T42" fmla="*/ 0 w 117"/>
                <a:gd name="T43" fmla="*/ 55 h 107"/>
                <a:gd name="T44" fmla="*/ 3 w 117"/>
                <a:gd name="T45" fmla="*/ 47 h 107"/>
                <a:gd name="T46" fmla="*/ 6 w 117"/>
                <a:gd name="T47" fmla="*/ 41 h 107"/>
                <a:gd name="T48" fmla="*/ 9 w 117"/>
                <a:gd name="T49" fmla="*/ 34 h 107"/>
                <a:gd name="T50" fmla="*/ 14 w 117"/>
                <a:gd name="T51" fmla="*/ 27 h 107"/>
                <a:gd name="T52" fmla="*/ 19 w 117"/>
                <a:gd name="T53" fmla="*/ 21 h 107"/>
                <a:gd name="T54" fmla="*/ 23 w 117"/>
                <a:gd name="T55" fmla="*/ 15 h 107"/>
                <a:gd name="T56" fmla="*/ 29 w 117"/>
                <a:gd name="T57" fmla="*/ 11 h 107"/>
                <a:gd name="T58" fmla="*/ 35 w 117"/>
                <a:gd name="T59" fmla="*/ 6 h 107"/>
                <a:gd name="T60" fmla="*/ 44 w 117"/>
                <a:gd name="T61" fmla="*/ 4 h 107"/>
                <a:gd name="T62" fmla="*/ 53 w 117"/>
                <a:gd name="T63" fmla="*/ 1 h 107"/>
                <a:gd name="T64" fmla="*/ 62 w 117"/>
                <a:gd name="T65" fmla="*/ 0 h 107"/>
                <a:gd name="T66" fmla="*/ 72 w 117"/>
                <a:gd name="T67" fmla="*/ 1 h 107"/>
                <a:gd name="T68" fmla="*/ 81 w 117"/>
                <a:gd name="T69" fmla="*/ 2 h 107"/>
                <a:gd name="T70" fmla="*/ 90 w 117"/>
                <a:gd name="T71" fmla="*/ 6 h 107"/>
                <a:gd name="T72" fmla="*/ 98 w 117"/>
                <a:gd name="T73" fmla="*/ 11 h 107"/>
                <a:gd name="T74" fmla="*/ 105 w 117"/>
                <a:gd name="T75" fmla="*/ 17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7"/>
                <a:gd name="T115" fmla="*/ 0 h 107"/>
                <a:gd name="T116" fmla="*/ 117 w 117"/>
                <a:gd name="T117" fmla="*/ 107 h 1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7" h="107">
                  <a:moveTo>
                    <a:pt x="105" y="17"/>
                  </a:moveTo>
                  <a:lnTo>
                    <a:pt x="107" y="26"/>
                  </a:lnTo>
                  <a:lnTo>
                    <a:pt x="112" y="35"/>
                  </a:lnTo>
                  <a:lnTo>
                    <a:pt x="115" y="44"/>
                  </a:lnTo>
                  <a:lnTo>
                    <a:pt x="114" y="52"/>
                  </a:lnTo>
                  <a:lnTo>
                    <a:pt x="117" y="53"/>
                  </a:lnTo>
                  <a:lnTo>
                    <a:pt x="114" y="67"/>
                  </a:lnTo>
                  <a:lnTo>
                    <a:pt x="110" y="79"/>
                  </a:lnTo>
                  <a:lnTo>
                    <a:pt x="102" y="89"/>
                  </a:lnTo>
                  <a:lnTo>
                    <a:pt x="91" y="98"/>
                  </a:lnTo>
                  <a:lnTo>
                    <a:pt x="83" y="100"/>
                  </a:lnTo>
                  <a:lnTo>
                    <a:pt x="75" y="104"/>
                  </a:lnTo>
                  <a:lnTo>
                    <a:pt x="67" y="105"/>
                  </a:lnTo>
                  <a:lnTo>
                    <a:pt x="60" y="106"/>
                  </a:lnTo>
                  <a:lnTo>
                    <a:pt x="53" y="107"/>
                  </a:lnTo>
                  <a:lnTo>
                    <a:pt x="45" y="107"/>
                  </a:lnTo>
                  <a:lnTo>
                    <a:pt x="37" y="106"/>
                  </a:lnTo>
                  <a:lnTo>
                    <a:pt x="29" y="105"/>
                  </a:lnTo>
                  <a:lnTo>
                    <a:pt x="15" y="97"/>
                  </a:lnTo>
                  <a:lnTo>
                    <a:pt x="7" y="85"/>
                  </a:lnTo>
                  <a:lnTo>
                    <a:pt x="3" y="72"/>
                  </a:lnTo>
                  <a:lnTo>
                    <a:pt x="0" y="55"/>
                  </a:lnTo>
                  <a:lnTo>
                    <a:pt x="3" y="47"/>
                  </a:lnTo>
                  <a:lnTo>
                    <a:pt x="6" y="41"/>
                  </a:lnTo>
                  <a:lnTo>
                    <a:pt x="9" y="34"/>
                  </a:lnTo>
                  <a:lnTo>
                    <a:pt x="14" y="27"/>
                  </a:lnTo>
                  <a:lnTo>
                    <a:pt x="19" y="21"/>
                  </a:lnTo>
                  <a:lnTo>
                    <a:pt x="23" y="15"/>
                  </a:lnTo>
                  <a:lnTo>
                    <a:pt x="29" y="11"/>
                  </a:lnTo>
                  <a:lnTo>
                    <a:pt x="35" y="6"/>
                  </a:lnTo>
                  <a:lnTo>
                    <a:pt x="44" y="4"/>
                  </a:lnTo>
                  <a:lnTo>
                    <a:pt x="53" y="1"/>
                  </a:lnTo>
                  <a:lnTo>
                    <a:pt x="62" y="0"/>
                  </a:lnTo>
                  <a:lnTo>
                    <a:pt x="72" y="1"/>
                  </a:lnTo>
                  <a:lnTo>
                    <a:pt x="81" y="2"/>
                  </a:lnTo>
                  <a:lnTo>
                    <a:pt x="90" y="6"/>
                  </a:lnTo>
                  <a:lnTo>
                    <a:pt x="98" y="11"/>
                  </a:lnTo>
                  <a:lnTo>
                    <a:pt x="10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29" name="Freeform 149">
              <a:extLst>
                <a:ext uri="{FF2B5EF4-FFF2-40B4-BE49-F238E27FC236}">
                  <a16:creationId xmlns:a16="http://schemas.microsoft.com/office/drawing/2014/main" id="{1317D2E1-3329-479E-B4E3-2E087A7BBFDA}"/>
                </a:ext>
              </a:extLst>
            </p:cNvPr>
            <p:cNvSpPr>
              <a:spLocks/>
            </p:cNvSpPr>
            <p:nvPr/>
          </p:nvSpPr>
          <p:spPr bwMode="auto">
            <a:xfrm>
              <a:off x="5234" y="2584"/>
              <a:ext cx="43" cy="35"/>
            </a:xfrm>
            <a:custGeom>
              <a:avLst/>
              <a:gdLst>
                <a:gd name="T0" fmla="*/ 81 w 86"/>
                <a:gd name="T1" fmla="*/ 10 h 70"/>
                <a:gd name="T2" fmla="*/ 85 w 86"/>
                <a:gd name="T3" fmla="*/ 22 h 70"/>
                <a:gd name="T4" fmla="*/ 86 w 86"/>
                <a:gd name="T5" fmla="*/ 32 h 70"/>
                <a:gd name="T6" fmla="*/ 85 w 86"/>
                <a:gd name="T7" fmla="*/ 43 h 70"/>
                <a:gd name="T8" fmla="*/ 81 w 86"/>
                <a:gd name="T9" fmla="*/ 54 h 70"/>
                <a:gd name="T10" fmla="*/ 75 w 86"/>
                <a:gd name="T11" fmla="*/ 60 h 70"/>
                <a:gd name="T12" fmla="*/ 68 w 86"/>
                <a:gd name="T13" fmla="*/ 64 h 70"/>
                <a:gd name="T14" fmla="*/ 61 w 86"/>
                <a:gd name="T15" fmla="*/ 68 h 70"/>
                <a:gd name="T16" fmla="*/ 54 w 86"/>
                <a:gd name="T17" fmla="*/ 69 h 70"/>
                <a:gd name="T18" fmla="*/ 45 w 86"/>
                <a:gd name="T19" fmla="*/ 70 h 70"/>
                <a:gd name="T20" fmla="*/ 37 w 86"/>
                <a:gd name="T21" fmla="*/ 70 h 70"/>
                <a:gd name="T22" fmla="*/ 29 w 86"/>
                <a:gd name="T23" fmla="*/ 70 h 70"/>
                <a:gd name="T24" fmla="*/ 20 w 86"/>
                <a:gd name="T25" fmla="*/ 68 h 70"/>
                <a:gd name="T26" fmla="*/ 15 w 86"/>
                <a:gd name="T27" fmla="*/ 65 h 70"/>
                <a:gd name="T28" fmla="*/ 10 w 86"/>
                <a:gd name="T29" fmla="*/ 64 h 70"/>
                <a:gd name="T30" fmla="*/ 7 w 86"/>
                <a:gd name="T31" fmla="*/ 63 h 70"/>
                <a:gd name="T32" fmla="*/ 5 w 86"/>
                <a:gd name="T33" fmla="*/ 60 h 70"/>
                <a:gd name="T34" fmla="*/ 0 w 86"/>
                <a:gd name="T35" fmla="*/ 49 h 70"/>
                <a:gd name="T36" fmla="*/ 1 w 86"/>
                <a:gd name="T37" fmla="*/ 38 h 70"/>
                <a:gd name="T38" fmla="*/ 5 w 86"/>
                <a:gd name="T39" fmla="*/ 26 h 70"/>
                <a:gd name="T40" fmla="*/ 12 w 86"/>
                <a:gd name="T41" fmla="*/ 17 h 70"/>
                <a:gd name="T42" fmla="*/ 17 w 86"/>
                <a:gd name="T43" fmla="*/ 11 h 70"/>
                <a:gd name="T44" fmla="*/ 24 w 86"/>
                <a:gd name="T45" fmla="*/ 7 h 70"/>
                <a:gd name="T46" fmla="*/ 31 w 86"/>
                <a:gd name="T47" fmla="*/ 2 h 70"/>
                <a:gd name="T48" fmla="*/ 39 w 86"/>
                <a:gd name="T49" fmla="*/ 0 h 70"/>
                <a:gd name="T50" fmla="*/ 45 w 86"/>
                <a:gd name="T51" fmla="*/ 0 h 70"/>
                <a:gd name="T52" fmla="*/ 51 w 86"/>
                <a:gd name="T53" fmla="*/ 1 h 70"/>
                <a:gd name="T54" fmla="*/ 56 w 86"/>
                <a:gd name="T55" fmla="*/ 1 h 70"/>
                <a:gd name="T56" fmla="*/ 62 w 86"/>
                <a:gd name="T57" fmla="*/ 2 h 70"/>
                <a:gd name="T58" fmla="*/ 67 w 86"/>
                <a:gd name="T59" fmla="*/ 3 h 70"/>
                <a:gd name="T60" fmla="*/ 73 w 86"/>
                <a:gd name="T61" fmla="*/ 5 h 70"/>
                <a:gd name="T62" fmla="*/ 77 w 86"/>
                <a:gd name="T63" fmla="*/ 8 h 70"/>
                <a:gd name="T64" fmla="*/ 81 w 86"/>
                <a:gd name="T65" fmla="*/ 10 h 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70"/>
                <a:gd name="T101" fmla="*/ 86 w 86"/>
                <a:gd name="T102" fmla="*/ 70 h 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70">
                  <a:moveTo>
                    <a:pt x="81" y="10"/>
                  </a:moveTo>
                  <a:lnTo>
                    <a:pt x="85" y="22"/>
                  </a:lnTo>
                  <a:lnTo>
                    <a:pt x="86" y="32"/>
                  </a:lnTo>
                  <a:lnTo>
                    <a:pt x="85" y="43"/>
                  </a:lnTo>
                  <a:lnTo>
                    <a:pt x="81" y="54"/>
                  </a:lnTo>
                  <a:lnTo>
                    <a:pt x="75" y="60"/>
                  </a:lnTo>
                  <a:lnTo>
                    <a:pt x="68" y="64"/>
                  </a:lnTo>
                  <a:lnTo>
                    <a:pt x="61" y="68"/>
                  </a:lnTo>
                  <a:lnTo>
                    <a:pt x="54" y="69"/>
                  </a:lnTo>
                  <a:lnTo>
                    <a:pt x="45" y="70"/>
                  </a:lnTo>
                  <a:lnTo>
                    <a:pt x="37" y="70"/>
                  </a:lnTo>
                  <a:lnTo>
                    <a:pt x="29" y="70"/>
                  </a:lnTo>
                  <a:lnTo>
                    <a:pt x="20" y="68"/>
                  </a:lnTo>
                  <a:lnTo>
                    <a:pt x="15" y="65"/>
                  </a:lnTo>
                  <a:lnTo>
                    <a:pt x="10" y="64"/>
                  </a:lnTo>
                  <a:lnTo>
                    <a:pt x="7" y="63"/>
                  </a:lnTo>
                  <a:lnTo>
                    <a:pt x="5" y="60"/>
                  </a:lnTo>
                  <a:lnTo>
                    <a:pt x="0" y="49"/>
                  </a:lnTo>
                  <a:lnTo>
                    <a:pt x="1" y="38"/>
                  </a:lnTo>
                  <a:lnTo>
                    <a:pt x="5" y="26"/>
                  </a:lnTo>
                  <a:lnTo>
                    <a:pt x="12" y="17"/>
                  </a:lnTo>
                  <a:lnTo>
                    <a:pt x="17" y="11"/>
                  </a:lnTo>
                  <a:lnTo>
                    <a:pt x="24" y="7"/>
                  </a:lnTo>
                  <a:lnTo>
                    <a:pt x="31" y="2"/>
                  </a:lnTo>
                  <a:lnTo>
                    <a:pt x="39" y="0"/>
                  </a:lnTo>
                  <a:lnTo>
                    <a:pt x="45" y="0"/>
                  </a:lnTo>
                  <a:lnTo>
                    <a:pt x="51" y="1"/>
                  </a:lnTo>
                  <a:lnTo>
                    <a:pt x="56" y="1"/>
                  </a:lnTo>
                  <a:lnTo>
                    <a:pt x="62" y="2"/>
                  </a:lnTo>
                  <a:lnTo>
                    <a:pt x="67" y="3"/>
                  </a:lnTo>
                  <a:lnTo>
                    <a:pt x="73" y="5"/>
                  </a:lnTo>
                  <a:lnTo>
                    <a:pt x="77" y="8"/>
                  </a:lnTo>
                  <a:lnTo>
                    <a:pt x="8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0" name="Freeform 150">
              <a:extLst>
                <a:ext uri="{FF2B5EF4-FFF2-40B4-BE49-F238E27FC236}">
                  <a16:creationId xmlns:a16="http://schemas.microsoft.com/office/drawing/2014/main" id="{E4F74413-2BA1-4ACF-9603-54197A3ADF11}"/>
                </a:ext>
              </a:extLst>
            </p:cNvPr>
            <p:cNvSpPr>
              <a:spLocks/>
            </p:cNvSpPr>
            <p:nvPr/>
          </p:nvSpPr>
          <p:spPr bwMode="auto">
            <a:xfrm>
              <a:off x="5427" y="2584"/>
              <a:ext cx="47" cy="53"/>
            </a:xfrm>
            <a:custGeom>
              <a:avLst/>
              <a:gdLst>
                <a:gd name="T0" fmla="*/ 88 w 95"/>
                <a:gd name="T1" fmla="*/ 49 h 106"/>
                <a:gd name="T2" fmla="*/ 91 w 95"/>
                <a:gd name="T3" fmla="*/ 58 h 106"/>
                <a:gd name="T4" fmla="*/ 93 w 95"/>
                <a:gd name="T5" fmla="*/ 67 h 106"/>
                <a:gd name="T6" fmla="*/ 95 w 95"/>
                <a:gd name="T7" fmla="*/ 78 h 106"/>
                <a:gd name="T8" fmla="*/ 93 w 95"/>
                <a:gd name="T9" fmla="*/ 88 h 106"/>
                <a:gd name="T10" fmla="*/ 90 w 95"/>
                <a:gd name="T11" fmla="*/ 93 h 106"/>
                <a:gd name="T12" fmla="*/ 86 w 95"/>
                <a:gd name="T13" fmla="*/ 97 h 106"/>
                <a:gd name="T14" fmla="*/ 82 w 95"/>
                <a:gd name="T15" fmla="*/ 101 h 106"/>
                <a:gd name="T16" fmla="*/ 77 w 95"/>
                <a:gd name="T17" fmla="*/ 103 h 106"/>
                <a:gd name="T18" fmla="*/ 71 w 95"/>
                <a:gd name="T19" fmla="*/ 105 h 106"/>
                <a:gd name="T20" fmla="*/ 66 w 95"/>
                <a:gd name="T21" fmla="*/ 106 h 106"/>
                <a:gd name="T22" fmla="*/ 60 w 95"/>
                <a:gd name="T23" fmla="*/ 106 h 106"/>
                <a:gd name="T24" fmla="*/ 53 w 95"/>
                <a:gd name="T25" fmla="*/ 106 h 106"/>
                <a:gd name="T26" fmla="*/ 45 w 95"/>
                <a:gd name="T27" fmla="*/ 104 h 106"/>
                <a:gd name="T28" fmla="*/ 38 w 95"/>
                <a:gd name="T29" fmla="*/ 101 h 106"/>
                <a:gd name="T30" fmla="*/ 33 w 95"/>
                <a:gd name="T31" fmla="*/ 95 h 106"/>
                <a:gd name="T32" fmla="*/ 30 w 95"/>
                <a:gd name="T33" fmla="*/ 88 h 106"/>
                <a:gd name="T34" fmla="*/ 28 w 95"/>
                <a:gd name="T35" fmla="*/ 80 h 106"/>
                <a:gd name="T36" fmla="*/ 24 w 95"/>
                <a:gd name="T37" fmla="*/ 73 h 106"/>
                <a:gd name="T38" fmla="*/ 22 w 95"/>
                <a:gd name="T39" fmla="*/ 65 h 106"/>
                <a:gd name="T40" fmla="*/ 17 w 95"/>
                <a:gd name="T41" fmla="*/ 59 h 106"/>
                <a:gd name="T42" fmla="*/ 10 w 95"/>
                <a:gd name="T43" fmla="*/ 48 h 106"/>
                <a:gd name="T44" fmla="*/ 2 w 95"/>
                <a:gd name="T45" fmla="*/ 36 h 106"/>
                <a:gd name="T46" fmla="*/ 0 w 95"/>
                <a:gd name="T47" fmla="*/ 25 h 106"/>
                <a:gd name="T48" fmla="*/ 10 w 95"/>
                <a:gd name="T49" fmla="*/ 13 h 106"/>
                <a:gd name="T50" fmla="*/ 23 w 95"/>
                <a:gd name="T51" fmla="*/ 3 h 106"/>
                <a:gd name="T52" fmla="*/ 35 w 95"/>
                <a:gd name="T53" fmla="*/ 0 h 106"/>
                <a:gd name="T54" fmla="*/ 44 w 95"/>
                <a:gd name="T55" fmla="*/ 4 h 106"/>
                <a:gd name="T56" fmla="*/ 53 w 95"/>
                <a:gd name="T57" fmla="*/ 12 h 106"/>
                <a:gd name="T58" fmla="*/ 62 w 95"/>
                <a:gd name="T59" fmla="*/ 22 h 106"/>
                <a:gd name="T60" fmla="*/ 70 w 95"/>
                <a:gd name="T61" fmla="*/ 34 h 106"/>
                <a:gd name="T62" fmla="*/ 78 w 95"/>
                <a:gd name="T63" fmla="*/ 43 h 106"/>
                <a:gd name="T64" fmla="*/ 88 w 95"/>
                <a:gd name="T65" fmla="*/ 49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06"/>
                <a:gd name="T101" fmla="*/ 95 w 95"/>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06">
                  <a:moveTo>
                    <a:pt x="88" y="49"/>
                  </a:moveTo>
                  <a:lnTo>
                    <a:pt x="91" y="58"/>
                  </a:lnTo>
                  <a:lnTo>
                    <a:pt x="93" y="67"/>
                  </a:lnTo>
                  <a:lnTo>
                    <a:pt x="95" y="78"/>
                  </a:lnTo>
                  <a:lnTo>
                    <a:pt x="93" y="88"/>
                  </a:lnTo>
                  <a:lnTo>
                    <a:pt x="90" y="93"/>
                  </a:lnTo>
                  <a:lnTo>
                    <a:pt x="86" y="97"/>
                  </a:lnTo>
                  <a:lnTo>
                    <a:pt x="82" y="101"/>
                  </a:lnTo>
                  <a:lnTo>
                    <a:pt x="77" y="103"/>
                  </a:lnTo>
                  <a:lnTo>
                    <a:pt x="71" y="105"/>
                  </a:lnTo>
                  <a:lnTo>
                    <a:pt x="66" y="106"/>
                  </a:lnTo>
                  <a:lnTo>
                    <a:pt x="60" y="106"/>
                  </a:lnTo>
                  <a:lnTo>
                    <a:pt x="53" y="106"/>
                  </a:lnTo>
                  <a:lnTo>
                    <a:pt x="45" y="104"/>
                  </a:lnTo>
                  <a:lnTo>
                    <a:pt x="38" y="101"/>
                  </a:lnTo>
                  <a:lnTo>
                    <a:pt x="33" y="95"/>
                  </a:lnTo>
                  <a:lnTo>
                    <a:pt x="30" y="88"/>
                  </a:lnTo>
                  <a:lnTo>
                    <a:pt x="28" y="80"/>
                  </a:lnTo>
                  <a:lnTo>
                    <a:pt x="24" y="73"/>
                  </a:lnTo>
                  <a:lnTo>
                    <a:pt x="22" y="65"/>
                  </a:lnTo>
                  <a:lnTo>
                    <a:pt x="17" y="59"/>
                  </a:lnTo>
                  <a:lnTo>
                    <a:pt x="10" y="48"/>
                  </a:lnTo>
                  <a:lnTo>
                    <a:pt x="2" y="36"/>
                  </a:lnTo>
                  <a:lnTo>
                    <a:pt x="0" y="25"/>
                  </a:lnTo>
                  <a:lnTo>
                    <a:pt x="10" y="13"/>
                  </a:lnTo>
                  <a:lnTo>
                    <a:pt x="23" y="3"/>
                  </a:lnTo>
                  <a:lnTo>
                    <a:pt x="35" y="0"/>
                  </a:lnTo>
                  <a:lnTo>
                    <a:pt x="44" y="4"/>
                  </a:lnTo>
                  <a:lnTo>
                    <a:pt x="53" y="12"/>
                  </a:lnTo>
                  <a:lnTo>
                    <a:pt x="62" y="22"/>
                  </a:lnTo>
                  <a:lnTo>
                    <a:pt x="70" y="34"/>
                  </a:lnTo>
                  <a:lnTo>
                    <a:pt x="78" y="43"/>
                  </a:lnTo>
                  <a:lnTo>
                    <a:pt x="88" y="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sp>
          <p:nvSpPr>
            <p:cNvPr id="2131" name="Freeform 151">
              <a:extLst>
                <a:ext uri="{FF2B5EF4-FFF2-40B4-BE49-F238E27FC236}">
                  <a16:creationId xmlns:a16="http://schemas.microsoft.com/office/drawing/2014/main" id="{CB404471-D85B-4720-BB5F-07AAC3389B5B}"/>
                </a:ext>
              </a:extLst>
            </p:cNvPr>
            <p:cNvSpPr>
              <a:spLocks/>
            </p:cNvSpPr>
            <p:nvPr/>
          </p:nvSpPr>
          <p:spPr bwMode="auto">
            <a:xfrm>
              <a:off x="5424" y="2644"/>
              <a:ext cx="49" cy="119"/>
            </a:xfrm>
            <a:custGeom>
              <a:avLst/>
              <a:gdLst>
                <a:gd name="T0" fmla="*/ 98 w 98"/>
                <a:gd name="T1" fmla="*/ 17 h 239"/>
                <a:gd name="T2" fmla="*/ 95 w 98"/>
                <a:gd name="T3" fmla="*/ 32 h 239"/>
                <a:gd name="T4" fmla="*/ 88 w 98"/>
                <a:gd name="T5" fmla="*/ 45 h 239"/>
                <a:gd name="T6" fmla="*/ 80 w 98"/>
                <a:gd name="T7" fmla="*/ 56 h 239"/>
                <a:gd name="T8" fmla="*/ 70 w 98"/>
                <a:gd name="T9" fmla="*/ 66 h 239"/>
                <a:gd name="T10" fmla="*/ 60 w 98"/>
                <a:gd name="T11" fmla="*/ 77 h 239"/>
                <a:gd name="T12" fmla="*/ 52 w 98"/>
                <a:gd name="T13" fmla="*/ 87 h 239"/>
                <a:gd name="T14" fmla="*/ 47 w 98"/>
                <a:gd name="T15" fmla="*/ 101 h 239"/>
                <a:gd name="T16" fmla="*/ 45 w 98"/>
                <a:gd name="T17" fmla="*/ 117 h 239"/>
                <a:gd name="T18" fmla="*/ 49 w 98"/>
                <a:gd name="T19" fmla="*/ 127 h 239"/>
                <a:gd name="T20" fmla="*/ 52 w 98"/>
                <a:gd name="T21" fmla="*/ 138 h 239"/>
                <a:gd name="T22" fmla="*/ 55 w 98"/>
                <a:gd name="T23" fmla="*/ 147 h 239"/>
                <a:gd name="T24" fmla="*/ 60 w 98"/>
                <a:gd name="T25" fmla="*/ 156 h 239"/>
                <a:gd name="T26" fmla="*/ 66 w 98"/>
                <a:gd name="T27" fmla="*/ 165 h 239"/>
                <a:gd name="T28" fmla="*/ 73 w 98"/>
                <a:gd name="T29" fmla="*/ 173 h 239"/>
                <a:gd name="T30" fmla="*/ 80 w 98"/>
                <a:gd name="T31" fmla="*/ 180 h 239"/>
                <a:gd name="T32" fmla="*/ 89 w 98"/>
                <a:gd name="T33" fmla="*/ 187 h 239"/>
                <a:gd name="T34" fmla="*/ 83 w 98"/>
                <a:gd name="T35" fmla="*/ 189 h 239"/>
                <a:gd name="T36" fmla="*/ 76 w 98"/>
                <a:gd name="T37" fmla="*/ 189 h 239"/>
                <a:gd name="T38" fmla="*/ 69 w 98"/>
                <a:gd name="T39" fmla="*/ 189 h 239"/>
                <a:gd name="T40" fmla="*/ 63 w 98"/>
                <a:gd name="T41" fmla="*/ 189 h 239"/>
                <a:gd name="T42" fmla="*/ 57 w 98"/>
                <a:gd name="T43" fmla="*/ 189 h 239"/>
                <a:gd name="T44" fmla="*/ 50 w 98"/>
                <a:gd name="T45" fmla="*/ 191 h 239"/>
                <a:gd name="T46" fmla="*/ 43 w 98"/>
                <a:gd name="T47" fmla="*/ 193 h 239"/>
                <a:gd name="T48" fmla="*/ 37 w 98"/>
                <a:gd name="T49" fmla="*/ 198 h 239"/>
                <a:gd name="T50" fmla="*/ 38 w 98"/>
                <a:gd name="T51" fmla="*/ 239 h 239"/>
                <a:gd name="T52" fmla="*/ 31 w 98"/>
                <a:gd name="T53" fmla="*/ 231 h 239"/>
                <a:gd name="T54" fmla="*/ 23 w 98"/>
                <a:gd name="T55" fmla="*/ 223 h 239"/>
                <a:gd name="T56" fmla="*/ 15 w 98"/>
                <a:gd name="T57" fmla="*/ 215 h 239"/>
                <a:gd name="T58" fmla="*/ 8 w 98"/>
                <a:gd name="T59" fmla="*/ 206 h 239"/>
                <a:gd name="T60" fmla="*/ 4 w 98"/>
                <a:gd name="T61" fmla="*/ 195 h 239"/>
                <a:gd name="T62" fmla="*/ 0 w 98"/>
                <a:gd name="T63" fmla="*/ 185 h 239"/>
                <a:gd name="T64" fmla="*/ 0 w 98"/>
                <a:gd name="T65" fmla="*/ 174 h 239"/>
                <a:gd name="T66" fmla="*/ 4 w 98"/>
                <a:gd name="T67" fmla="*/ 163 h 239"/>
                <a:gd name="T68" fmla="*/ 7 w 98"/>
                <a:gd name="T69" fmla="*/ 154 h 239"/>
                <a:gd name="T70" fmla="*/ 11 w 98"/>
                <a:gd name="T71" fmla="*/ 145 h 239"/>
                <a:gd name="T72" fmla="*/ 14 w 98"/>
                <a:gd name="T73" fmla="*/ 136 h 239"/>
                <a:gd name="T74" fmla="*/ 17 w 98"/>
                <a:gd name="T75" fmla="*/ 127 h 239"/>
                <a:gd name="T76" fmla="*/ 21 w 98"/>
                <a:gd name="T77" fmla="*/ 119 h 239"/>
                <a:gd name="T78" fmla="*/ 25 w 98"/>
                <a:gd name="T79" fmla="*/ 110 h 239"/>
                <a:gd name="T80" fmla="*/ 31 w 98"/>
                <a:gd name="T81" fmla="*/ 103 h 239"/>
                <a:gd name="T82" fmla="*/ 38 w 98"/>
                <a:gd name="T83" fmla="*/ 95 h 239"/>
                <a:gd name="T84" fmla="*/ 39 w 98"/>
                <a:gd name="T85" fmla="*/ 87 h 239"/>
                <a:gd name="T86" fmla="*/ 44 w 98"/>
                <a:gd name="T87" fmla="*/ 81 h 239"/>
                <a:gd name="T88" fmla="*/ 49 w 98"/>
                <a:gd name="T89" fmla="*/ 75 h 239"/>
                <a:gd name="T90" fmla="*/ 52 w 98"/>
                <a:gd name="T91" fmla="*/ 70 h 239"/>
                <a:gd name="T92" fmla="*/ 57 w 98"/>
                <a:gd name="T93" fmla="*/ 55 h 239"/>
                <a:gd name="T94" fmla="*/ 61 w 98"/>
                <a:gd name="T95" fmla="*/ 38 h 239"/>
                <a:gd name="T96" fmla="*/ 65 w 98"/>
                <a:gd name="T97" fmla="*/ 21 h 239"/>
                <a:gd name="T98" fmla="*/ 68 w 98"/>
                <a:gd name="T99" fmla="*/ 5 h 239"/>
                <a:gd name="T100" fmla="*/ 78 w 98"/>
                <a:gd name="T101" fmla="*/ 0 h 239"/>
                <a:gd name="T102" fmla="*/ 89 w 98"/>
                <a:gd name="T103" fmla="*/ 0 h 239"/>
                <a:gd name="T104" fmla="*/ 96 w 98"/>
                <a:gd name="T105" fmla="*/ 5 h 239"/>
                <a:gd name="T106" fmla="*/ 98 w 98"/>
                <a:gd name="T107" fmla="*/ 17 h 2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
                <a:gd name="T163" fmla="*/ 0 h 239"/>
                <a:gd name="T164" fmla="*/ 98 w 98"/>
                <a:gd name="T165" fmla="*/ 239 h 23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 h="239">
                  <a:moveTo>
                    <a:pt x="98" y="17"/>
                  </a:moveTo>
                  <a:lnTo>
                    <a:pt x="95" y="32"/>
                  </a:lnTo>
                  <a:lnTo>
                    <a:pt x="88" y="45"/>
                  </a:lnTo>
                  <a:lnTo>
                    <a:pt x="80" y="56"/>
                  </a:lnTo>
                  <a:lnTo>
                    <a:pt x="70" y="66"/>
                  </a:lnTo>
                  <a:lnTo>
                    <a:pt x="60" y="77"/>
                  </a:lnTo>
                  <a:lnTo>
                    <a:pt x="52" y="87"/>
                  </a:lnTo>
                  <a:lnTo>
                    <a:pt x="47" y="101"/>
                  </a:lnTo>
                  <a:lnTo>
                    <a:pt x="45" y="117"/>
                  </a:lnTo>
                  <a:lnTo>
                    <a:pt x="49" y="127"/>
                  </a:lnTo>
                  <a:lnTo>
                    <a:pt x="52" y="138"/>
                  </a:lnTo>
                  <a:lnTo>
                    <a:pt x="55" y="147"/>
                  </a:lnTo>
                  <a:lnTo>
                    <a:pt x="60" y="156"/>
                  </a:lnTo>
                  <a:lnTo>
                    <a:pt x="66" y="165"/>
                  </a:lnTo>
                  <a:lnTo>
                    <a:pt x="73" y="173"/>
                  </a:lnTo>
                  <a:lnTo>
                    <a:pt x="80" y="180"/>
                  </a:lnTo>
                  <a:lnTo>
                    <a:pt x="89" y="187"/>
                  </a:lnTo>
                  <a:lnTo>
                    <a:pt x="83" y="189"/>
                  </a:lnTo>
                  <a:lnTo>
                    <a:pt x="76" y="189"/>
                  </a:lnTo>
                  <a:lnTo>
                    <a:pt x="69" y="189"/>
                  </a:lnTo>
                  <a:lnTo>
                    <a:pt x="63" y="189"/>
                  </a:lnTo>
                  <a:lnTo>
                    <a:pt x="57" y="189"/>
                  </a:lnTo>
                  <a:lnTo>
                    <a:pt x="50" y="191"/>
                  </a:lnTo>
                  <a:lnTo>
                    <a:pt x="43" y="193"/>
                  </a:lnTo>
                  <a:lnTo>
                    <a:pt x="37" y="198"/>
                  </a:lnTo>
                  <a:lnTo>
                    <a:pt x="38" y="239"/>
                  </a:lnTo>
                  <a:lnTo>
                    <a:pt x="31" y="231"/>
                  </a:lnTo>
                  <a:lnTo>
                    <a:pt x="23" y="223"/>
                  </a:lnTo>
                  <a:lnTo>
                    <a:pt x="15" y="215"/>
                  </a:lnTo>
                  <a:lnTo>
                    <a:pt x="8" y="206"/>
                  </a:lnTo>
                  <a:lnTo>
                    <a:pt x="4" y="195"/>
                  </a:lnTo>
                  <a:lnTo>
                    <a:pt x="0" y="185"/>
                  </a:lnTo>
                  <a:lnTo>
                    <a:pt x="0" y="174"/>
                  </a:lnTo>
                  <a:lnTo>
                    <a:pt x="4" y="163"/>
                  </a:lnTo>
                  <a:lnTo>
                    <a:pt x="7" y="154"/>
                  </a:lnTo>
                  <a:lnTo>
                    <a:pt x="11" y="145"/>
                  </a:lnTo>
                  <a:lnTo>
                    <a:pt x="14" y="136"/>
                  </a:lnTo>
                  <a:lnTo>
                    <a:pt x="17" y="127"/>
                  </a:lnTo>
                  <a:lnTo>
                    <a:pt x="21" y="119"/>
                  </a:lnTo>
                  <a:lnTo>
                    <a:pt x="25" y="110"/>
                  </a:lnTo>
                  <a:lnTo>
                    <a:pt x="31" y="103"/>
                  </a:lnTo>
                  <a:lnTo>
                    <a:pt x="38" y="95"/>
                  </a:lnTo>
                  <a:lnTo>
                    <a:pt x="39" y="87"/>
                  </a:lnTo>
                  <a:lnTo>
                    <a:pt x="44" y="81"/>
                  </a:lnTo>
                  <a:lnTo>
                    <a:pt x="49" y="75"/>
                  </a:lnTo>
                  <a:lnTo>
                    <a:pt x="52" y="70"/>
                  </a:lnTo>
                  <a:lnTo>
                    <a:pt x="57" y="55"/>
                  </a:lnTo>
                  <a:lnTo>
                    <a:pt x="61" y="38"/>
                  </a:lnTo>
                  <a:lnTo>
                    <a:pt x="65" y="21"/>
                  </a:lnTo>
                  <a:lnTo>
                    <a:pt x="68" y="5"/>
                  </a:lnTo>
                  <a:lnTo>
                    <a:pt x="78" y="0"/>
                  </a:lnTo>
                  <a:lnTo>
                    <a:pt x="89" y="0"/>
                  </a:lnTo>
                  <a:lnTo>
                    <a:pt x="96" y="5"/>
                  </a:lnTo>
                  <a:lnTo>
                    <a:pt x="98"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AU" sz="945"/>
            </a:p>
          </p:txBody>
        </p:sp>
      </p:grpSp>
      <p:sp>
        <p:nvSpPr>
          <p:cNvPr id="2062" name="Text Box 155">
            <a:extLst>
              <a:ext uri="{FF2B5EF4-FFF2-40B4-BE49-F238E27FC236}">
                <a16:creationId xmlns:a16="http://schemas.microsoft.com/office/drawing/2014/main" id="{8F309EFC-C266-461C-ADA9-8B3418BFCE42}"/>
              </a:ext>
            </a:extLst>
          </p:cNvPr>
          <p:cNvSpPr txBox="1">
            <a:spLocks noChangeArrowheads="1"/>
          </p:cNvSpPr>
          <p:nvPr/>
        </p:nvSpPr>
        <p:spPr bwMode="auto">
          <a:xfrm>
            <a:off x="1434465" y="844392"/>
            <a:ext cx="6635115"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Comic Sans MS" panose="030F0702030302020204" pitchFamily="66" charset="0"/>
              </a:defRPr>
            </a:lvl1pPr>
            <a:lvl2pPr marL="742950" indent="-285750" eaLnBrk="0" hangingPunct="0">
              <a:defRPr sz="1400">
                <a:solidFill>
                  <a:schemeClr val="tx1"/>
                </a:solidFill>
                <a:latin typeface="Comic Sans MS" panose="030F0702030302020204" pitchFamily="66" charset="0"/>
              </a:defRPr>
            </a:lvl2pPr>
            <a:lvl3pPr marL="1143000" indent="-228600" eaLnBrk="0" hangingPunct="0">
              <a:defRPr sz="1400">
                <a:solidFill>
                  <a:schemeClr val="tx1"/>
                </a:solidFill>
                <a:latin typeface="Comic Sans MS" panose="030F0702030302020204" pitchFamily="66" charset="0"/>
              </a:defRPr>
            </a:lvl3pPr>
            <a:lvl4pPr marL="1600200" indent="-228600" eaLnBrk="0" hangingPunct="0">
              <a:defRPr sz="1400">
                <a:solidFill>
                  <a:schemeClr val="tx1"/>
                </a:solidFill>
                <a:latin typeface="Comic Sans MS" panose="030F0702030302020204" pitchFamily="66" charset="0"/>
              </a:defRPr>
            </a:lvl4pPr>
            <a:lvl5pPr marL="2057400" indent="-228600" eaLnBrk="0" hangingPunct="0">
              <a:defRPr sz="1400">
                <a:solidFill>
                  <a:schemeClr val="tx1"/>
                </a:solidFill>
                <a:latin typeface="Comic Sans MS" panose="030F0702030302020204" pitchFamily="66" charset="0"/>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defRPr>
            </a:lvl9pPr>
          </a:lstStyle>
          <a:p>
            <a:pPr eaLnBrk="1" hangingPunct="1">
              <a:spcBef>
                <a:spcPct val="50000"/>
              </a:spcBef>
            </a:pPr>
            <a:r>
              <a:rPr lang="en-GB" altLang="en-US" sz="945" dirty="0"/>
              <a:t>Cut out the paragraphs and stick them in order in your books.  Draw a picture above each paragraph to illustrate what is happening.</a:t>
            </a:r>
          </a:p>
        </p:txBody>
      </p:sp>
    </p:spTree>
    <p:extLst>
      <p:ext uri="{BB962C8B-B14F-4D97-AF65-F5344CB8AC3E}">
        <p14:creationId xmlns:p14="http://schemas.microsoft.com/office/powerpoint/2010/main" val="195103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34"/>
          <p:cNvSpPr txBox="1">
            <a:spLocks noGrp="1"/>
          </p:cNvSpPr>
          <p:nvPr>
            <p:ph type="title"/>
          </p:nvPr>
        </p:nvSpPr>
        <p:spPr>
          <a:xfrm>
            <a:off x="497975" y="300225"/>
            <a:ext cx="5095800" cy="2271600"/>
          </a:xfrm>
          <a:prstGeom prst="rect">
            <a:avLst/>
          </a:prstGeom>
        </p:spPr>
        <p:txBody>
          <a:bodyPr spcFirstLastPara="1" wrap="square" lIns="91425" tIns="91425" rIns="91425" bIns="91425" anchor="ctr" anchorCtr="0">
            <a:noAutofit/>
          </a:bodyPr>
          <a:lstStyle/>
          <a:p>
            <a:pPr lvl="0" algn="ctr">
              <a:buClr>
                <a:schemeClr val="dk1"/>
              </a:buClr>
              <a:buSzPts val="1100"/>
            </a:pPr>
            <a:r>
              <a:rPr lang="en-US" sz="3200" dirty="0">
                <a:solidFill>
                  <a:schemeClr val="bg1"/>
                </a:solidFill>
              </a:rPr>
              <a:t>We will investigate the theory of natural selection</a:t>
            </a:r>
          </a:p>
        </p:txBody>
      </p:sp>
      <p:graphicFrame>
        <p:nvGraphicFramePr>
          <p:cNvPr id="215" name="Google Shape;215;p34"/>
          <p:cNvGraphicFramePr/>
          <p:nvPr/>
        </p:nvGraphicFramePr>
        <p:xfrm>
          <a:off x="7603350" y="229425"/>
          <a:ext cx="1224575" cy="350490"/>
        </p:xfrm>
        <a:graphic>
          <a:graphicData uri="http://schemas.openxmlformats.org/drawingml/2006/table">
            <a:tbl>
              <a:tblPr>
                <a:noFill/>
                <a:tableStyleId>{F7DE568D-3459-4302-A168-E482AEB2C682}</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6" name="Google Shape;216;p34"/>
          <p:cNvGraphicFramePr/>
          <p:nvPr/>
        </p:nvGraphicFramePr>
        <p:xfrm>
          <a:off x="7603350" y="738925"/>
          <a:ext cx="1224575" cy="350490"/>
        </p:xfrm>
        <a:graphic>
          <a:graphicData uri="http://schemas.openxmlformats.org/drawingml/2006/table">
            <a:tbl>
              <a:tblPr>
                <a:noFill/>
                <a:tableStyleId>{F7DE568D-3459-4302-A168-E482AEB2C682}</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
        <p:nvSpPr>
          <p:cNvPr id="3" name="Text Placeholder 2">
            <a:extLst>
              <a:ext uri="{FF2B5EF4-FFF2-40B4-BE49-F238E27FC236}">
                <a16:creationId xmlns:a16="http://schemas.microsoft.com/office/drawing/2014/main" id="{D283250A-1C4A-4A46-8BAC-ABF3FD4F3C8C}"/>
              </a:ext>
            </a:extLst>
          </p:cNvPr>
          <p:cNvSpPr>
            <a:spLocks noGrp="1"/>
          </p:cNvSpPr>
          <p:nvPr>
            <p:ph type="body" idx="1"/>
          </p:nvPr>
        </p:nvSpPr>
        <p:spPr>
          <a:xfrm>
            <a:off x="308553" y="2498702"/>
            <a:ext cx="8053021" cy="2490788"/>
          </a:xfrm>
        </p:spPr>
        <p:txBody>
          <a:bodyPr/>
          <a:lstStyle/>
          <a:p>
            <a:r>
              <a:rPr lang="en-US" sz="2000" dirty="0">
                <a:highlight>
                  <a:srgbClr val="FFFF00"/>
                </a:highlight>
              </a:rPr>
              <a:t>Explain how natural selection drives evolutionary change.</a:t>
            </a:r>
            <a:br>
              <a:rPr lang="en-US" sz="2000" dirty="0"/>
            </a:br>
            <a:endParaRPr lang="en-US" sz="2000" dirty="0"/>
          </a:p>
          <a:p>
            <a:r>
              <a:rPr lang="en-US" sz="2000" dirty="0"/>
              <a:t>Understand the requirements needed for natural selection to occur.</a:t>
            </a:r>
            <a:br>
              <a:rPr lang="en-US" sz="2400" dirty="0"/>
            </a:br>
            <a:endParaRPr lang="en-AU" sz="2000" dirty="0"/>
          </a:p>
        </p:txBody>
      </p:sp>
    </p:spTree>
    <p:extLst>
      <p:ext uri="{BB962C8B-B14F-4D97-AF65-F5344CB8AC3E}">
        <p14:creationId xmlns:p14="http://schemas.microsoft.com/office/powerpoint/2010/main" val="412954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89FD8E-56B7-425D-9612-DAB6DC9D349A}"/>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BA2062D3-FAF7-456A-A3F4-9CC83D7D37D4}"/>
              </a:ext>
            </a:extLst>
          </p:cNvPr>
          <p:cNvSpPr>
            <a:spLocks noGrp="1"/>
          </p:cNvSpPr>
          <p:nvPr>
            <p:ph type="body" idx="2"/>
          </p:nvPr>
        </p:nvSpPr>
        <p:spPr/>
        <p:txBody>
          <a:bodyPr/>
          <a:lstStyle/>
          <a:p>
            <a:pPr marL="114300" indent="0">
              <a:buNone/>
            </a:pPr>
            <a:r>
              <a:rPr lang="en-US" dirty="0"/>
              <a:t>Several processes are involved in </a:t>
            </a:r>
            <a:r>
              <a:rPr lang="en-US" b="1" dirty="0">
                <a:solidFill>
                  <a:srgbClr val="00B050"/>
                </a:solidFill>
              </a:rPr>
              <a:t>natural selection</a:t>
            </a:r>
            <a:r>
              <a:rPr lang="en-US" dirty="0"/>
              <a:t>:</a:t>
            </a:r>
          </a:p>
          <a:p>
            <a:pPr marL="114300" indent="0">
              <a:buNone/>
            </a:pPr>
            <a:endParaRPr lang="en-US" dirty="0"/>
          </a:p>
          <a:p>
            <a:r>
              <a:rPr lang="en-US" b="1" dirty="0">
                <a:solidFill>
                  <a:srgbClr val="7030A0"/>
                </a:solidFill>
              </a:rPr>
              <a:t>Variation</a:t>
            </a:r>
            <a:br>
              <a:rPr lang="en-US" dirty="0"/>
            </a:br>
            <a:endParaRPr lang="en-US" dirty="0"/>
          </a:p>
          <a:p>
            <a:r>
              <a:rPr lang="en-US" b="1" dirty="0">
                <a:solidFill>
                  <a:schemeClr val="accent1">
                    <a:lumMod val="75000"/>
                  </a:schemeClr>
                </a:solidFill>
              </a:rPr>
              <a:t>Isolation and Competition</a:t>
            </a:r>
            <a:br>
              <a:rPr lang="en-US" dirty="0"/>
            </a:br>
            <a:endParaRPr lang="en-US" dirty="0"/>
          </a:p>
          <a:p>
            <a:r>
              <a:rPr lang="en-US" b="1" dirty="0">
                <a:solidFill>
                  <a:srgbClr val="00B0F0"/>
                </a:solidFill>
              </a:rPr>
              <a:t>Selection</a:t>
            </a:r>
          </a:p>
          <a:p>
            <a:endParaRPr lang="en-US" dirty="0"/>
          </a:p>
          <a:p>
            <a:pPr marL="114300" indent="0">
              <a:buNone/>
            </a:pPr>
            <a:r>
              <a:rPr lang="en-US" dirty="0"/>
              <a:t>Given enough time with the above, </a:t>
            </a:r>
            <a:r>
              <a:rPr lang="en-US" b="1" dirty="0">
                <a:solidFill>
                  <a:srgbClr val="002060"/>
                </a:solidFill>
              </a:rPr>
              <a:t>speciation</a:t>
            </a:r>
            <a:r>
              <a:rPr lang="en-US" dirty="0"/>
              <a:t> can occur (or the formation of a new species)</a:t>
            </a:r>
            <a:endParaRPr lang="en-AU" dirty="0"/>
          </a:p>
        </p:txBody>
      </p:sp>
      <p:pic>
        <p:nvPicPr>
          <p:cNvPr id="5122" name="Picture 2">
            <a:extLst>
              <a:ext uri="{FF2B5EF4-FFF2-40B4-BE49-F238E27FC236}">
                <a16:creationId xmlns:a16="http://schemas.microsoft.com/office/drawing/2014/main" id="{02692175-D942-48BC-9FFE-25773D15C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626" y="1291471"/>
            <a:ext cx="3010975" cy="188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7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7F5051-46A7-4752-8240-297144D7D1BB}"/>
              </a:ext>
            </a:extLst>
          </p:cNvPr>
          <p:cNvSpPr>
            <a:spLocks noGrp="1"/>
          </p:cNvSpPr>
          <p:nvPr>
            <p:ph type="body" idx="1"/>
          </p:nvPr>
        </p:nvSpPr>
        <p:spPr/>
        <p:txBody>
          <a:bodyPr/>
          <a:lstStyle/>
          <a:p>
            <a:pPr marL="114300" indent="0" algn="ctr">
              <a:buNone/>
            </a:pPr>
            <a:r>
              <a:rPr lang="en-US" sz="3200" dirty="0"/>
              <a:t>Jigsaw</a:t>
            </a:r>
          </a:p>
          <a:p>
            <a:pPr marL="114300" indent="0" algn="ctr">
              <a:buNone/>
            </a:pPr>
            <a:r>
              <a:rPr lang="en-US" sz="3200" dirty="0"/>
              <a:t>+</a:t>
            </a:r>
          </a:p>
          <a:p>
            <a:pPr marL="114300" indent="0" algn="ctr">
              <a:buNone/>
            </a:pPr>
            <a:r>
              <a:rPr lang="en-US" sz="3200" dirty="0"/>
              <a:t>Skulls</a:t>
            </a:r>
          </a:p>
          <a:p>
            <a:pPr marL="114300" indent="0" algn="ctr">
              <a:buNone/>
            </a:pPr>
            <a:endParaRPr lang="en-US" sz="3200" dirty="0"/>
          </a:p>
          <a:p>
            <a:pPr marL="114300" indent="0" algn="ctr">
              <a:buNone/>
            </a:pPr>
            <a:r>
              <a:rPr lang="en-US" sz="3200" dirty="0"/>
              <a:t>This PPT is 2 lessons: </a:t>
            </a:r>
            <a:br>
              <a:rPr lang="en-US" sz="3200" dirty="0"/>
            </a:br>
            <a:r>
              <a:rPr lang="en-US" sz="3200" dirty="0"/>
              <a:t>(combined with Bird Beak Engagement Activity)</a:t>
            </a:r>
            <a:endParaRPr lang="en-AU" sz="3200" dirty="0"/>
          </a:p>
        </p:txBody>
      </p:sp>
    </p:spTree>
    <p:extLst>
      <p:ext uri="{BB962C8B-B14F-4D97-AF65-F5344CB8AC3E}">
        <p14:creationId xmlns:p14="http://schemas.microsoft.com/office/powerpoint/2010/main" val="88754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DE5800-B7B6-4FCA-B149-3EFD4DAB9266}"/>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166AAD04-FE6F-4EA9-896E-BE9CEB30D385}"/>
              </a:ext>
            </a:extLst>
          </p:cNvPr>
          <p:cNvSpPr>
            <a:spLocks noGrp="1"/>
          </p:cNvSpPr>
          <p:nvPr>
            <p:ph type="body" idx="2"/>
          </p:nvPr>
        </p:nvSpPr>
        <p:spPr>
          <a:xfrm>
            <a:off x="507232" y="1569136"/>
            <a:ext cx="8195524" cy="4065600"/>
          </a:xfrm>
        </p:spPr>
        <p:txBody>
          <a:bodyPr/>
          <a:lstStyle/>
          <a:p>
            <a:r>
              <a:rPr lang="en-US" dirty="0"/>
              <a:t>Populations must have </a:t>
            </a:r>
            <a:r>
              <a:rPr lang="en-US" b="1" dirty="0"/>
              <a:t>existing</a:t>
            </a:r>
            <a:r>
              <a:rPr lang="en-US" dirty="0"/>
              <a:t> </a:t>
            </a:r>
            <a:r>
              <a:rPr lang="en-US" b="1" dirty="0"/>
              <a:t>variation</a:t>
            </a:r>
            <a:r>
              <a:rPr lang="en-US" dirty="0"/>
              <a:t> for </a:t>
            </a:r>
            <a:r>
              <a:rPr lang="en-US" b="1" dirty="0"/>
              <a:t>natural selection</a:t>
            </a:r>
            <a:r>
              <a:rPr lang="en-US" dirty="0"/>
              <a:t> to occur.</a:t>
            </a:r>
          </a:p>
          <a:p>
            <a:pPr marL="114300" indent="0">
              <a:buNone/>
            </a:pPr>
            <a:endParaRPr lang="en-US" dirty="0"/>
          </a:p>
          <a:p>
            <a:r>
              <a:rPr lang="en-US" b="1" dirty="0"/>
              <a:t>Variation</a:t>
            </a:r>
            <a:r>
              <a:rPr lang="en-US" dirty="0"/>
              <a:t> is when a population has a range of different phenotypes, due to large </a:t>
            </a:r>
            <a:r>
              <a:rPr lang="en-US" b="1" dirty="0"/>
              <a:t>genetic diversity,</a:t>
            </a:r>
            <a:r>
              <a:rPr lang="en-US" dirty="0"/>
              <a:t> or range of genes available.</a:t>
            </a:r>
          </a:p>
          <a:p>
            <a:pPr marL="114300" indent="0">
              <a:buNone/>
            </a:pPr>
            <a:endParaRPr lang="en-US" dirty="0"/>
          </a:p>
          <a:p>
            <a:pPr marL="114300" indent="0">
              <a:buNone/>
            </a:pPr>
            <a:endParaRPr lang="en-US" dirty="0"/>
          </a:p>
          <a:p>
            <a:r>
              <a:rPr lang="en-US" dirty="0"/>
              <a:t>This is so </a:t>
            </a:r>
            <a:r>
              <a:rPr lang="en-US" b="1" dirty="0"/>
              <a:t>phenotypes that aid survival</a:t>
            </a:r>
            <a:r>
              <a:rPr lang="en-US" dirty="0"/>
              <a:t> are available to be selected for, if the environment changes.</a:t>
            </a:r>
          </a:p>
          <a:p>
            <a:endParaRPr lang="en-AU" dirty="0"/>
          </a:p>
        </p:txBody>
      </p:sp>
      <p:sp>
        <p:nvSpPr>
          <p:cNvPr id="4" name="TextBox 3">
            <a:extLst>
              <a:ext uri="{FF2B5EF4-FFF2-40B4-BE49-F238E27FC236}">
                <a16:creationId xmlns:a16="http://schemas.microsoft.com/office/drawing/2014/main" id="{72D9B360-3086-44DC-A971-5ED72EB2D998}"/>
              </a:ext>
            </a:extLst>
          </p:cNvPr>
          <p:cNvSpPr txBox="1"/>
          <p:nvPr/>
        </p:nvSpPr>
        <p:spPr>
          <a:xfrm>
            <a:off x="1522429" y="777711"/>
            <a:ext cx="5429839" cy="584775"/>
          </a:xfrm>
          <a:prstGeom prst="rect">
            <a:avLst/>
          </a:prstGeom>
          <a:noFill/>
        </p:spPr>
        <p:txBody>
          <a:bodyPr wrap="square" rtlCol="0">
            <a:spAutoFit/>
          </a:bodyPr>
          <a:lstStyle/>
          <a:p>
            <a:pPr algn="ctr"/>
            <a:r>
              <a:rPr lang="en-US" sz="3200" b="1" dirty="0">
                <a:solidFill>
                  <a:srgbClr val="7030A0"/>
                </a:solidFill>
              </a:rPr>
              <a:t>Variation</a:t>
            </a:r>
            <a:endParaRPr lang="en-AU" sz="3200" b="1" dirty="0">
              <a:solidFill>
                <a:srgbClr val="7030A0"/>
              </a:solidFill>
            </a:endParaRPr>
          </a:p>
        </p:txBody>
      </p:sp>
    </p:spTree>
    <p:extLst>
      <p:ext uri="{BB962C8B-B14F-4D97-AF65-F5344CB8AC3E}">
        <p14:creationId xmlns:p14="http://schemas.microsoft.com/office/powerpoint/2010/main" val="2131040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DE5800-B7B6-4FCA-B149-3EFD4DAB9266}"/>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166AAD04-FE6F-4EA9-896E-BE9CEB30D385}"/>
              </a:ext>
            </a:extLst>
          </p:cNvPr>
          <p:cNvSpPr>
            <a:spLocks noGrp="1"/>
          </p:cNvSpPr>
          <p:nvPr>
            <p:ph type="body" idx="2"/>
          </p:nvPr>
        </p:nvSpPr>
        <p:spPr>
          <a:xfrm>
            <a:off x="507232" y="1569136"/>
            <a:ext cx="8195524" cy="4065600"/>
          </a:xfrm>
        </p:spPr>
        <p:txBody>
          <a:bodyPr/>
          <a:lstStyle/>
          <a:p>
            <a:r>
              <a:rPr lang="en-US" dirty="0"/>
              <a:t>Genetic diversity is necessary to avoid extinction when selection pressures change. </a:t>
            </a:r>
          </a:p>
          <a:p>
            <a:endParaRPr lang="en-US" dirty="0"/>
          </a:p>
          <a:p>
            <a:r>
              <a:rPr lang="en-US" dirty="0"/>
              <a:t>If the </a:t>
            </a:r>
            <a:r>
              <a:rPr lang="en-US" b="1" dirty="0"/>
              <a:t>advantageous gene </a:t>
            </a:r>
            <a:r>
              <a:rPr lang="en-US" dirty="0"/>
              <a:t>already exists in the </a:t>
            </a:r>
            <a:r>
              <a:rPr lang="en-US" b="1" dirty="0"/>
              <a:t>gene pool,</a:t>
            </a:r>
            <a:r>
              <a:rPr lang="en-US" dirty="0"/>
              <a:t> organisms with this gene can survive and reproduce, and make the advantageous allele more common.</a:t>
            </a:r>
            <a:endParaRPr lang="en-AU" dirty="0"/>
          </a:p>
        </p:txBody>
      </p:sp>
      <p:sp>
        <p:nvSpPr>
          <p:cNvPr id="4" name="TextBox 3">
            <a:extLst>
              <a:ext uri="{FF2B5EF4-FFF2-40B4-BE49-F238E27FC236}">
                <a16:creationId xmlns:a16="http://schemas.microsoft.com/office/drawing/2014/main" id="{72D9B360-3086-44DC-A971-5ED72EB2D998}"/>
              </a:ext>
            </a:extLst>
          </p:cNvPr>
          <p:cNvSpPr txBox="1"/>
          <p:nvPr/>
        </p:nvSpPr>
        <p:spPr>
          <a:xfrm>
            <a:off x="1522429" y="777711"/>
            <a:ext cx="5429839" cy="584775"/>
          </a:xfrm>
          <a:prstGeom prst="rect">
            <a:avLst/>
          </a:prstGeom>
          <a:noFill/>
        </p:spPr>
        <p:txBody>
          <a:bodyPr wrap="square" rtlCol="0">
            <a:spAutoFit/>
          </a:bodyPr>
          <a:lstStyle/>
          <a:p>
            <a:pPr algn="ctr"/>
            <a:r>
              <a:rPr lang="en-US" sz="3200" b="1" dirty="0">
                <a:solidFill>
                  <a:srgbClr val="7030A0"/>
                </a:solidFill>
              </a:rPr>
              <a:t>Variation</a:t>
            </a:r>
            <a:endParaRPr lang="en-AU" sz="3200" b="1" dirty="0">
              <a:solidFill>
                <a:srgbClr val="7030A0"/>
              </a:solidFill>
            </a:endParaRPr>
          </a:p>
        </p:txBody>
      </p:sp>
    </p:spTree>
    <p:extLst>
      <p:ext uri="{BB962C8B-B14F-4D97-AF65-F5344CB8AC3E}">
        <p14:creationId xmlns:p14="http://schemas.microsoft.com/office/powerpoint/2010/main" val="423607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DE5800-B7B6-4FCA-B149-3EFD4DAB9266}"/>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166AAD04-FE6F-4EA9-896E-BE9CEB30D385}"/>
              </a:ext>
            </a:extLst>
          </p:cNvPr>
          <p:cNvSpPr>
            <a:spLocks noGrp="1"/>
          </p:cNvSpPr>
          <p:nvPr>
            <p:ph type="body" idx="2"/>
          </p:nvPr>
        </p:nvSpPr>
        <p:spPr>
          <a:xfrm>
            <a:off x="507232" y="1569136"/>
            <a:ext cx="8195524" cy="4065600"/>
          </a:xfrm>
        </p:spPr>
        <p:txBody>
          <a:bodyPr/>
          <a:lstStyle/>
          <a:p>
            <a:r>
              <a:rPr lang="en-US" dirty="0"/>
              <a:t>Although different </a:t>
            </a:r>
            <a:r>
              <a:rPr lang="en-US" b="1" dirty="0"/>
              <a:t>breeds of dogs</a:t>
            </a:r>
            <a:r>
              <a:rPr lang="en-US" dirty="0"/>
              <a:t> look very different, they are still able to reproduce viable offspring, so are the </a:t>
            </a:r>
            <a:r>
              <a:rPr lang="en-US" b="1" dirty="0"/>
              <a:t>same species.</a:t>
            </a:r>
            <a:endParaRPr lang="en-US" dirty="0"/>
          </a:p>
          <a:p>
            <a:pPr marL="114300" indent="0">
              <a:buNone/>
            </a:pPr>
            <a:endParaRPr lang="en-US" dirty="0"/>
          </a:p>
          <a:p>
            <a:r>
              <a:rPr lang="en-US" b="1" dirty="0"/>
              <a:t>Donkeys and horses</a:t>
            </a:r>
            <a:r>
              <a:rPr lang="en-US" dirty="0"/>
              <a:t> however, can produce offspring, but these offspring (mules) cannot reproduce themselves (are not viable). Therefore, horses and donkeys are classed as two </a:t>
            </a:r>
            <a:r>
              <a:rPr lang="en-US" b="1" dirty="0"/>
              <a:t>different species.</a:t>
            </a:r>
            <a:endParaRPr lang="en-US" dirty="0"/>
          </a:p>
          <a:p>
            <a:endParaRPr lang="en-AU" dirty="0"/>
          </a:p>
        </p:txBody>
      </p:sp>
      <p:sp>
        <p:nvSpPr>
          <p:cNvPr id="4" name="TextBox 3">
            <a:extLst>
              <a:ext uri="{FF2B5EF4-FFF2-40B4-BE49-F238E27FC236}">
                <a16:creationId xmlns:a16="http://schemas.microsoft.com/office/drawing/2014/main" id="{72D9B360-3086-44DC-A971-5ED72EB2D998}"/>
              </a:ext>
            </a:extLst>
          </p:cNvPr>
          <p:cNvSpPr txBox="1"/>
          <p:nvPr/>
        </p:nvSpPr>
        <p:spPr>
          <a:xfrm>
            <a:off x="1522429" y="777711"/>
            <a:ext cx="5429839" cy="584775"/>
          </a:xfrm>
          <a:prstGeom prst="rect">
            <a:avLst/>
          </a:prstGeom>
          <a:noFill/>
        </p:spPr>
        <p:txBody>
          <a:bodyPr wrap="square" rtlCol="0">
            <a:spAutoFit/>
          </a:bodyPr>
          <a:lstStyle/>
          <a:p>
            <a:pPr algn="ctr"/>
            <a:r>
              <a:rPr lang="en-US" sz="3200" b="1" dirty="0">
                <a:solidFill>
                  <a:schemeClr val="accent1">
                    <a:lumMod val="75000"/>
                  </a:schemeClr>
                </a:solidFill>
              </a:rPr>
              <a:t>Isolation and Competition</a:t>
            </a:r>
            <a:endParaRPr lang="en-AU" sz="3200" b="1" dirty="0">
              <a:solidFill>
                <a:schemeClr val="accent1">
                  <a:lumMod val="75000"/>
                </a:schemeClr>
              </a:solidFill>
            </a:endParaRPr>
          </a:p>
        </p:txBody>
      </p:sp>
      <p:pic>
        <p:nvPicPr>
          <p:cNvPr id="8194" name="Picture 2">
            <a:extLst>
              <a:ext uri="{FF2B5EF4-FFF2-40B4-BE49-F238E27FC236}">
                <a16:creationId xmlns:a16="http://schemas.microsoft.com/office/drawing/2014/main" id="{D2662107-C7C1-4347-98B2-4305FCF63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576" y="3802144"/>
            <a:ext cx="1882636" cy="12550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06C61B-2632-47CB-87FD-17E991E17B31}"/>
              </a:ext>
            </a:extLst>
          </p:cNvPr>
          <p:cNvPicPr>
            <a:picLocks noChangeAspect="1"/>
          </p:cNvPicPr>
          <p:nvPr/>
        </p:nvPicPr>
        <p:blipFill>
          <a:blip r:embed="rId3"/>
          <a:stretch>
            <a:fillRect/>
          </a:stretch>
        </p:blipFill>
        <p:spPr>
          <a:xfrm>
            <a:off x="1762027" y="3797431"/>
            <a:ext cx="2239652" cy="1259804"/>
          </a:xfrm>
          <a:prstGeom prst="rect">
            <a:avLst/>
          </a:prstGeom>
        </p:spPr>
      </p:pic>
    </p:spTree>
    <p:extLst>
      <p:ext uri="{BB962C8B-B14F-4D97-AF65-F5344CB8AC3E}">
        <p14:creationId xmlns:p14="http://schemas.microsoft.com/office/powerpoint/2010/main" val="336911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DE5800-B7B6-4FCA-B149-3EFD4DAB9266}"/>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166AAD04-FE6F-4EA9-896E-BE9CEB30D385}"/>
              </a:ext>
            </a:extLst>
          </p:cNvPr>
          <p:cNvSpPr>
            <a:spLocks noGrp="1"/>
          </p:cNvSpPr>
          <p:nvPr>
            <p:ph type="body" idx="2"/>
          </p:nvPr>
        </p:nvSpPr>
        <p:spPr>
          <a:xfrm>
            <a:off x="318696" y="1404167"/>
            <a:ext cx="8636768" cy="4065600"/>
          </a:xfrm>
        </p:spPr>
        <p:txBody>
          <a:bodyPr/>
          <a:lstStyle/>
          <a:p>
            <a:r>
              <a:rPr lang="en-US" dirty="0"/>
              <a:t>The population on which natural selection is acting must be </a:t>
            </a:r>
            <a:r>
              <a:rPr lang="en-US" b="1" dirty="0"/>
              <a:t>isolated</a:t>
            </a:r>
            <a:r>
              <a:rPr lang="en-US" dirty="0"/>
              <a:t> from other populations of the species, often </a:t>
            </a:r>
            <a:r>
              <a:rPr lang="en-US" b="1" dirty="0"/>
              <a:t>geographically.</a:t>
            </a:r>
            <a:endParaRPr lang="en-US" dirty="0"/>
          </a:p>
          <a:p>
            <a:pPr marL="114300" indent="0">
              <a:buNone/>
            </a:pPr>
            <a:endParaRPr lang="en-US" dirty="0"/>
          </a:p>
          <a:p>
            <a:pPr marL="114300" indent="0">
              <a:buNone/>
            </a:pPr>
            <a:endParaRPr lang="en-US" dirty="0"/>
          </a:p>
          <a:p>
            <a:r>
              <a:rPr lang="en-US" dirty="0"/>
              <a:t>If the two populations are </a:t>
            </a:r>
            <a:r>
              <a:rPr lang="en-US" b="1" dirty="0"/>
              <a:t>not</a:t>
            </a:r>
            <a:r>
              <a:rPr lang="en-US" dirty="0"/>
              <a:t> </a:t>
            </a:r>
            <a:r>
              <a:rPr lang="en-US" b="1" dirty="0"/>
              <a:t>isolated,</a:t>
            </a:r>
            <a:r>
              <a:rPr lang="en-US" dirty="0"/>
              <a:t> then genes will pass between the two populations via </a:t>
            </a:r>
            <a:r>
              <a:rPr lang="en-US" b="1" dirty="0"/>
              <a:t>interbreeding</a:t>
            </a:r>
            <a:r>
              <a:rPr lang="en-US" dirty="0"/>
              <a:t> and </a:t>
            </a:r>
            <a:r>
              <a:rPr lang="en-US" b="1" dirty="0"/>
              <a:t>gene flow,</a:t>
            </a:r>
            <a:r>
              <a:rPr lang="en-US" dirty="0"/>
              <a:t> and the two populations will </a:t>
            </a:r>
            <a:r>
              <a:rPr lang="en-US" b="1" dirty="0"/>
              <a:t>not</a:t>
            </a:r>
            <a:r>
              <a:rPr lang="en-US" dirty="0"/>
              <a:t> become two different species.</a:t>
            </a:r>
          </a:p>
          <a:p>
            <a:endParaRPr lang="en-AU" dirty="0"/>
          </a:p>
        </p:txBody>
      </p:sp>
      <p:sp>
        <p:nvSpPr>
          <p:cNvPr id="4" name="TextBox 3">
            <a:extLst>
              <a:ext uri="{FF2B5EF4-FFF2-40B4-BE49-F238E27FC236}">
                <a16:creationId xmlns:a16="http://schemas.microsoft.com/office/drawing/2014/main" id="{72D9B360-3086-44DC-A971-5ED72EB2D998}"/>
              </a:ext>
            </a:extLst>
          </p:cNvPr>
          <p:cNvSpPr txBox="1"/>
          <p:nvPr/>
        </p:nvSpPr>
        <p:spPr>
          <a:xfrm>
            <a:off x="1522429" y="777711"/>
            <a:ext cx="5429839" cy="584775"/>
          </a:xfrm>
          <a:prstGeom prst="rect">
            <a:avLst/>
          </a:prstGeom>
          <a:noFill/>
        </p:spPr>
        <p:txBody>
          <a:bodyPr wrap="square" rtlCol="0">
            <a:spAutoFit/>
          </a:bodyPr>
          <a:lstStyle/>
          <a:p>
            <a:pPr algn="ctr"/>
            <a:r>
              <a:rPr lang="en-US" sz="3200" b="1" dirty="0">
                <a:solidFill>
                  <a:schemeClr val="accent1">
                    <a:lumMod val="75000"/>
                  </a:schemeClr>
                </a:solidFill>
              </a:rPr>
              <a:t>Isolation and Competition</a:t>
            </a:r>
            <a:endParaRPr lang="en-AU" sz="3200" b="1" dirty="0">
              <a:solidFill>
                <a:schemeClr val="accent1">
                  <a:lumMod val="75000"/>
                </a:schemeClr>
              </a:solidFill>
            </a:endParaRPr>
          </a:p>
        </p:txBody>
      </p:sp>
    </p:spTree>
    <p:extLst>
      <p:ext uri="{BB962C8B-B14F-4D97-AF65-F5344CB8AC3E}">
        <p14:creationId xmlns:p14="http://schemas.microsoft.com/office/powerpoint/2010/main" val="749112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DE5800-B7B6-4FCA-B149-3EFD4DAB9266}"/>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166AAD04-FE6F-4EA9-896E-BE9CEB30D385}"/>
              </a:ext>
            </a:extLst>
          </p:cNvPr>
          <p:cNvSpPr>
            <a:spLocks noGrp="1"/>
          </p:cNvSpPr>
          <p:nvPr>
            <p:ph type="body" idx="2"/>
          </p:nvPr>
        </p:nvSpPr>
        <p:spPr>
          <a:xfrm>
            <a:off x="351690" y="1597416"/>
            <a:ext cx="8636768" cy="4065600"/>
          </a:xfrm>
        </p:spPr>
        <p:txBody>
          <a:bodyPr/>
          <a:lstStyle/>
          <a:p>
            <a:r>
              <a:rPr lang="en-US" b="1" dirty="0"/>
              <a:t>Competition</a:t>
            </a:r>
            <a:r>
              <a:rPr lang="en-US" dirty="0"/>
              <a:t> between organisms can occur for food, mates and habitats.</a:t>
            </a:r>
          </a:p>
          <a:p>
            <a:pPr marL="114300" indent="0">
              <a:buNone/>
            </a:pPr>
            <a:endParaRPr lang="en-US" dirty="0"/>
          </a:p>
          <a:p>
            <a:r>
              <a:rPr lang="en-US" dirty="0"/>
              <a:t>Weaker organisms are likely to be outcompeted, and will often die before being able to </a:t>
            </a:r>
            <a:r>
              <a:rPr lang="en-US" b="1" dirty="0"/>
              <a:t>pass on their genes.</a:t>
            </a:r>
            <a:endParaRPr lang="en-US" dirty="0"/>
          </a:p>
          <a:p>
            <a:pPr marL="114300" indent="0">
              <a:buNone/>
            </a:pPr>
            <a:endParaRPr lang="en-US" dirty="0"/>
          </a:p>
          <a:p>
            <a:r>
              <a:rPr lang="en-US" dirty="0"/>
              <a:t>This is necessary because it means only organisms with </a:t>
            </a:r>
            <a:r>
              <a:rPr lang="en-US" b="1" dirty="0"/>
              <a:t>phenotypes advantageous to survival,</a:t>
            </a:r>
            <a:r>
              <a:rPr lang="en-US" dirty="0"/>
              <a:t> will live to reproduce and </a:t>
            </a:r>
            <a:r>
              <a:rPr lang="en-US" b="1" dirty="0"/>
              <a:t>pass on their genes.</a:t>
            </a:r>
            <a:endParaRPr lang="en-US" dirty="0"/>
          </a:p>
          <a:p>
            <a:endParaRPr lang="en-AU" dirty="0"/>
          </a:p>
        </p:txBody>
      </p:sp>
      <p:sp>
        <p:nvSpPr>
          <p:cNvPr id="4" name="TextBox 3">
            <a:extLst>
              <a:ext uri="{FF2B5EF4-FFF2-40B4-BE49-F238E27FC236}">
                <a16:creationId xmlns:a16="http://schemas.microsoft.com/office/drawing/2014/main" id="{72D9B360-3086-44DC-A971-5ED72EB2D998}"/>
              </a:ext>
            </a:extLst>
          </p:cNvPr>
          <p:cNvSpPr txBox="1"/>
          <p:nvPr/>
        </p:nvSpPr>
        <p:spPr>
          <a:xfrm>
            <a:off x="1522429" y="777711"/>
            <a:ext cx="5429839" cy="584775"/>
          </a:xfrm>
          <a:prstGeom prst="rect">
            <a:avLst/>
          </a:prstGeom>
          <a:noFill/>
        </p:spPr>
        <p:txBody>
          <a:bodyPr wrap="square" rtlCol="0">
            <a:spAutoFit/>
          </a:bodyPr>
          <a:lstStyle/>
          <a:p>
            <a:pPr algn="ctr"/>
            <a:r>
              <a:rPr lang="en-US" sz="3200" b="1" dirty="0">
                <a:solidFill>
                  <a:schemeClr val="accent1">
                    <a:lumMod val="75000"/>
                  </a:schemeClr>
                </a:solidFill>
              </a:rPr>
              <a:t>Isolation and Competition</a:t>
            </a:r>
            <a:endParaRPr lang="en-AU" sz="3200" b="1" dirty="0">
              <a:solidFill>
                <a:schemeClr val="accent1">
                  <a:lumMod val="75000"/>
                </a:schemeClr>
              </a:solidFill>
            </a:endParaRPr>
          </a:p>
        </p:txBody>
      </p:sp>
      <p:graphicFrame>
        <p:nvGraphicFramePr>
          <p:cNvPr id="5" name="Google Shape;145;p25">
            <a:extLst>
              <a:ext uri="{FF2B5EF4-FFF2-40B4-BE49-F238E27FC236}">
                <a16:creationId xmlns:a16="http://schemas.microsoft.com/office/drawing/2014/main" id="{2DFA582E-EE3C-4083-AC47-C64E0E55A5BC}"/>
              </a:ext>
            </a:extLst>
          </p:cNvPr>
          <p:cNvGraphicFramePr/>
          <p:nvPr>
            <p:extLst>
              <p:ext uri="{D42A27DB-BD31-4B8C-83A1-F6EECF244321}">
                <p14:modId xmlns:p14="http://schemas.microsoft.com/office/powerpoint/2010/main" val="1155508401"/>
              </p:ext>
            </p:extLst>
          </p:nvPr>
        </p:nvGraphicFramePr>
        <p:xfrm>
          <a:off x="6914025" y="133139"/>
          <a:ext cx="2134475" cy="868620"/>
        </p:xfrm>
        <a:graphic>
          <a:graphicData uri="http://schemas.openxmlformats.org/drawingml/2006/table">
            <a:tbl>
              <a:tblPr>
                <a:noFill/>
                <a:tableStyleId>{F7DE568D-3459-4302-A168-E482AEB2C682}</a:tableStyleId>
              </a:tblPr>
              <a:tblGrid>
                <a:gridCol w="2134475">
                  <a:extLst>
                    <a:ext uri="{9D8B030D-6E8A-4147-A177-3AD203B41FA5}">
                      <a16:colId xmlns:a16="http://schemas.microsoft.com/office/drawing/2014/main" val="20000"/>
                    </a:ext>
                  </a:extLst>
                </a:gridCol>
              </a:tblGrid>
              <a:tr h="320575">
                <a:tc>
                  <a:txBody>
                    <a:bodyPr/>
                    <a:lstStyle/>
                    <a:p>
                      <a:pPr marL="0" lvl="0" indent="0" algn="l" rtl="0">
                        <a:spcBef>
                          <a:spcPts val="0"/>
                        </a:spcBef>
                        <a:spcAft>
                          <a:spcPts val="0"/>
                        </a:spcAft>
                        <a:buNone/>
                      </a:pPr>
                      <a:r>
                        <a:rPr lang="en-GB" sz="1100" b="1" dirty="0">
                          <a:solidFill>
                            <a:srgbClr val="FFFFFF"/>
                          </a:solidFill>
                          <a:latin typeface="Century Gothic"/>
                          <a:ea typeface="Century Gothic"/>
                          <a:cs typeface="Century Gothic"/>
                          <a:sym typeface="Century Gothic"/>
                        </a:rPr>
                        <a:t>TEACHER CUE</a:t>
                      </a:r>
                      <a:endParaRPr sz="1100" b="1" dirty="0">
                        <a:solidFill>
                          <a:srgbClr val="FFFFFF"/>
                        </a:solidFill>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88025">
                <a:tc>
                  <a:txBody>
                    <a:bodyPr/>
                    <a:lstStyle/>
                    <a:p>
                      <a:pPr marL="0" lvl="0" indent="0" algn="l" rtl="0">
                        <a:spcBef>
                          <a:spcPts val="0"/>
                        </a:spcBef>
                        <a:spcAft>
                          <a:spcPts val="0"/>
                        </a:spcAft>
                        <a:buNone/>
                      </a:pPr>
                      <a:r>
                        <a:rPr lang="en-US" sz="1100" dirty="0">
                          <a:latin typeface="Century Gothic"/>
                          <a:ea typeface="Century Gothic"/>
                          <a:cs typeface="Century Gothic"/>
                          <a:sym typeface="Century Gothic"/>
                        </a:rPr>
                        <a:t>Competition Simulation</a:t>
                      </a:r>
                    </a:p>
                    <a:p>
                      <a:pPr marL="0" lvl="0" indent="0" algn="l" rtl="0">
                        <a:spcBef>
                          <a:spcPts val="0"/>
                        </a:spcBef>
                        <a:spcAft>
                          <a:spcPts val="0"/>
                        </a:spcAft>
                        <a:buNone/>
                      </a:pPr>
                      <a:r>
                        <a:rPr lang="en-US" sz="1100" dirty="0">
                          <a:latin typeface="Century Gothic"/>
                          <a:ea typeface="Century Gothic"/>
                          <a:cs typeface="Century Gothic"/>
                          <a:sym typeface="Century Gothic"/>
                        </a:rPr>
                        <a:t>Class variables</a:t>
                      </a:r>
                      <a:endParaRPr sz="1100" dirty="0">
                        <a:latin typeface="Century Gothic"/>
                        <a:ea typeface="Century Gothic"/>
                        <a:cs typeface="Century Gothic"/>
                        <a:sym typeface="Century Gothic"/>
                      </a:endParaRPr>
                    </a:p>
                  </a:txBody>
                  <a:tcPr marL="91425" marR="91425" marT="91425" marB="91425">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52931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DE5800-B7B6-4FCA-B149-3EFD4DAB9266}"/>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166AAD04-FE6F-4EA9-896E-BE9CEB30D385}"/>
              </a:ext>
            </a:extLst>
          </p:cNvPr>
          <p:cNvSpPr>
            <a:spLocks noGrp="1"/>
          </p:cNvSpPr>
          <p:nvPr>
            <p:ph type="body" idx="2"/>
          </p:nvPr>
        </p:nvSpPr>
        <p:spPr>
          <a:xfrm>
            <a:off x="351690" y="1597416"/>
            <a:ext cx="8636768" cy="4065600"/>
          </a:xfrm>
        </p:spPr>
        <p:txBody>
          <a:bodyPr/>
          <a:lstStyle/>
          <a:p>
            <a:r>
              <a:rPr lang="en-US" dirty="0"/>
              <a:t>The final requirement for </a:t>
            </a:r>
            <a:r>
              <a:rPr lang="en-US" b="1" dirty="0"/>
              <a:t>natural selection</a:t>
            </a:r>
            <a:r>
              <a:rPr lang="en-US" dirty="0"/>
              <a:t> is </a:t>
            </a:r>
            <a:r>
              <a:rPr lang="en-US" b="1" dirty="0"/>
              <a:t>selection.</a:t>
            </a:r>
            <a:endParaRPr lang="en-US" dirty="0"/>
          </a:p>
          <a:p>
            <a:pPr marL="114300" indent="0">
              <a:buNone/>
            </a:pPr>
            <a:endParaRPr lang="en-US" dirty="0"/>
          </a:p>
          <a:p>
            <a:r>
              <a:rPr lang="en-US" b="1" dirty="0"/>
              <a:t>Selection pressure</a:t>
            </a:r>
            <a:r>
              <a:rPr lang="en-US" dirty="0"/>
              <a:t> is a force that </a:t>
            </a:r>
            <a:r>
              <a:rPr lang="en-US" b="1" dirty="0" err="1"/>
              <a:t>favours</a:t>
            </a:r>
            <a:r>
              <a:rPr lang="en-US" dirty="0"/>
              <a:t> organisms with </a:t>
            </a:r>
            <a:r>
              <a:rPr lang="en-US" b="1" dirty="0"/>
              <a:t>advantageous genes</a:t>
            </a:r>
            <a:r>
              <a:rPr lang="en-US" dirty="0"/>
              <a:t> (and therefore phenotypes) over those without them.</a:t>
            </a:r>
            <a:br>
              <a:rPr lang="en-US" dirty="0"/>
            </a:br>
            <a:r>
              <a:rPr lang="en-US" dirty="0"/>
              <a:t> </a:t>
            </a:r>
          </a:p>
          <a:p>
            <a:r>
              <a:rPr lang="en-US" dirty="0"/>
              <a:t>This causes the </a:t>
            </a:r>
            <a:r>
              <a:rPr lang="en-US" b="1" dirty="0"/>
              <a:t>allele frequency</a:t>
            </a:r>
            <a:r>
              <a:rPr lang="en-US" dirty="0"/>
              <a:t> of a population to change, with the advantageous variation of a gene becoming more </a:t>
            </a:r>
            <a:r>
              <a:rPr lang="en-US" b="1" dirty="0"/>
              <a:t>frequent.</a:t>
            </a:r>
            <a:endParaRPr lang="en-US" dirty="0"/>
          </a:p>
          <a:p>
            <a:endParaRPr lang="en-AU" dirty="0"/>
          </a:p>
        </p:txBody>
      </p:sp>
      <p:sp>
        <p:nvSpPr>
          <p:cNvPr id="4" name="TextBox 3">
            <a:extLst>
              <a:ext uri="{FF2B5EF4-FFF2-40B4-BE49-F238E27FC236}">
                <a16:creationId xmlns:a16="http://schemas.microsoft.com/office/drawing/2014/main" id="{72D9B360-3086-44DC-A971-5ED72EB2D998}"/>
              </a:ext>
            </a:extLst>
          </p:cNvPr>
          <p:cNvSpPr txBox="1"/>
          <p:nvPr/>
        </p:nvSpPr>
        <p:spPr>
          <a:xfrm>
            <a:off x="1522429" y="777711"/>
            <a:ext cx="5429839" cy="584775"/>
          </a:xfrm>
          <a:prstGeom prst="rect">
            <a:avLst/>
          </a:prstGeom>
          <a:noFill/>
        </p:spPr>
        <p:txBody>
          <a:bodyPr wrap="square" rtlCol="0">
            <a:spAutoFit/>
          </a:bodyPr>
          <a:lstStyle/>
          <a:p>
            <a:pPr algn="ctr"/>
            <a:r>
              <a:rPr lang="en-US" sz="3200" b="1" dirty="0">
                <a:solidFill>
                  <a:srgbClr val="00B0F0"/>
                </a:solidFill>
              </a:rPr>
              <a:t>Selection</a:t>
            </a:r>
            <a:endParaRPr lang="en-AU" sz="3200" b="1" dirty="0">
              <a:solidFill>
                <a:srgbClr val="00B0F0"/>
              </a:solidFill>
            </a:endParaRPr>
          </a:p>
        </p:txBody>
      </p:sp>
    </p:spTree>
    <p:extLst>
      <p:ext uri="{BB962C8B-B14F-4D97-AF65-F5344CB8AC3E}">
        <p14:creationId xmlns:p14="http://schemas.microsoft.com/office/powerpoint/2010/main" val="126428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8FFCF74-6C5A-4BE0-BE84-A1B16938E2DB}"/>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E48B8066-749A-44C6-94C6-0DA4FD88A684}"/>
              </a:ext>
            </a:extLst>
          </p:cNvPr>
          <p:cNvSpPr>
            <a:spLocks noGrp="1"/>
          </p:cNvSpPr>
          <p:nvPr>
            <p:ph type="body" idx="2"/>
          </p:nvPr>
        </p:nvSpPr>
        <p:spPr>
          <a:xfrm>
            <a:off x="511600" y="1206206"/>
            <a:ext cx="6173700" cy="4065600"/>
          </a:xfrm>
        </p:spPr>
        <p:txBody>
          <a:bodyPr/>
          <a:lstStyle/>
          <a:p>
            <a:r>
              <a:rPr lang="en-US" dirty="0"/>
              <a:t>For example: a </a:t>
            </a:r>
            <a:r>
              <a:rPr lang="en-US" b="1" dirty="0"/>
              <a:t>cold</a:t>
            </a:r>
            <a:r>
              <a:rPr lang="en-US" dirty="0"/>
              <a:t> climate is a </a:t>
            </a:r>
            <a:r>
              <a:rPr lang="en-US" b="1" dirty="0"/>
              <a:t>selection pressure </a:t>
            </a:r>
            <a:r>
              <a:rPr lang="en-US" dirty="0"/>
              <a:t>from nature for thick fur.</a:t>
            </a:r>
          </a:p>
          <a:p>
            <a:endParaRPr lang="en-US" dirty="0"/>
          </a:p>
          <a:p>
            <a:endParaRPr lang="en-US" dirty="0"/>
          </a:p>
          <a:p>
            <a:endParaRPr lang="en-US" dirty="0"/>
          </a:p>
          <a:p>
            <a:endParaRPr lang="en-US" dirty="0"/>
          </a:p>
          <a:p>
            <a:r>
              <a:rPr lang="en-US" dirty="0"/>
              <a:t>A </a:t>
            </a:r>
            <a:r>
              <a:rPr lang="en-US" b="1" dirty="0"/>
              <a:t>hot</a:t>
            </a:r>
            <a:r>
              <a:rPr lang="en-US" dirty="0"/>
              <a:t> and dry climate is a </a:t>
            </a:r>
            <a:r>
              <a:rPr lang="en-US" b="1" dirty="0"/>
              <a:t>selection pressure</a:t>
            </a:r>
            <a:r>
              <a:rPr lang="en-US" dirty="0"/>
              <a:t> for needing to drink very little water, as with camels.</a:t>
            </a:r>
          </a:p>
          <a:p>
            <a:endParaRPr lang="en-AU" dirty="0"/>
          </a:p>
        </p:txBody>
      </p:sp>
      <p:pic>
        <p:nvPicPr>
          <p:cNvPr id="9218" name="Picture 2">
            <a:extLst>
              <a:ext uri="{FF2B5EF4-FFF2-40B4-BE49-F238E27FC236}">
                <a16:creationId xmlns:a16="http://schemas.microsoft.com/office/drawing/2014/main" id="{1E782EFC-98C3-4972-82A2-0C75D7A9F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424" y="1049687"/>
            <a:ext cx="1960775" cy="130480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B06F619-78C4-41BC-AC36-A9F6BD10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300" y="2642010"/>
            <a:ext cx="1839975" cy="216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772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E49CDC4-9077-4F4F-BDC5-17456AA197B0}"/>
              </a:ext>
            </a:extLst>
          </p:cNvPr>
          <p:cNvSpPr>
            <a:spLocks noGrp="1"/>
          </p:cNvSpPr>
          <p:nvPr>
            <p:ph type="subTitle" idx="1"/>
          </p:nvPr>
        </p:nvSpPr>
        <p:spPr/>
        <p:txBody>
          <a:bodyPr/>
          <a:lstStyle/>
          <a:p>
            <a:endParaRPr lang="en-AU"/>
          </a:p>
        </p:txBody>
      </p:sp>
      <p:sp>
        <p:nvSpPr>
          <p:cNvPr id="3" name="Text Placeholder 2">
            <a:extLst>
              <a:ext uri="{FF2B5EF4-FFF2-40B4-BE49-F238E27FC236}">
                <a16:creationId xmlns:a16="http://schemas.microsoft.com/office/drawing/2014/main" id="{55F917B5-795E-4665-9724-BF73CFA8B206}"/>
              </a:ext>
            </a:extLst>
          </p:cNvPr>
          <p:cNvSpPr>
            <a:spLocks noGrp="1"/>
          </p:cNvSpPr>
          <p:nvPr>
            <p:ph type="body" idx="2"/>
          </p:nvPr>
        </p:nvSpPr>
        <p:spPr>
          <a:xfrm>
            <a:off x="337549" y="876267"/>
            <a:ext cx="8468902" cy="4065600"/>
          </a:xfrm>
        </p:spPr>
        <p:txBody>
          <a:bodyPr/>
          <a:lstStyle/>
          <a:p>
            <a:r>
              <a:rPr lang="en-US" sz="2000" b="1" dirty="0"/>
              <a:t>Speciation</a:t>
            </a:r>
            <a:r>
              <a:rPr lang="en-US" sz="2000" dirty="0"/>
              <a:t> is the process by which one species splits into two or more </a:t>
            </a:r>
            <a:r>
              <a:rPr lang="en-US" sz="2000" b="1" dirty="0"/>
              <a:t>separate species.</a:t>
            </a:r>
            <a:br>
              <a:rPr lang="en-US" sz="2000" b="1" dirty="0"/>
            </a:br>
            <a:r>
              <a:rPr lang="en-US" sz="2000" dirty="0"/>
              <a:t> </a:t>
            </a:r>
          </a:p>
          <a:p>
            <a:r>
              <a:rPr lang="en-US" sz="2000" dirty="0"/>
              <a:t>If enough </a:t>
            </a:r>
            <a:r>
              <a:rPr lang="en-US" sz="2000" b="1" dirty="0"/>
              <a:t>natural selection</a:t>
            </a:r>
            <a:r>
              <a:rPr lang="en-US" sz="2000" dirty="0"/>
              <a:t> of desirable </a:t>
            </a:r>
            <a:r>
              <a:rPr lang="en-US" sz="2000" b="1" dirty="0"/>
              <a:t>phenotypes</a:t>
            </a:r>
            <a:r>
              <a:rPr lang="en-US" sz="2000" dirty="0"/>
              <a:t> occurs, the end result can be </a:t>
            </a:r>
            <a:r>
              <a:rPr lang="en-US" sz="2000" b="1" dirty="0"/>
              <a:t>speciation.</a:t>
            </a:r>
            <a:endParaRPr lang="en-US" sz="2000" dirty="0"/>
          </a:p>
          <a:p>
            <a:pPr marL="114300" indent="0">
              <a:buNone/>
            </a:pPr>
            <a:endParaRPr lang="en-AU" dirty="0"/>
          </a:p>
          <a:p>
            <a:pPr marL="114300" indent="0" algn="ctr">
              <a:buNone/>
            </a:pPr>
            <a:r>
              <a:rPr lang="en-AU" sz="2800" b="1" dirty="0">
                <a:solidFill>
                  <a:srgbClr val="92D050"/>
                </a:solidFill>
              </a:rPr>
              <a:t>PRE-LAB HANDOUT</a:t>
            </a:r>
          </a:p>
          <a:p>
            <a:pPr marL="114300" indent="0" algn="ctr">
              <a:buNone/>
            </a:pPr>
            <a:r>
              <a:rPr lang="en-AU" sz="2800" b="1" dirty="0">
                <a:solidFill>
                  <a:srgbClr val="92D050"/>
                </a:solidFill>
              </a:rPr>
              <a:t>FURTHER DISCUSSION NEXT LESSON</a:t>
            </a:r>
          </a:p>
          <a:p>
            <a:pPr marL="114300" indent="0" algn="ctr">
              <a:buNone/>
            </a:pPr>
            <a:r>
              <a:rPr lang="en-AU" sz="2800" b="1" dirty="0">
                <a:solidFill>
                  <a:srgbClr val="92D050"/>
                </a:solidFill>
              </a:rPr>
              <a:t>+ </a:t>
            </a:r>
            <a:br>
              <a:rPr lang="en-AU" sz="2800" b="1" dirty="0">
                <a:solidFill>
                  <a:srgbClr val="92D050"/>
                </a:solidFill>
              </a:rPr>
            </a:br>
            <a:r>
              <a:rPr lang="en-AU" sz="2800" b="1" dirty="0">
                <a:solidFill>
                  <a:srgbClr val="92D050"/>
                </a:solidFill>
              </a:rPr>
              <a:t>EVIDENCE FOR EVOLUTION</a:t>
            </a:r>
          </a:p>
        </p:txBody>
      </p:sp>
    </p:spTree>
    <p:extLst>
      <p:ext uri="{BB962C8B-B14F-4D97-AF65-F5344CB8AC3E}">
        <p14:creationId xmlns:p14="http://schemas.microsoft.com/office/powerpoint/2010/main" val="733775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sp>
        <p:nvSpPr>
          <p:cNvPr id="213" name="Google Shape;213;p34"/>
          <p:cNvSpPr txBox="1">
            <a:spLocks noGrp="1"/>
          </p:cNvSpPr>
          <p:nvPr>
            <p:ph type="title"/>
          </p:nvPr>
        </p:nvSpPr>
        <p:spPr>
          <a:xfrm>
            <a:off x="497975" y="300225"/>
            <a:ext cx="5095800" cy="2271600"/>
          </a:xfrm>
          <a:prstGeom prst="rect">
            <a:avLst/>
          </a:prstGeom>
        </p:spPr>
        <p:txBody>
          <a:bodyPr spcFirstLastPara="1" wrap="square" lIns="91425" tIns="91425" rIns="91425" bIns="91425" anchor="ctr" anchorCtr="0">
            <a:noAutofit/>
          </a:bodyPr>
          <a:lstStyle/>
          <a:p>
            <a:pPr lvl="0" algn="ctr">
              <a:buClr>
                <a:schemeClr val="dk1"/>
              </a:buClr>
              <a:buSzPts val="1100"/>
            </a:pPr>
            <a:r>
              <a:rPr lang="en-US" sz="3200" dirty="0">
                <a:solidFill>
                  <a:schemeClr val="bg1"/>
                </a:solidFill>
              </a:rPr>
              <a:t>We will investigate the theory of natural selection</a:t>
            </a:r>
          </a:p>
        </p:txBody>
      </p:sp>
      <p:graphicFrame>
        <p:nvGraphicFramePr>
          <p:cNvPr id="215" name="Google Shape;215;p34"/>
          <p:cNvGraphicFramePr/>
          <p:nvPr/>
        </p:nvGraphicFramePr>
        <p:xfrm>
          <a:off x="7603350" y="229425"/>
          <a:ext cx="1224575" cy="350490"/>
        </p:xfrm>
        <a:graphic>
          <a:graphicData uri="http://schemas.openxmlformats.org/drawingml/2006/table">
            <a:tbl>
              <a:tblPr>
                <a:noFill/>
                <a:tableStyleId>{F7DE568D-3459-4302-A168-E482AEB2C682}</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6" name="Google Shape;216;p34"/>
          <p:cNvGraphicFramePr/>
          <p:nvPr/>
        </p:nvGraphicFramePr>
        <p:xfrm>
          <a:off x="7603350" y="738925"/>
          <a:ext cx="1224575" cy="350490"/>
        </p:xfrm>
        <a:graphic>
          <a:graphicData uri="http://schemas.openxmlformats.org/drawingml/2006/table">
            <a:tbl>
              <a:tblPr>
                <a:noFill/>
                <a:tableStyleId>{F7DE568D-3459-4302-A168-E482AEB2C682}</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
        <p:nvSpPr>
          <p:cNvPr id="3" name="Text Placeholder 2">
            <a:extLst>
              <a:ext uri="{FF2B5EF4-FFF2-40B4-BE49-F238E27FC236}">
                <a16:creationId xmlns:a16="http://schemas.microsoft.com/office/drawing/2014/main" id="{D283250A-1C4A-4A46-8BAC-ABF3FD4F3C8C}"/>
              </a:ext>
            </a:extLst>
          </p:cNvPr>
          <p:cNvSpPr>
            <a:spLocks noGrp="1"/>
          </p:cNvSpPr>
          <p:nvPr>
            <p:ph type="body" idx="1"/>
          </p:nvPr>
        </p:nvSpPr>
        <p:spPr>
          <a:xfrm>
            <a:off x="308554" y="2465708"/>
            <a:ext cx="4409561" cy="2490788"/>
          </a:xfrm>
        </p:spPr>
        <p:txBody>
          <a:bodyPr/>
          <a:lstStyle/>
          <a:p>
            <a:r>
              <a:rPr lang="en-US" dirty="0"/>
              <a:t>Explain how natural selection drives evolutionary change.</a:t>
            </a:r>
            <a:br>
              <a:rPr lang="en-US" dirty="0"/>
            </a:br>
            <a:endParaRPr lang="en-US" dirty="0"/>
          </a:p>
          <a:p>
            <a:r>
              <a:rPr lang="en-US" dirty="0"/>
              <a:t>Understand the requirements needed for natural selection to occur.</a:t>
            </a:r>
            <a:br>
              <a:rPr lang="en-US" sz="2000" dirty="0"/>
            </a:br>
            <a:endParaRPr lang="en-AU" dirty="0"/>
          </a:p>
        </p:txBody>
      </p:sp>
      <p:sp>
        <p:nvSpPr>
          <p:cNvPr id="2" name="TextBox 1">
            <a:extLst>
              <a:ext uri="{FF2B5EF4-FFF2-40B4-BE49-F238E27FC236}">
                <a16:creationId xmlns:a16="http://schemas.microsoft.com/office/drawing/2014/main" id="{8EC1087C-E3BF-4457-B545-BEA244CF70B6}"/>
              </a:ext>
            </a:extLst>
          </p:cNvPr>
          <p:cNvSpPr txBox="1"/>
          <p:nvPr/>
        </p:nvSpPr>
        <p:spPr>
          <a:xfrm>
            <a:off x="4718115" y="2673485"/>
            <a:ext cx="4180787" cy="1600438"/>
          </a:xfrm>
          <a:prstGeom prst="rect">
            <a:avLst/>
          </a:prstGeom>
          <a:solidFill>
            <a:srgbClr val="7030A0"/>
          </a:solidFill>
          <a:ln w="38100">
            <a:solidFill>
              <a:srgbClr val="00B050"/>
            </a:solidFill>
          </a:ln>
        </p:spPr>
        <p:txBody>
          <a:bodyPr wrap="square" rtlCol="0">
            <a:spAutoFit/>
          </a:bodyPr>
          <a:lstStyle/>
          <a:p>
            <a:r>
              <a:rPr lang="en-US" dirty="0">
                <a:solidFill>
                  <a:schemeClr val="bg1"/>
                </a:solidFill>
              </a:rPr>
              <a:t>Do Now:</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Complete your exit ticket for today </a:t>
            </a:r>
          </a:p>
          <a:p>
            <a:pPr marL="285750" indent="-285750">
              <a:buFont typeface="Arial" panose="020B0604020202020204" pitchFamily="34" charset="0"/>
              <a:buChar char="•"/>
            </a:pPr>
            <a:r>
              <a:rPr lang="en-US" dirty="0">
                <a:solidFill>
                  <a:schemeClr val="bg1"/>
                </a:solidFill>
              </a:rPr>
              <a:t>Glue the exit ticket sheet in your books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Homework: Education Perfect </a:t>
            </a:r>
            <a:br>
              <a:rPr lang="en-US" dirty="0">
                <a:solidFill>
                  <a:schemeClr val="bg1"/>
                </a:solidFill>
              </a:rPr>
            </a:br>
            <a:r>
              <a:rPr lang="en-US" dirty="0">
                <a:solidFill>
                  <a:schemeClr val="bg1"/>
                </a:solidFill>
              </a:rPr>
              <a:t>Mechanisms of Evolution: Natural Selection</a:t>
            </a:r>
          </a:p>
        </p:txBody>
      </p:sp>
      <p:sp>
        <p:nvSpPr>
          <p:cNvPr id="4" name="TextBox 3">
            <a:extLst>
              <a:ext uri="{FF2B5EF4-FFF2-40B4-BE49-F238E27FC236}">
                <a16:creationId xmlns:a16="http://schemas.microsoft.com/office/drawing/2014/main" id="{60CCFF7F-634A-427F-A9AE-D0DC15523E5E}"/>
              </a:ext>
            </a:extLst>
          </p:cNvPr>
          <p:cNvSpPr txBox="1"/>
          <p:nvPr/>
        </p:nvSpPr>
        <p:spPr>
          <a:xfrm>
            <a:off x="4831237" y="4461321"/>
            <a:ext cx="3897984" cy="523220"/>
          </a:xfrm>
          <a:prstGeom prst="rect">
            <a:avLst/>
          </a:prstGeom>
          <a:noFill/>
        </p:spPr>
        <p:txBody>
          <a:bodyPr wrap="square" rtlCol="0">
            <a:spAutoFit/>
          </a:bodyPr>
          <a:lstStyle/>
          <a:p>
            <a:pPr algn="ctr"/>
            <a:r>
              <a:rPr lang="en-US" b="1" dirty="0">
                <a:solidFill>
                  <a:srgbClr val="FF0000"/>
                </a:solidFill>
              </a:rPr>
              <a:t>I need to see your exit ticket before you pack up to leave.</a:t>
            </a:r>
            <a:endParaRPr lang="en-AU" b="1" dirty="0">
              <a:solidFill>
                <a:srgbClr val="FF0000"/>
              </a:solidFill>
            </a:endParaRPr>
          </a:p>
        </p:txBody>
      </p:sp>
    </p:spTree>
    <p:extLst>
      <p:ext uri="{BB962C8B-B14F-4D97-AF65-F5344CB8AC3E}">
        <p14:creationId xmlns:p14="http://schemas.microsoft.com/office/powerpoint/2010/main" val="109183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48916B-3904-4F6E-A1E3-116313CDF83D}"/>
              </a:ext>
            </a:extLst>
          </p:cNvPr>
          <p:cNvSpPr>
            <a:spLocks noGrp="1"/>
          </p:cNvSpPr>
          <p:nvPr>
            <p:ph type="subTitle" idx="1"/>
          </p:nvPr>
        </p:nvSpPr>
        <p:spPr/>
        <p:txBody>
          <a:bodyPr/>
          <a:lstStyle/>
          <a:p>
            <a:endParaRPr lang="en-AU" sz="900"/>
          </a:p>
        </p:txBody>
      </p:sp>
      <p:sp>
        <p:nvSpPr>
          <p:cNvPr id="4" name="Content Placeholder 2">
            <a:extLst>
              <a:ext uri="{FF2B5EF4-FFF2-40B4-BE49-F238E27FC236}">
                <a16:creationId xmlns:a16="http://schemas.microsoft.com/office/drawing/2014/main" id="{AA10F761-8009-464A-8B0F-E351F936966C}"/>
              </a:ext>
            </a:extLst>
          </p:cNvPr>
          <p:cNvSpPr txBox="1">
            <a:spLocks/>
          </p:cNvSpPr>
          <p:nvPr/>
        </p:nvSpPr>
        <p:spPr>
          <a:xfrm>
            <a:off x="600759" y="859213"/>
            <a:ext cx="7819341" cy="2372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b="1" dirty="0"/>
              <a:t>Genetic variation is driven by:</a:t>
            </a:r>
          </a:p>
          <a:p>
            <a:pPr lvl="1"/>
            <a:r>
              <a:rPr lang="en-AU" sz="3600" dirty="0">
                <a:highlight>
                  <a:srgbClr val="B4FEFF"/>
                </a:highlight>
              </a:rPr>
              <a:t> Gene flow</a:t>
            </a:r>
            <a:br>
              <a:rPr lang="en-AU" sz="3600" dirty="0">
                <a:highlight>
                  <a:srgbClr val="B4FEFF"/>
                </a:highlight>
              </a:rPr>
            </a:br>
            <a:endParaRPr lang="en-AU" sz="3600" dirty="0">
              <a:highlight>
                <a:srgbClr val="B4FEFF"/>
              </a:highlight>
            </a:endParaRPr>
          </a:p>
          <a:p>
            <a:pPr lvl="1"/>
            <a:r>
              <a:rPr lang="en-AU" sz="3600" dirty="0">
                <a:highlight>
                  <a:srgbClr val="FFFF00"/>
                </a:highlight>
              </a:rPr>
              <a:t> Sexual reproduction</a:t>
            </a:r>
            <a:br>
              <a:rPr lang="en-AU" sz="3600" dirty="0">
                <a:highlight>
                  <a:srgbClr val="FFFF00"/>
                </a:highlight>
              </a:rPr>
            </a:br>
            <a:endParaRPr lang="en-AU" sz="3600" dirty="0">
              <a:highlight>
                <a:srgbClr val="FFFF00"/>
              </a:highlight>
            </a:endParaRPr>
          </a:p>
          <a:p>
            <a:pPr lvl="1"/>
            <a:r>
              <a:rPr lang="en-AU" sz="3600" dirty="0">
                <a:highlight>
                  <a:srgbClr val="FF00FF"/>
                </a:highlight>
              </a:rPr>
              <a:t> Mutations</a:t>
            </a:r>
          </a:p>
          <a:p>
            <a:endParaRPr lang="en-US" sz="2000" dirty="0"/>
          </a:p>
        </p:txBody>
      </p:sp>
    </p:spTree>
    <p:extLst>
      <p:ext uri="{BB962C8B-B14F-4D97-AF65-F5344CB8AC3E}">
        <p14:creationId xmlns:p14="http://schemas.microsoft.com/office/powerpoint/2010/main" val="71424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DEDFA8-93DE-184A-B4E6-F6F16C55AE2A}"/>
              </a:ext>
            </a:extLst>
          </p:cNvPr>
          <p:cNvPicPr>
            <a:picLocks noChangeAspect="1"/>
          </p:cNvPicPr>
          <p:nvPr/>
        </p:nvPicPr>
        <p:blipFill>
          <a:blip r:embed="rId2"/>
          <a:stretch>
            <a:fillRect/>
          </a:stretch>
        </p:blipFill>
        <p:spPr>
          <a:xfrm>
            <a:off x="551329" y="198624"/>
            <a:ext cx="7530353" cy="4718539"/>
          </a:xfrm>
          <a:prstGeom prst="rect">
            <a:avLst/>
          </a:prstGeom>
        </p:spPr>
      </p:pic>
      <p:sp>
        <p:nvSpPr>
          <p:cNvPr id="3" name="TextBox 2">
            <a:extLst>
              <a:ext uri="{FF2B5EF4-FFF2-40B4-BE49-F238E27FC236}">
                <a16:creationId xmlns:a16="http://schemas.microsoft.com/office/drawing/2014/main" id="{B675AD76-5D18-45B3-BBBF-28872F291F7E}"/>
              </a:ext>
            </a:extLst>
          </p:cNvPr>
          <p:cNvSpPr txBox="1"/>
          <p:nvPr/>
        </p:nvSpPr>
        <p:spPr>
          <a:xfrm>
            <a:off x="8081682" y="958850"/>
            <a:ext cx="967068" cy="3046988"/>
          </a:xfrm>
          <a:prstGeom prst="rect">
            <a:avLst/>
          </a:prstGeom>
          <a:noFill/>
        </p:spPr>
        <p:txBody>
          <a:bodyPr wrap="square" rtlCol="0">
            <a:spAutoFit/>
          </a:bodyPr>
          <a:lstStyle/>
          <a:p>
            <a:r>
              <a:rPr lang="en-US" sz="1600" b="1" dirty="0"/>
              <a:t>6 minutes in Expert Groups</a:t>
            </a:r>
          </a:p>
          <a:p>
            <a:endParaRPr lang="en-US" sz="1600" b="1" dirty="0"/>
          </a:p>
          <a:p>
            <a:endParaRPr lang="en-US" sz="1600" b="1" dirty="0"/>
          </a:p>
          <a:p>
            <a:r>
              <a:rPr lang="en-US" sz="1600" b="1" dirty="0"/>
              <a:t>10 minutes back at Home Group</a:t>
            </a:r>
            <a:endParaRPr lang="en-AU" sz="1600" b="1" dirty="0"/>
          </a:p>
        </p:txBody>
      </p:sp>
    </p:spTree>
    <p:extLst>
      <p:ext uri="{BB962C8B-B14F-4D97-AF65-F5344CB8AC3E}">
        <p14:creationId xmlns:p14="http://schemas.microsoft.com/office/powerpoint/2010/main" val="362908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043D2-2403-F543-8B3B-392B8AA1A286}"/>
              </a:ext>
            </a:extLst>
          </p:cNvPr>
          <p:cNvSpPr txBox="1"/>
          <p:nvPr/>
        </p:nvSpPr>
        <p:spPr>
          <a:xfrm>
            <a:off x="498296" y="441789"/>
            <a:ext cx="8147407" cy="1200329"/>
          </a:xfrm>
          <a:prstGeom prst="rect">
            <a:avLst/>
          </a:prstGeom>
          <a:noFill/>
        </p:spPr>
        <p:txBody>
          <a:bodyPr wrap="square" rtlCol="0">
            <a:spAutoFit/>
          </a:bodyPr>
          <a:lstStyle/>
          <a:p>
            <a:pPr algn="ctr"/>
            <a:r>
              <a:rPr lang="en-US" sz="3600" dirty="0">
                <a:highlight>
                  <a:srgbClr val="FFFF00"/>
                </a:highlight>
              </a:rPr>
              <a:t>The Theory Of Natural Selection:</a:t>
            </a:r>
            <a:br>
              <a:rPr lang="en-US" sz="3600" dirty="0">
                <a:highlight>
                  <a:srgbClr val="FFFF00"/>
                </a:highlight>
              </a:rPr>
            </a:br>
            <a:r>
              <a:rPr lang="en-US" sz="3600" dirty="0">
                <a:highlight>
                  <a:srgbClr val="FFFF00"/>
                </a:highlight>
              </a:rPr>
              <a:t> What do you know? (Diagnostic Test)</a:t>
            </a:r>
          </a:p>
        </p:txBody>
      </p:sp>
      <p:sp>
        <p:nvSpPr>
          <p:cNvPr id="3" name="TextBox 2">
            <a:extLst>
              <a:ext uri="{FF2B5EF4-FFF2-40B4-BE49-F238E27FC236}">
                <a16:creationId xmlns:a16="http://schemas.microsoft.com/office/drawing/2014/main" id="{6602AAE3-7417-814E-805A-EFAB2CC0F7AC}"/>
              </a:ext>
            </a:extLst>
          </p:cNvPr>
          <p:cNvSpPr txBox="1"/>
          <p:nvPr/>
        </p:nvSpPr>
        <p:spPr>
          <a:xfrm>
            <a:off x="2521597" y="2003580"/>
            <a:ext cx="4100803" cy="523220"/>
          </a:xfrm>
          <a:prstGeom prst="rect">
            <a:avLst/>
          </a:prstGeom>
          <a:noFill/>
        </p:spPr>
        <p:txBody>
          <a:bodyPr wrap="none" rtlCol="0">
            <a:spAutoFit/>
          </a:bodyPr>
          <a:lstStyle/>
          <a:p>
            <a:r>
              <a:rPr lang="en-US" sz="2800" b="1" dirty="0">
                <a:solidFill>
                  <a:srgbClr val="00B050"/>
                </a:solidFill>
              </a:rPr>
              <a:t>10 minutes – in silence</a:t>
            </a:r>
          </a:p>
        </p:txBody>
      </p:sp>
      <p:sp>
        <p:nvSpPr>
          <p:cNvPr id="4" name="TextBox 3">
            <a:extLst>
              <a:ext uri="{FF2B5EF4-FFF2-40B4-BE49-F238E27FC236}">
                <a16:creationId xmlns:a16="http://schemas.microsoft.com/office/drawing/2014/main" id="{B0228F53-2FEE-F64B-BD04-816BB8654D24}"/>
              </a:ext>
            </a:extLst>
          </p:cNvPr>
          <p:cNvSpPr txBox="1"/>
          <p:nvPr/>
        </p:nvSpPr>
        <p:spPr>
          <a:xfrm>
            <a:off x="1809863" y="3195263"/>
            <a:ext cx="5524269" cy="461665"/>
          </a:xfrm>
          <a:prstGeom prst="rect">
            <a:avLst/>
          </a:prstGeom>
          <a:noFill/>
        </p:spPr>
        <p:txBody>
          <a:bodyPr wrap="none" rtlCol="0">
            <a:spAutoFit/>
          </a:bodyPr>
          <a:lstStyle/>
          <a:p>
            <a:r>
              <a:rPr lang="en-US" sz="2400" i="1" dirty="0">
                <a:solidFill>
                  <a:srgbClr val="7030A0"/>
                </a:solidFill>
              </a:rPr>
              <a:t>We will mark it as a class once finished</a:t>
            </a:r>
          </a:p>
        </p:txBody>
      </p:sp>
    </p:spTree>
    <p:extLst>
      <p:ext uri="{BB962C8B-B14F-4D97-AF65-F5344CB8AC3E}">
        <p14:creationId xmlns:p14="http://schemas.microsoft.com/office/powerpoint/2010/main" val="79485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5000" b="-15000"/>
          </a:stretch>
        </a:blip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ctrTitle"/>
          </p:nvPr>
        </p:nvSpPr>
        <p:spPr>
          <a:xfrm>
            <a:off x="311700" y="168420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Natural Selection</a:t>
            </a:r>
            <a:endParaRPr b="1" dirty="0"/>
          </a:p>
        </p:txBody>
      </p:sp>
      <p:sp>
        <p:nvSpPr>
          <p:cNvPr id="138" name="Google Shape;138;p24"/>
          <p:cNvSpPr txBox="1">
            <a:spLocks noGrp="1"/>
          </p:cNvSpPr>
          <p:nvPr>
            <p:ph type="subTitle" idx="1"/>
          </p:nvPr>
        </p:nvSpPr>
        <p:spPr>
          <a:xfrm>
            <a:off x="311700" y="3576383"/>
            <a:ext cx="85206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1" dirty="0">
                <a:solidFill>
                  <a:schemeClr val="tx1"/>
                </a:solidFill>
              </a:rPr>
              <a:t>We will investigate the theory of natural selection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34"/>
          <p:cNvSpPr txBox="1">
            <a:spLocks noGrp="1"/>
          </p:cNvSpPr>
          <p:nvPr>
            <p:ph type="title"/>
          </p:nvPr>
        </p:nvSpPr>
        <p:spPr>
          <a:xfrm>
            <a:off x="497975" y="300225"/>
            <a:ext cx="5095800" cy="2271600"/>
          </a:xfrm>
          <a:prstGeom prst="rect">
            <a:avLst/>
          </a:prstGeom>
        </p:spPr>
        <p:txBody>
          <a:bodyPr spcFirstLastPara="1" wrap="square" lIns="91425" tIns="91425" rIns="91425" bIns="91425" anchor="ctr" anchorCtr="0">
            <a:noAutofit/>
          </a:bodyPr>
          <a:lstStyle/>
          <a:p>
            <a:pPr lvl="0" algn="ctr">
              <a:buClr>
                <a:schemeClr val="dk1"/>
              </a:buClr>
              <a:buSzPts val="1100"/>
            </a:pPr>
            <a:r>
              <a:rPr lang="en-US" sz="3200" dirty="0">
                <a:solidFill>
                  <a:schemeClr val="bg1"/>
                </a:solidFill>
              </a:rPr>
              <a:t>We will investigate the theory of natural selection</a:t>
            </a:r>
          </a:p>
        </p:txBody>
      </p:sp>
      <p:graphicFrame>
        <p:nvGraphicFramePr>
          <p:cNvPr id="215" name="Google Shape;215;p34"/>
          <p:cNvGraphicFramePr/>
          <p:nvPr/>
        </p:nvGraphicFramePr>
        <p:xfrm>
          <a:off x="7603350" y="229425"/>
          <a:ext cx="1224575" cy="350490"/>
        </p:xfrm>
        <a:graphic>
          <a:graphicData uri="http://schemas.openxmlformats.org/drawingml/2006/table">
            <a:tbl>
              <a:tblPr>
                <a:noFill/>
                <a:tableStyleId>{F7DE568D-3459-4302-A168-E482AEB2C682}</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TRACK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graphicFrame>
        <p:nvGraphicFramePr>
          <p:cNvPr id="216" name="Google Shape;216;p34"/>
          <p:cNvGraphicFramePr/>
          <p:nvPr/>
        </p:nvGraphicFramePr>
        <p:xfrm>
          <a:off x="7603350" y="738925"/>
          <a:ext cx="1224575" cy="350490"/>
        </p:xfrm>
        <a:graphic>
          <a:graphicData uri="http://schemas.openxmlformats.org/drawingml/2006/table">
            <a:tbl>
              <a:tblPr>
                <a:noFill/>
                <a:tableStyleId>{F7DE568D-3459-4302-A168-E482AEB2C682}</a:tableStyleId>
              </a:tblPr>
              <a:tblGrid>
                <a:gridCol w="1224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sz="1100" b="1">
                          <a:solidFill>
                            <a:srgbClr val="FFFFFF"/>
                          </a:solidFill>
                          <a:latin typeface="Century Gothic"/>
                          <a:ea typeface="Century Gothic"/>
                          <a:cs typeface="Century Gothic"/>
                          <a:sym typeface="Century Gothic"/>
                        </a:rPr>
                        <a:t>READ WITH ME</a:t>
                      </a:r>
                      <a:endParaRPr sz="1100" b="1">
                        <a:solidFill>
                          <a:srgbClr val="FFFFFF"/>
                        </a:solidFill>
                        <a:latin typeface="Century Gothic"/>
                        <a:ea typeface="Century Gothic"/>
                        <a:cs typeface="Century Gothic"/>
                        <a:sym typeface="Century Gothic"/>
                      </a:endParaRPr>
                    </a:p>
                  </a:txBody>
                  <a:tcPr marL="91425" marR="91425" marT="91425" marB="91425">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0B5394"/>
                      </a:solidFill>
                      <a:prstDash val="solid"/>
                      <a:round/>
                      <a:headEnd type="none" w="sm" len="sm"/>
                      <a:tailEnd type="none" w="sm" len="sm"/>
                    </a:lnT>
                    <a:lnB w="9525" cap="flat" cmpd="sng">
                      <a:solidFill>
                        <a:srgbClr val="0B5394"/>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bl>
          </a:graphicData>
        </a:graphic>
      </p:graphicFrame>
      <p:sp>
        <p:nvSpPr>
          <p:cNvPr id="3" name="Text Placeholder 2">
            <a:extLst>
              <a:ext uri="{FF2B5EF4-FFF2-40B4-BE49-F238E27FC236}">
                <a16:creationId xmlns:a16="http://schemas.microsoft.com/office/drawing/2014/main" id="{D283250A-1C4A-4A46-8BAC-ABF3FD4F3C8C}"/>
              </a:ext>
            </a:extLst>
          </p:cNvPr>
          <p:cNvSpPr>
            <a:spLocks noGrp="1"/>
          </p:cNvSpPr>
          <p:nvPr>
            <p:ph type="body" idx="1"/>
          </p:nvPr>
        </p:nvSpPr>
        <p:spPr>
          <a:xfrm>
            <a:off x="308554" y="2465708"/>
            <a:ext cx="8708184" cy="2490788"/>
          </a:xfrm>
        </p:spPr>
        <p:txBody>
          <a:bodyPr/>
          <a:lstStyle/>
          <a:p>
            <a:r>
              <a:rPr lang="en-US" sz="2400" dirty="0">
                <a:highlight>
                  <a:srgbClr val="FFFF00"/>
                </a:highlight>
              </a:rPr>
              <a:t>Explain how natural selection drives evolutionary change.</a:t>
            </a:r>
            <a:br>
              <a:rPr lang="en-US" sz="2400" dirty="0"/>
            </a:br>
            <a:endParaRPr lang="en-US" sz="2400" dirty="0"/>
          </a:p>
          <a:p>
            <a:r>
              <a:rPr lang="en-US" sz="2400" dirty="0"/>
              <a:t>Understand the requirements needed for natural selection to occur.</a:t>
            </a:r>
            <a:br>
              <a:rPr lang="en-US" sz="2000" dirty="0"/>
            </a:br>
            <a:endParaRPr lang="en-A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4F4A6-4A0A-7E4F-AC5B-8AAD1642DA6D}"/>
              </a:ext>
            </a:extLst>
          </p:cNvPr>
          <p:cNvSpPr>
            <a:spLocks noGrp="1"/>
          </p:cNvSpPr>
          <p:nvPr>
            <p:ph type="body" sz="quarter" idx="10"/>
          </p:nvPr>
        </p:nvSpPr>
        <p:spPr/>
        <p:txBody>
          <a:bodyPr/>
          <a:lstStyle/>
          <a:p>
            <a:r>
              <a:rPr lang="en-US" dirty="0"/>
              <a:t>Scientific theory</a:t>
            </a:r>
          </a:p>
        </p:txBody>
      </p:sp>
      <p:sp>
        <p:nvSpPr>
          <p:cNvPr id="3" name="Text Placeholder 2">
            <a:extLst>
              <a:ext uri="{FF2B5EF4-FFF2-40B4-BE49-F238E27FC236}">
                <a16:creationId xmlns:a16="http://schemas.microsoft.com/office/drawing/2014/main" id="{DD9AD0AA-762C-A84F-83B2-D2DD9C4663BC}"/>
              </a:ext>
            </a:extLst>
          </p:cNvPr>
          <p:cNvSpPr>
            <a:spLocks noGrp="1"/>
          </p:cNvSpPr>
          <p:nvPr>
            <p:ph type="body" sz="quarter" idx="11"/>
          </p:nvPr>
        </p:nvSpPr>
        <p:spPr/>
        <p:txBody>
          <a:bodyPr/>
          <a:lstStyle/>
          <a:p>
            <a:r>
              <a:rPr lang="en-US" dirty="0"/>
              <a:t>An explanation that is based on a sufficient amount of evidence.</a:t>
            </a:r>
          </a:p>
          <a:p>
            <a:r>
              <a:rPr lang="en-US" sz="3300" b="0" dirty="0"/>
              <a:t>Theory of gravity, cell theory, the Big Bang, atomic theory, theory of evolution</a:t>
            </a:r>
          </a:p>
        </p:txBody>
      </p:sp>
    </p:spTree>
    <p:extLst>
      <p:ext uri="{BB962C8B-B14F-4D97-AF65-F5344CB8AC3E}">
        <p14:creationId xmlns:p14="http://schemas.microsoft.com/office/powerpoint/2010/main" val="378233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06D349-D2D9-414A-934E-F43FC166B1EA}"/>
              </a:ext>
            </a:extLst>
          </p:cNvPr>
          <p:cNvSpPr>
            <a:spLocks noGrp="1"/>
          </p:cNvSpPr>
          <p:nvPr>
            <p:ph type="body" sz="quarter" idx="10"/>
          </p:nvPr>
        </p:nvSpPr>
        <p:spPr>
          <a:xfrm>
            <a:off x="221414" y="541791"/>
            <a:ext cx="8682883" cy="862993"/>
          </a:xfrm>
        </p:spPr>
        <p:txBody>
          <a:bodyPr/>
          <a:lstStyle/>
          <a:p>
            <a:r>
              <a:rPr lang="en-US" dirty="0"/>
              <a:t>Variation</a:t>
            </a:r>
          </a:p>
        </p:txBody>
      </p:sp>
      <p:sp>
        <p:nvSpPr>
          <p:cNvPr id="3" name="Text Placeholder 2">
            <a:extLst>
              <a:ext uri="{FF2B5EF4-FFF2-40B4-BE49-F238E27FC236}">
                <a16:creationId xmlns:a16="http://schemas.microsoft.com/office/drawing/2014/main" id="{F24DF351-9FAF-8648-B59F-B0D3121DD626}"/>
              </a:ext>
            </a:extLst>
          </p:cNvPr>
          <p:cNvSpPr>
            <a:spLocks noGrp="1"/>
          </p:cNvSpPr>
          <p:nvPr>
            <p:ph type="body" sz="quarter" idx="11"/>
          </p:nvPr>
        </p:nvSpPr>
        <p:spPr>
          <a:xfrm>
            <a:off x="221414" y="1790082"/>
            <a:ext cx="6164440" cy="3181968"/>
          </a:xfrm>
        </p:spPr>
        <p:txBody>
          <a:bodyPr/>
          <a:lstStyle/>
          <a:p>
            <a:pPr>
              <a:spcBef>
                <a:spcPct val="50000"/>
              </a:spcBef>
            </a:pPr>
            <a:r>
              <a:rPr lang="en-GB" dirty="0"/>
              <a:t>Variation is the existence of variety and differences within and between species.</a:t>
            </a:r>
          </a:p>
        </p:txBody>
      </p:sp>
      <p:pic>
        <p:nvPicPr>
          <p:cNvPr id="4" name="Picture 7" descr="http://phe.rockefeller.edu/barcode/blog/wp-content/uploads/2008/06/giraffes-3.gif">
            <a:extLst>
              <a:ext uri="{FF2B5EF4-FFF2-40B4-BE49-F238E27FC236}">
                <a16:creationId xmlns:a16="http://schemas.microsoft.com/office/drawing/2014/main" id="{31831461-DEE9-464E-AD68-DB8D934F31C4}"/>
              </a:ext>
            </a:extLst>
          </p:cNvPr>
          <p:cNvPicPr>
            <a:picLocks noChangeAspect="1" noChangeArrowheads="1"/>
          </p:cNvPicPr>
          <p:nvPr/>
        </p:nvPicPr>
        <p:blipFill>
          <a:blip r:embed="rId2" cstate="print"/>
          <a:srcRect b="15749"/>
          <a:stretch>
            <a:fillRect/>
          </a:stretch>
        </p:blipFill>
        <p:spPr bwMode="auto">
          <a:xfrm>
            <a:off x="6385853" y="1534258"/>
            <a:ext cx="2400300" cy="2829300"/>
          </a:xfrm>
          <a:prstGeom prst="rect">
            <a:avLst/>
          </a:prstGeom>
          <a:noFill/>
          <a:ln w="9525">
            <a:noFill/>
            <a:miter lim="800000"/>
            <a:headEnd/>
            <a:tailEnd/>
          </a:ln>
        </p:spPr>
      </p:pic>
    </p:spTree>
    <p:extLst>
      <p:ext uri="{BB962C8B-B14F-4D97-AF65-F5344CB8AC3E}">
        <p14:creationId xmlns:p14="http://schemas.microsoft.com/office/powerpoint/2010/main" val="1294854904"/>
      </p:ext>
    </p:extLst>
  </p:cSld>
  <p:clrMapOvr>
    <a:masterClrMapping/>
  </p:clrMapOvr>
</p:sld>
</file>

<file path=ppt/theme/theme1.xml><?xml version="1.0" encoding="utf-8"?>
<a:theme xmlns:a="http://schemas.openxmlformats.org/drawingml/2006/main" name="ASC EDI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xplicit Instr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nchor="t" anchorCtr="0">
        <a:normAutofit fontScale="92500"/>
      </a:bodyPr>
      <a:lstStyle>
        <a:defPPr algn="l">
          <a:defRPr sz="5400" b="1" dirty="0" smtClean="0">
            <a:latin typeface="Century Gothic" panose="020B0502020202020204" pitchFamily="34" charset="0"/>
            <a:cs typeface="Futura Medium" panose="020B0602020204020303" pitchFamily="34" charset="-79"/>
          </a:defRPr>
        </a:defPPr>
      </a:lstStyle>
    </a:txDef>
  </a:objectDefaults>
  <a:extraClrSchemeLst/>
  <a:extLst>
    <a:ext uri="{05A4C25C-085E-4340-85A3-A5531E510DB2}">
      <thm15:themeFamily xmlns:thm15="http://schemas.microsoft.com/office/thememl/2012/main" name="Presentation2" id="{8C744B7D-48AE-6648-B3E4-F60E4236B5FC}" vid="{0E0B9A87-273A-184B-B1D1-AAD79AD1CECB}"/>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c732d2-f217-444a-91d8-37c5714ca695" xsi:nil="true"/>
    <lcf76f155ced4ddcb4097134ff3c332f xmlns="8f659357-f805-491c-ad0b-5621b2de64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57990E5B9394AB60DC397E95032F9" ma:contentTypeVersion="17" ma:contentTypeDescription="Create a new document." ma:contentTypeScope="" ma:versionID="a80bebadbce44e7a05ce0f8ed1bf3577">
  <xsd:schema xmlns:xsd="http://www.w3.org/2001/XMLSchema" xmlns:xs="http://www.w3.org/2001/XMLSchema" xmlns:p="http://schemas.microsoft.com/office/2006/metadata/properties" xmlns:ns2="8f659357-f805-491c-ad0b-5621b2de6466" xmlns:ns3="d5c732d2-f217-444a-91d8-37c5714ca695" targetNamespace="http://schemas.microsoft.com/office/2006/metadata/properties" ma:root="true" ma:fieldsID="400fe0a1a6d11ddc4d41185554cf8274" ns2:_="" ns3:_="">
    <xsd:import namespace="8f659357-f805-491c-ad0b-5621b2de6466"/>
    <xsd:import namespace="d5c732d2-f217-444a-91d8-37c5714ca6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659357-f805-491c-ad0b-5621b2de6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606fe5-00d0-49e1-aa33-d9ffd020910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c732d2-f217-444a-91d8-37c5714ca69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87221a7-1fed-4694-a1ec-bb608177e353}" ma:internalName="TaxCatchAll" ma:showField="CatchAllData" ma:web="d5c732d2-f217-444a-91d8-37c5714ca6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1416AD-5AA7-4D6F-ABD6-50651EFBA713}">
  <ds:schemaRefs>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purl.org/dc/dcmitype/"/>
    <ds:schemaRef ds:uri="9b431887-e758-47f7-ae4c-5b008da7c39f"/>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75DBEF48-BD05-4149-9F33-087042497668}"/>
</file>

<file path=customXml/itemProps3.xml><?xml version="1.0" encoding="utf-8"?>
<ds:datastoreItem xmlns:ds="http://schemas.openxmlformats.org/officeDocument/2006/customXml" ds:itemID="{2AA979D4-A556-4FBC-BD4C-E6D05C7147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4413</TotalTime>
  <Words>1582</Words>
  <Application>Microsoft Office PowerPoint</Application>
  <PresentationFormat>On-screen Show (16:9)</PresentationFormat>
  <Paragraphs>175</Paragraphs>
  <Slides>28</Slides>
  <Notes>9</Notes>
  <HiddenSlides>6</HiddenSlides>
  <MMClips>1</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ASC EDI Template</vt:lpstr>
      <vt:lpstr>Explicit Instruction</vt:lpstr>
      <vt:lpstr>PowerPoint Presentation</vt:lpstr>
      <vt:lpstr>PowerPoint Presentation</vt:lpstr>
      <vt:lpstr>PowerPoint Presentation</vt:lpstr>
      <vt:lpstr>PowerPoint Presentation</vt:lpstr>
      <vt:lpstr>PowerPoint Presentation</vt:lpstr>
      <vt:lpstr>Natural Selection</vt:lpstr>
      <vt:lpstr>We will investigate the theory of natural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investigate the theory of natural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will investigate the theory of natural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VERTEBRATES</dc:title>
  <dc:creator>TechFast Australia</dc:creator>
  <cp:lastModifiedBy>FORTE Robert [Southern River College]</cp:lastModifiedBy>
  <cp:revision>48</cp:revision>
  <dcterms:modified xsi:type="dcterms:W3CDTF">2022-03-25T00:26:40Z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0x010100C8157990E5B9394AB60DC397E95032F9</vt:lpwstr>
  </property>
  <property fmtid="{D5CDD505-2E9C-101B-9397-08002B2CF9AE}" pid="3" name="xd_ProgID">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